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bmp" ContentType="image/bmp"/>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9" r:id="rId3"/>
  </p:sldMasterIdLst>
  <p:notesMasterIdLst>
    <p:notesMasterId r:id="rId5"/>
  </p:notesMasterIdLst>
  <p:handoutMasterIdLst>
    <p:handoutMasterId r:id="rId67"/>
  </p:handoutMasterIdLst>
  <p:sldIdLst>
    <p:sldId id="313" r:id="rId4"/>
    <p:sldId id="702" r:id="rId6"/>
    <p:sldId id="393" r:id="rId7"/>
    <p:sldId id="1559" r:id="rId8"/>
    <p:sldId id="1560" r:id="rId9"/>
    <p:sldId id="1561" r:id="rId10"/>
    <p:sldId id="1562" r:id="rId11"/>
    <p:sldId id="1563" r:id="rId12"/>
    <p:sldId id="1564" r:id="rId13"/>
    <p:sldId id="1565" r:id="rId14"/>
    <p:sldId id="1566" r:id="rId15"/>
    <p:sldId id="1567" r:id="rId16"/>
    <p:sldId id="1568" r:id="rId17"/>
    <p:sldId id="1569" r:id="rId18"/>
    <p:sldId id="1570" r:id="rId19"/>
    <p:sldId id="1571" r:id="rId20"/>
    <p:sldId id="1572" r:id="rId21"/>
    <p:sldId id="1573" r:id="rId22"/>
    <p:sldId id="1574" r:id="rId23"/>
    <p:sldId id="1576" r:id="rId24"/>
    <p:sldId id="1578" r:id="rId25"/>
    <p:sldId id="1579" r:id="rId26"/>
    <p:sldId id="1580" r:id="rId27"/>
    <p:sldId id="1618" r:id="rId28"/>
    <p:sldId id="1581" r:id="rId29"/>
    <p:sldId id="1582" r:id="rId30"/>
    <p:sldId id="1583" r:id="rId31"/>
    <p:sldId id="1584" r:id="rId32"/>
    <p:sldId id="1585" r:id="rId33"/>
    <p:sldId id="1587" r:id="rId34"/>
    <p:sldId id="1589" r:id="rId35"/>
    <p:sldId id="1590" r:id="rId36"/>
    <p:sldId id="1591" r:id="rId37"/>
    <p:sldId id="1592" r:id="rId38"/>
    <p:sldId id="1593" r:id="rId39"/>
    <p:sldId id="1594" r:id="rId40"/>
    <p:sldId id="1595" r:id="rId41"/>
    <p:sldId id="1596" r:id="rId42"/>
    <p:sldId id="1597" r:id="rId43"/>
    <p:sldId id="1598" r:id="rId44"/>
    <p:sldId id="1599" r:id="rId45"/>
    <p:sldId id="1600" r:id="rId46"/>
    <p:sldId id="1601" r:id="rId47"/>
    <p:sldId id="1728" r:id="rId48"/>
    <p:sldId id="1710" r:id="rId49"/>
    <p:sldId id="1604" r:id="rId50"/>
    <p:sldId id="1603" r:id="rId51"/>
    <p:sldId id="1602" r:id="rId52"/>
    <p:sldId id="1684" r:id="rId53"/>
    <p:sldId id="1753" r:id="rId54"/>
    <p:sldId id="1755" r:id="rId55"/>
    <p:sldId id="1606" r:id="rId56"/>
    <p:sldId id="1607" r:id="rId57"/>
    <p:sldId id="1608" r:id="rId58"/>
    <p:sldId id="1609" r:id="rId59"/>
    <p:sldId id="1610" r:id="rId60"/>
    <p:sldId id="1611" r:id="rId61"/>
    <p:sldId id="1747" r:id="rId62"/>
    <p:sldId id="1605" r:id="rId63"/>
    <p:sldId id="1768" r:id="rId64"/>
    <p:sldId id="1766" r:id="rId65"/>
    <p:sldId id="1616" r:id="rId66"/>
  </p:sldIdLst>
  <p:sldSz cx="12192000" cy="6858000"/>
  <p:notesSz cx="6858000" cy="9144000"/>
  <p:custDataLst>
    <p:tags r:id="rId71"/>
  </p:custDataLst>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027" userDrawn="1">
          <p15:clr>
            <a:srgbClr val="A4A3A4"/>
          </p15:clr>
        </p15:guide>
        <p15:guide id="2" pos="2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0000"/>
    <a:srgbClr val="0000FF"/>
    <a:srgbClr val="FB01F2"/>
    <a:srgbClr val="13742F"/>
    <a:srgbClr val="A50021"/>
    <a:srgbClr val="68045E"/>
    <a:srgbClr val="CCFF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51" autoAdjust="0"/>
  </p:normalViewPr>
  <p:slideViewPr>
    <p:cSldViewPr showGuides="1">
      <p:cViewPr varScale="1">
        <p:scale>
          <a:sx n="108" d="100"/>
          <a:sy n="108" d="100"/>
        </p:scale>
        <p:origin x="52" y="740"/>
      </p:cViewPr>
      <p:guideLst>
        <p:guide orient="horz" pos="3027"/>
        <p:guide pos="283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090" y="-58"/>
      </p:cViewPr>
      <p:guideLst>
        <p:guide orient="horz" pos="2577"/>
        <p:guide pos="2172"/>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1" Type="http://schemas.openxmlformats.org/officeDocument/2006/relationships/tags" Target="tags/tag70.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bmp"/></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18.bmp"/></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8.bmp"/></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8.bmp"/></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bmp"/></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1.emf"/><Relationship Id="rId1" Type="http://schemas.openxmlformats.org/officeDocument/2006/relationships/image" Target="../media/image48.bmp"/></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5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71.wmf"/><Relationship Id="rId8" Type="http://schemas.openxmlformats.org/officeDocument/2006/relationships/image" Target="../media/image70.wmf"/><Relationship Id="rId7" Type="http://schemas.openxmlformats.org/officeDocument/2006/relationships/image" Target="../media/image38.bmp"/><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2" Type="http://schemas.openxmlformats.org/officeDocument/2006/relationships/image" Target="../media/image74.wmf"/><Relationship Id="rId11" Type="http://schemas.openxmlformats.org/officeDocument/2006/relationships/image" Target="../media/image73.wmf"/><Relationship Id="rId10" Type="http://schemas.openxmlformats.org/officeDocument/2006/relationships/image" Target="../media/image72.wmf"/><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18.bmp"/></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18.bmp"/></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image" Target="../media/image18.bmp"/></Relationships>
</file>

<file path=ppt/drawings/_rels/vmlDrawing27.vml.rels><?xml version="1.0" encoding="UTF-8" standalone="yes"?>
<Relationships xmlns="http://schemas.openxmlformats.org/package/2006/relationships"><Relationship Id="rId7" Type="http://schemas.openxmlformats.org/officeDocument/2006/relationships/image" Target="../media/image113.wmf"/><Relationship Id="rId6" Type="http://schemas.openxmlformats.org/officeDocument/2006/relationships/image" Target="../media/image112.wmf"/><Relationship Id="rId5" Type="http://schemas.openxmlformats.org/officeDocument/2006/relationships/image" Target="../media/image110.wmf"/><Relationship Id="rId4" Type="http://schemas.openxmlformats.org/officeDocument/2006/relationships/image" Target="../media/image109.wmf"/><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7" Type="http://schemas.openxmlformats.org/officeDocument/2006/relationships/image" Target="../media/image17.png"/><Relationship Id="rId6" Type="http://schemas.openxmlformats.org/officeDocument/2006/relationships/image" Target="../media/image18.bmp"/><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bmp"/><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31.bmp"/></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fld id="{10FFA5CB-23F0-4442-AD1D-059E93CBAEFB}"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endParaRPr lang="en-US" altLang="zh-CN"/>
          </a:p>
        </p:txBody>
      </p:sp>
      <p:sp>
        <p:nvSpPr>
          <p:cNvPr id="2052" name="Rectangle 4"/>
          <p:cNvSpPr>
            <a:spLocks noGrp="1" noRot="1" noChangeAspect="1" noChangeArrowheads="1"/>
          </p:cNvSpPr>
          <p:nvPr>
            <p:ph type="sldImg" idx="2"/>
          </p:nvPr>
        </p:nvSpPr>
        <p:spPr bwMode="auto">
          <a:xfrm>
            <a:off x="381001" y="685800"/>
            <a:ext cx="6096000" cy="3429000"/>
          </a:xfrm>
          <a:prstGeom prst="rect">
            <a:avLst/>
          </a:prstGeom>
          <a:noFill/>
          <a:ln w="9525">
            <a:solidFill>
              <a:srgbClr val="000000"/>
            </a:solidFill>
            <a:miter lim="800000"/>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smtClean="0"/>
              <a:t>单击以编辑母版文本样式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fld id="{481A3E5D-25F0-4FCE-A727-174DB6C2E80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79B2F30-6924-476D-B90C-12D182113285}" type="slidenum">
              <a:rPr lang="en-US" altLang="zh-CN" sz="1200">
                <a:solidFill>
                  <a:srgbClr val="000000"/>
                </a:solidFill>
              </a:rPr>
            </a:fld>
            <a:endParaRPr lang="en-US" altLang="zh-CN" sz="1200">
              <a:solidFill>
                <a:srgbClr val="000000"/>
              </a:solidFill>
            </a:endParaRPr>
          </a:p>
        </p:txBody>
      </p:sp>
      <p:sp>
        <p:nvSpPr>
          <p:cNvPr id="10243" name="Rectangle 2"/>
          <p:cNvSpPr>
            <a:spLocks noGrp="1" noRot="1" noChangeAspect="1" noChangeArrowheads="1" noTextEdit="1"/>
          </p:cNvSpPr>
          <p:nvPr>
            <p:ph type="sldImg"/>
          </p:nvPr>
        </p:nvSpPr>
        <p:spPr/>
      </p:sp>
      <p:sp>
        <p:nvSpPr>
          <p:cNvPr id="102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87F415C7-CA42-44F2-8A60-CE8B433D9B59}" type="slidenum">
              <a:rPr lang="en-US" altLang="zh-CN" sz="1200" b="0">
                <a:solidFill>
                  <a:srgbClr val="000000"/>
                </a:solidFill>
              </a:rPr>
            </a:fld>
            <a:endParaRPr lang="en-US" altLang="zh-CN" sz="1200" b="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‌齐纳击穿‌的名字源于美国物理学家C·M·齐纳，一种场效应引起的击穿</a:t>
            </a:r>
            <a:r>
              <a:rPr lang="zh-CN" altLang="en-US" b="1"/>
              <a:t>。</a:t>
            </a:r>
            <a:endParaRPr lang="zh-CN" altLang="en-US" b="1"/>
          </a:p>
          <a:p>
            <a:endParaRPr lang="zh-CN" altLang="en-US" b="1"/>
          </a:p>
          <a:p>
            <a:r>
              <a:rPr lang="zh-CN" altLang="en-US" b="1"/>
              <a:t>雪崩的发生是有规律可寻的。大多数的雪崩都发生在冬天或者春天的降雪非常大的时候。尤其是暴风雪爆发前后。这时的雪非常松软，粘合力比较小，一旦一小块被破坏了，剩下的部分就会像一盘散沙或是多米诺骨牌一样，产生连锁反应而飞速下滑。</a:t>
            </a:r>
            <a:endParaRPr lang="zh-CN" altLang="en-US" b="1"/>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Barrier Capacitanc</a:t>
            </a:r>
            <a:r>
              <a:rPr lang="en-US" altLang="zh-CN"/>
              <a:t> </a:t>
            </a:r>
            <a:r>
              <a:rPr lang="zh-CN" altLang="en-US" dirty="0" smtClean="0">
                <a:solidFill>
                  <a:srgbClr val="003300"/>
                </a:solidFill>
                <a:sym typeface="+mn-ea"/>
              </a:rPr>
              <a:t>势垒电容</a:t>
            </a:r>
            <a:endParaRPr lang="en-US" altLang="zh-CN"/>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A50021"/>
                </a:solidFill>
                <a:sym typeface="+mn-ea"/>
              </a:rPr>
              <a:t>结电容（Junction capacitance）不是常量！若</a:t>
            </a:r>
            <a:r>
              <a:rPr lang="en-US" altLang="zh-CN" b="1">
                <a:solidFill>
                  <a:srgbClr val="A50021"/>
                </a:solidFill>
                <a:sym typeface="+mn-ea"/>
              </a:rPr>
              <a:t>PN</a:t>
            </a:r>
            <a:r>
              <a:rPr lang="zh-CN" altLang="en-US" b="1" dirty="0">
                <a:solidFill>
                  <a:srgbClr val="A50021"/>
                </a:solidFill>
                <a:sym typeface="+mn-ea"/>
              </a:rPr>
              <a:t>结外加电压频率高到一定程度，则失去单向导电性！</a:t>
            </a:r>
            <a:endParaRPr lang="zh-CN" altLang="en-US" b="1" dirty="0">
              <a:solidFill>
                <a:srgbClr val="A50021"/>
              </a:solidFill>
              <a:latin typeface="Times New Roman" panose="02020603050405020304" pitchFamily="18" charset="0"/>
              <a:ea typeface="宋体" panose="02010600030101010101" pitchFamily="2" charset="-122"/>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r>
              <a:rPr lang="zh-CN" altLang="en-US" b="1" dirty="0">
                <a:sym typeface="+mn-ea"/>
              </a:rPr>
              <a:t>物质因浓度差而产生的运动称为扩散运动。气体、液体、固体均有之。</a:t>
            </a:r>
            <a:endParaRPr lang="zh-CN" altLang="en-US" b="1" dirty="0">
              <a:sym typeface="+mn-ea"/>
            </a:endParaRPr>
          </a:p>
          <a:p>
            <a:pPr eaLnBrk="1" hangingPunct="1"/>
            <a:endParaRPr lang="zh-CN" altLang="en-US" b="1" dirty="0">
              <a:sym typeface="+mn-ea"/>
            </a:endParaRPr>
          </a:p>
          <a:p>
            <a:pPr eaLnBrk="1" hangingPunct="1"/>
            <a:r>
              <a:rPr lang="zh-CN" altLang="en-US" b="1" dirty="0">
                <a:sym typeface="+mn-ea"/>
              </a:rPr>
              <a:t>扩散运动使靠近接触面</a:t>
            </a:r>
            <a:r>
              <a:rPr lang="en-US" altLang="zh-CN" b="1">
                <a:sym typeface="+mn-ea"/>
              </a:rPr>
              <a:t>P</a:t>
            </a:r>
            <a:r>
              <a:rPr lang="zh-CN" altLang="en-US" b="1" dirty="0">
                <a:sym typeface="+mn-ea"/>
              </a:rPr>
              <a:t>区的空穴浓度降低、靠近接触面</a:t>
            </a:r>
            <a:r>
              <a:rPr lang="en-US" altLang="zh-CN" b="1">
                <a:sym typeface="+mn-ea"/>
              </a:rPr>
              <a:t>N</a:t>
            </a:r>
            <a:r>
              <a:rPr lang="zh-CN" altLang="en-US" b="1" dirty="0">
                <a:sym typeface="+mn-ea"/>
              </a:rPr>
              <a:t>区的自由电子浓度降低，产生内电场。</a:t>
            </a:r>
            <a:endParaRPr lang="zh-CN" altLang="en-US" b="1" dirty="0">
              <a:latin typeface="Times New Roman" panose="02020603050405020304" pitchFamily="18" charset="0"/>
            </a:endParaRPr>
          </a:p>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不能通过较大的电流，但其结电容较小。适用于高频电路和小功率整流。</a:t>
            </a:r>
            <a:endParaRPr lang="zh-CN" altLang="en-US"/>
          </a:p>
          <a:p>
            <a:pPr algn="l" eaLnBrk="1" hangingPunct="1"/>
            <a:r>
              <a:rPr lang="en-US" altLang="zh-CN" dirty="0" smtClean="0">
                <a:solidFill>
                  <a:srgbClr val="000000"/>
                </a:solidFill>
                <a:sym typeface="+mn-ea"/>
              </a:rPr>
              <a:t>PN</a:t>
            </a:r>
            <a:r>
              <a:rPr lang="zh-CN" altLang="en-US" dirty="0" smtClean="0">
                <a:solidFill>
                  <a:srgbClr val="000000"/>
                </a:solidFill>
                <a:sym typeface="+mn-ea"/>
              </a:rPr>
              <a:t>结面积小，结电容小，用于检波和变频等高频电路。</a:t>
            </a:r>
            <a:endParaRPr lang="zh-CN" altLang="en-US" dirty="0" smtClean="0">
              <a:solidFill>
                <a:srgbClr val="000000"/>
              </a:solidFill>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solidFill>
                  <a:srgbClr val="000000"/>
                </a:solidFill>
                <a:sym typeface="+mn-ea"/>
              </a:rPr>
              <a:t>PN</a:t>
            </a:r>
            <a:r>
              <a:rPr lang="zh-CN" altLang="en-US" smtClean="0">
                <a:solidFill>
                  <a:srgbClr val="000000"/>
                </a:solidFill>
                <a:sym typeface="+mn-ea"/>
              </a:rPr>
              <a:t>结面积大，用于工频大电流整流电路。</a:t>
            </a:r>
            <a:endParaRPr lang="zh-CN" altLang="en-US" smtClean="0">
              <a:solidFill>
                <a:srgbClr val="000000"/>
              </a:solidFill>
              <a:sym typeface="+mn-ea"/>
            </a:endParaRPr>
          </a:p>
          <a:p>
            <a:endParaRPr lang="zh-CN" altLang="en-US" smtClean="0">
              <a:solidFill>
                <a:srgbClr val="000000"/>
              </a:solidFill>
              <a:sym typeface="+mn-ea"/>
            </a:endParaRPr>
          </a:p>
          <a:p>
            <a:r>
              <a:rPr lang="zh-CN" altLang="en-US" smtClean="0">
                <a:solidFill>
                  <a:srgbClr val="000000"/>
                </a:solidFill>
              </a:rPr>
              <a:t>工频，是指电力系统的发电、输电、变电与配电设备以及工业与民用电气设备采用的额定频率，单位赫兹HZ。中国采用 50Hz，有些国家采用60Hz。</a:t>
            </a:r>
            <a:endParaRPr lang="zh-CN" altLang="en-US" smtClean="0">
              <a:solidFill>
                <a:srgbClr val="000000"/>
              </a:solidFill>
            </a:endParaRPr>
          </a:p>
          <a:p>
            <a:endParaRPr lang="zh-CN" altLang="en-US" smtClean="0">
              <a:solidFill>
                <a:srgbClr val="000000"/>
              </a:solidFill>
            </a:endParaRPr>
          </a:p>
          <a:p>
            <a:r>
              <a:rPr lang="zh-CN" altLang="en-US" smtClean="0">
                <a:solidFill>
                  <a:srgbClr val="000000"/>
                </a:solidFill>
              </a:rPr>
              <a:t>“整流电路”（rectifying circuit）是把交流电能转换为直流电能的电路。整流电路的作用是将交流降压电路输出的电压较低的交流电转换成单向脉动性直流电，这就是交流电的整流过程，整流电路主要由整流二极管组成。经过整流电路之后的电压已经不是交流电压，而是一种含有直流电压和交流电压的混合电压。习惯上称单向脉动性直流电压。</a:t>
            </a:r>
            <a:endParaRPr lang="zh-CN" altLang="en-US" smtClean="0">
              <a:solidFill>
                <a:srgbClr val="000000"/>
              </a:solidFill>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diode</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极管的导通电压是二极管正向导通后，它的正向压降基本保持不变（硅管为0.7</a:t>
            </a:r>
            <a:r>
              <a:rPr lang="en-US" altLang="zh-CN"/>
              <a:t>V</a:t>
            </a:r>
            <a:r>
              <a:rPr lang="zh-CN" altLang="en-US"/>
              <a:t>，锗管为0.3</a:t>
            </a:r>
            <a:r>
              <a:rPr lang="en-US" altLang="zh-CN"/>
              <a:t>V</a:t>
            </a:r>
            <a:r>
              <a:rPr lang="zh-CN" altLang="en-US"/>
              <a:t>）。</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r>
              <a:rPr lang="zh-CN" altLang="en-US" b="1" dirty="0">
                <a:sym typeface="+mn-ea"/>
              </a:rPr>
              <a:t>物质因浓度差而产生的运动称为扩散运动。气体、液体、固体均有之。</a:t>
            </a:r>
            <a:endParaRPr lang="zh-CN" altLang="en-US" b="1" dirty="0">
              <a:sym typeface="+mn-ea"/>
            </a:endParaRPr>
          </a:p>
          <a:p>
            <a:pPr eaLnBrk="1" hangingPunct="1"/>
            <a:endParaRPr lang="zh-CN" altLang="en-US" b="1" dirty="0">
              <a:sym typeface="+mn-ea"/>
            </a:endParaRPr>
          </a:p>
          <a:p>
            <a:pPr eaLnBrk="1" hangingPunct="1"/>
            <a:r>
              <a:rPr lang="zh-CN" altLang="en-US" b="1" dirty="0">
                <a:sym typeface="+mn-ea"/>
              </a:rPr>
              <a:t>扩散运动使靠近接触面</a:t>
            </a:r>
            <a:r>
              <a:rPr lang="en-US" altLang="zh-CN" b="1">
                <a:sym typeface="+mn-ea"/>
              </a:rPr>
              <a:t>P</a:t>
            </a:r>
            <a:r>
              <a:rPr lang="zh-CN" altLang="en-US" b="1" dirty="0">
                <a:sym typeface="+mn-ea"/>
              </a:rPr>
              <a:t>区的空穴浓度降低、靠近接触面</a:t>
            </a:r>
            <a:r>
              <a:rPr lang="en-US" altLang="zh-CN" b="1">
                <a:sym typeface="+mn-ea"/>
              </a:rPr>
              <a:t>N</a:t>
            </a:r>
            <a:r>
              <a:rPr lang="zh-CN" altLang="en-US" b="1" dirty="0">
                <a:sym typeface="+mn-ea"/>
              </a:rPr>
              <a:t>区的自由电子浓度降低，产生内电场。</a:t>
            </a:r>
            <a:endParaRPr lang="zh-CN" altLang="en-US" b="1" dirty="0">
              <a:latin typeface="Times New Roman" panose="02020603050405020304" pitchFamily="18" charset="0"/>
            </a:endParaRPr>
          </a:p>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温度对少子的影响比较大</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Q</a:t>
            </a:r>
            <a:r>
              <a:rPr lang="zh-CN" altLang="en-US"/>
              <a:t>点</a:t>
            </a:r>
            <a:r>
              <a:rPr lang="en-US" altLang="zh-CN"/>
              <a:t> </a:t>
            </a:r>
            <a:r>
              <a:rPr lang="zh-CN" altLang="en-US"/>
              <a:t>即</a:t>
            </a:r>
            <a:r>
              <a:rPr lang="en-US" altLang="zh-CN"/>
              <a:t> </a:t>
            </a:r>
            <a:r>
              <a:rPr lang="zh-CN" altLang="en-US"/>
              <a:t>静态工作点</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应用:(1)电路简化定性分析;(2)大信号时电路的近似分析。</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rD</a:t>
            </a:r>
            <a:r>
              <a:rPr lang="en-US" altLang="zh-CN">
                <a:sym typeface="+mn-ea"/>
              </a:rPr>
              <a:t> </a:t>
            </a:r>
            <a:r>
              <a:rPr lang="zh-CN" altLang="en-US">
                <a:sym typeface="+mn-ea"/>
              </a:rPr>
              <a:t>为直流等效电阻</a:t>
            </a:r>
            <a:endParaRPr lang="zh-CN" altLang="en-US">
              <a:sym typeface="+mn-ea"/>
            </a:endParaRPr>
          </a:p>
          <a:p>
            <a:r>
              <a:rPr lang="zh-CN" altLang="en-US"/>
              <a:t>应用：工程计算</a:t>
            </a:r>
            <a:endParaRPr lang="zh-CN" altLang="en-US"/>
          </a:p>
          <a:p>
            <a:r>
              <a:rPr lang="zh-CN" altLang="en-US"/>
              <a:t>说明：若忽略小电阻rD ，则为恒压降二极管模型。</a:t>
            </a:r>
            <a:endParaRPr lang="zh-CN" altLang="en-US"/>
          </a:p>
          <a:p>
            <a:endParaRPr lang="zh-CN" altLang="en-US">
              <a:sym typeface="+mn-ea"/>
            </a:endParaRPr>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当二极管在静态基础上有一动态信号作用时，则可将二极管等效为一个电阻，称为动态电阻，也就是微变等效电路。</a:t>
            </a:r>
            <a:endParaRPr lang="zh-CN" altLang="en-US" b="1" dirty="0">
              <a:sym typeface="+mn-ea"/>
            </a:endParaRPr>
          </a:p>
          <a:p>
            <a:endParaRPr lang="zh-CN" altLang="en-US"/>
          </a:p>
          <a:p>
            <a:r>
              <a:rPr lang="zh-CN" altLang="en-US"/>
              <a:t>小信号分析法</a:t>
            </a:r>
            <a:endParaRPr lang="zh-CN" altLang="en-US"/>
          </a:p>
          <a:p>
            <a:endParaRPr lang="zh-CN" altLang="en-US"/>
          </a:p>
          <a:p>
            <a:r>
              <a:rPr lang="zh-CN" altLang="en-US"/>
              <a:t>当二极管在正偏情况下，若叠加的交流为低频小信号仍能保持二极管正偏，若忽略二极管结电容和体电阻，其等效模型就是一个交流电阻r</a:t>
            </a:r>
            <a:r>
              <a:rPr lang="en-US" altLang="zh-CN"/>
              <a:t>d</a:t>
            </a:r>
            <a:r>
              <a:rPr lang="zh-CN" altLang="en-US"/>
              <a:t>。</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a:spcBef>
                <a:spcPct val="50000"/>
              </a:spcBef>
            </a:pPr>
            <a:r>
              <a:rPr lang="zh-CN" altLang="en-US" b="1" dirty="0">
                <a:sym typeface="+mn-ea"/>
              </a:rPr>
              <a:t>因电场作用所产生的运动称为漂移运动。</a:t>
            </a:r>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直流和交流有内在的联系</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交流等效电路</a:t>
            </a:r>
            <a:r>
              <a:rPr lang="en-US" altLang="zh-CN"/>
              <a:t> </a:t>
            </a:r>
            <a:r>
              <a:rPr lang="zh-CN" altLang="en-US"/>
              <a:t>只研究交流成分</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
        <p:nvSpPr>
          <p:cNvPr id="39938" name="幻灯片图像占位符 41985"/>
          <p:cNvSpPr>
            <a:spLocks noRot="1" noTextEdit="1"/>
          </p:cNvSpPr>
          <p:nvPr>
            <p:ph type="sldImg"/>
          </p:nvPr>
        </p:nvSpPr>
        <p:spPr/>
      </p:sp>
      <p:sp>
        <p:nvSpPr>
          <p:cNvPr id="39939" name="文本占位符 41986"/>
          <p:cNvSpPr>
            <a:spLocks noGrp="1"/>
          </p:cNvSpPr>
          <p:nvPr>
            <p:ph type="body"/>
          </p:nvPr>
        </p:nvSpPr>
        <p:spPr>
          <a:xfrm>
            <a:off x="914400" y="4343400"/>
            <a:ext cx="5029200" cy="4114800"/>
          </a:xfrm>
        </p:spPr>
        <p:txBody>
          <a:bodyPr anchor="t" anchorCtr="0"/>
          <a:p>
            <a:pPr lvl="0"/>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lang="zh-CN" altLang="en-US" b="1" dirty="0">
                <a:sym typeface="+mn-ea"/>
              </a:rPr>
              <a:t>由一个</a:t>
            </a:r>
            <a:r>
              <a:rPr lang="en-US" altLang="zh-CN" b="1">
                <a:sym typeface="+mn-ea"/>
              </a:rPr>
              <a:t>PN</a:t>
            </a:r>
            <a:r>
              <a:rPr lang="zh-CN" altLang="en-US" b="1" dirty="0">
                <a:sym typeface="+mn-ea"/>
              </a:rPr>
              <a:t>结组成，反向击穿后在一定的电流范围内端电压基本不变，为稳定电压。</a:t>
            </a:r>
            <a:endParaRPr lang="zh-CN" altLang="en-US" b="1">
              <a:latin typeface="Times New Roman" panose="02020603050405020304" pitchFamily="18" charset="0"/>
              <a:ea typeface="宋体" panose="02010600030101010101" pitchFamily="2" charset="-122"/>
            </a:endParaRPr>
          </a:p>
          <a:p>
            <a:pPr>
              <a:spcBef>
                <a:spcPct val="50000"/>
              </a:spcBef>
            </a:pPr>
            <a:r>
              <a:rPr lang="en-US" altLang="zh-CN" b="1" dirty="0">
                <a:latin typeface="Arial" panose="020B0604020202020204" pitchFamily="34" charset="0"/>
                <a:sym typeface="+mn-ea"/>
              </a:rPr>
              <a:t>    </a:t>
            </a:r>
            <a:endParaRPr lang="en-US" altLang="zh-CN" b="1" dirty="0">
              <a:latin typeface="Arial" panose="020B0604020202020204" pitchFamily="34" charset="0"/>
              <a:sym typeface="+mn-ea"/>
            </a:endParaRPr>
          </a:p>
          <a:p>
            <a:pPr>
              <a:spcBef>
                <a:spcPct val="50000"/>
              </a:spcBef>
            </a:pPr>
            <a:r>
              <a:rPr lang="zh-CN" altLang="en-US" b="1" dirty="0">
                <a:latin typeface="Arial" panose="020B0604020202020204" pitchFamily="34" charset="0"/>
                <a:sym typeface="+mn-ea"/>
              </a:rPr>
              <a:t>若稳压管的电流太小则不稳压，若稳压管的电流太大则会因功耗过大而损坏，因而稳压管电路中必需有限制稳压管电流的限流电阻！</a:t>
            </a:r>
            <a:endParaRPr lang="zh-CN" altLang="en-US" b="1" dirty="0">
              <a:latin typeface="Arial" panose="020B0604020202020204" pitchFamily="34" charset="0"/>
              <a:sym typeface="+mn-ea"/>
            </a:endParaRPr>
          </a:p>
          <a:p>
            <a:pPr>
              <a:spcBef>
                <a:spcPct val="50000"/>
              </a:spcBef>
            </a:pPr>
            <a:endParaRPr lang="zh-CN" altLang="en-US" b="1" dirty="0">
              <a:latin typeface="Arial" panose="020B0604020202020204" pitchFamily="34" charset="0"/>
              <a:sym typeface="+mn-ea"/>
            </a:endParaRPr>
          </a:p>
          <a:p>
            <a:pPr>
              <a:spcBef>
                <a:spcPct val="50000"/>
              </a:spcBef>
            </a:pPr>
            <a:r>
              <a:rPr lang="zh-CN" altLang="en-US"/>
              <a:t>注意：稳压管工作区在反向击穿区。</a:t>
            </a:r>
            <a:endParaRPr lang="zh-CN" altLang="en-US"/>
          </a:p>
          <a:p>
            <a:pPr>
              <a:spcBef>
                <a:spcPct val="50000"/>
              </a:spcBef>
            </a:pPr>
            <a:endParaRPr lang="zh-CN" altLang="en-US"/>
          </a:p>
          <a:p>
            <a:pPr>
              <a:spcBef>
                <a:spcPct val="50000"/>
              </a:spcBef>
            </a:pPr>
            <a:r>
              <a:rPr lang="zh-CN" altLang="en-US"/>
              <a:t>在反向击穿时，电流急剧增加而PN结两端的电压基本保持不变。</a:t>
            </a:r>
            <a:endParaRPr lang="zh-CN" altLang="en-US"/>
          </a:p>
          <a:p>
            <a:pPr>
              <a:spcBef>
                <a:spcPct val="50000"/>
              </a:spcBef>
            </a:pPr>
            <a:r>
              <a:rPr lang="zh-CN" altLang="en-US"/>
              <a:t>正向部分与普通二极管相同。</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在稳压范围内，</a:t>
            </a:r>
            <a:r>
              <a:rPr lang="en-US" altLang="zh-CN"/>
              <a:t>rZ</a:t>
            </a:r>
            <a:r>
              <a:rPr lang="zh-CN" altLang="en-US"/>
              <a:t> , 很小，一般十几欧姆~几十欧姆。</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r>
              <a:rPr lang="zh-CN" altLang="en-US" b="1" dirty="0">
                <a:sym typeface="+mn-ea"/>
              </a:rPr>
              <a:t>物质因浓度差而产生的运动称为扩散运动。气体、液体、固体均有之。</a:t>
            </a:r>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稳压管使用方法：稳压二极管在稳压电路工作时应反接,并串入一只电阻。</a:t>
            </a:r>
            <a:endParaRPr lang="zh-CN" altLang="en-US"/>
          </a:p>
          <a:p>
            <a:r>
              <a:rPr lang="zh-CN" altLang="en-US"/>
              <a:t>稳压电路要求：输入电压ui要求大于输出电压uo。</a:t>
            </a:r>
            <a:endParaRPr lang="zh-CN" altLang="en-US"/>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2ap9指的是高频锗点接触型二极管。</a:t>
            </a:r>
            <a:r>
              <a:rPr lang="en-US" altLang="zh-CN"/>
              <a:t> </a:t>
            </a:r>
            <a:endParaRPr lang="en-US" altLang="zh-CN"/>
          </a:p>
          <a:p>
            <a:endParaRPr lang="en-US" altLang="zh-CN"/>
          </a:p>
          <a:p>
            <a:r>
              <a:rPr lang="zh-CN" altLang="en-US"/>
              <a:t>规格（档次）</a:t>
            </a:r>
            <a:endParaRPr lang="zh-CN" altLang="en-US"/>
          </a:p>
          <a:p>
            <a:endParaRPr lang="zh-CN" altLang="en-US"/>
          </a:p>
          <a:p>
            <a:r>
              <a:rPr lang="zh-CN" altLang="en-US"/>
              <a:t>序号的设置还考虑了产品的不同规格或参数，例如，对于稳压二极管，序号可能还包含了关于稳定电压值、额定功率等规格性能参数的信息，这些信息虽然不在序号数字本身中直接体现，但通过对照相应的命名规则和标准，可以解读出产品的具体规格和性能‌2。</a:t>
            </a:r>
            <a:endParaRPr lang="zh-CN" altLang="en-US"/>
          </a:p>
          <a:p>
            <a:endParaRPr lang="zh-CN" altLang="en-US"/>
          </a:p>
          <a:p>
            <a:r>
              <a:rPr lang="zh-CN" altLang="en-US"/>
              <a:t>标准号：GB/T 249-2017</a:t>
            </a:r>
            <a:endParaRPr lang="zh-CN" altLang="en-US"/>
          </a:p>
          <a:p>
            <a:r>
              <a:rPr lang="zh-CN" altLang="en-US"/>
              <a:t>中文标准名称：半导体分立器件型号命名方法	</a:t>
            </a:r>
            <a:endParaRPr lang="zh-CN" altLang="en-US"/>
          </a:p>
          <a:p>
            <a:r>
              <a:rPr lang="zh-CN" altLang="en-US"/>
              <a:t>英文标准名称：The rule of type designation for discrete semiconductor devices</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8ABCB16-7FE3-4028-AA73-E1596A57A208}" type="slidenum">
              <a:rPr lang="en-US" altLang="zh-CN" sz="1200">
                <a:solidFill>
                  <a:srgbClr val="000000"/>
                </a:solidFill>
              </a:rPr>
            </a:fld>
            <a:endParaRPr lang="en-US" altLang="zh-CN" sz="1200">
              <a:solidFill>
                <a:srgbClr val="000000"/>
              </a:solidFill>
            </a:endParaRPr>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saturation</a:t>
            </a:r>
            <a:r>
              <a:rPr lang="en-US" altLang="zh-CN"/>
              <a:t>  饱和</a:t>
            </a:r>
            <a:endParaRPr lang="en-US" altLang="zh-CN"/>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45"/>
            <a:ext cx="10363200" cy="1470107"/>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417"/>
            <a:ext cx="8534400" cy="1752698"/>
          </a:xfrm>
        </p:spPr>
        <p:txBody>
          <a:bodyPr/>
          <a:lstStyle>
            <a:lvl1pPr marL="0" indent="0" algn="ctr">
              <a:buNone/>
              <a:defRPr>
                <a:solidFill>
                  <a:schemeClr val="tx1">
                    <a:tint val="75000"/>
                  </a:schemeClr>
                </a:solidFill>
              </a:defRPr>
            </a:lvl1pPr>
            <a:lvl2pPr marL="457835"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8235"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53"/>
            <a:ext cx="2743200" cy="5851852"/>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53"/>
            <a:ext cx="8026400" cy="5851852"/>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147"/>
            <a:ext cx="10363200" cy="1362151"/>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084" y="2906876"/>
            <a:ext cx="10363200" cy="1500271"/>
          </a:xfrm>
        </p:spPr>
        <p:txBody>
          <a:bodyPr anchor="b"/>
          <a:lstStyle>
            <a:lvl1pPr marL="0" indent="0">
              <a:buNone/>
              <a:defRPr sz="2000">
                <a:solidFill>
                  <a:schemeClr val="tx1">
                    <a:tint val="75000"/>
                  </a:schemeClr>
                </a:solidFill>
              </a:defRPr>
            </a:lvl1pPr>
            <a:lvl2pPr marL="457835"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5">
                <a:solidFill>
                  <a:schemeClr val="tx1">
                    <a:tint val="75000"/>
                  </a:schemeClr>
                </a:solidFill>
              </a:defRPr>
            </a:lvl4pPr>
            <a:lvl5pPr marL="1828800" indent="0">
              <a:buNone/>
              <a:defRPr sz="1405">
                <a:solidFill>
                  <a:schemeClr val="tx1">
                    <a:tint val="75000"/>
                  </a:schemeClr>
                </a:solidFill>
              </a:defRPr>
            </a:lvl5pPr>
            <a:lvl6pPr marL="2286000" indent="0">
              <a:buNone/>
              <a:defRPr sz="1405">
                <a:solidFill>
                  <a:schemeClr val="tx1">
                    <a:tint val="75000"/>
                  </a:schemeClr>
                </a:solidFill>
              </a:defRPr>
            </a:lvl6pPr>
            <a:lvl7pPr marL="2743200" indent="0">
              <a:buNone/>
              <a:defRPr sz="1405">
                <a:solidFill>
                  <a:schemeClr val="tx1">
                    <a:tint val="75000"/>
                  </a:schemeClr>
                </a:solidFill>
              </a:defRPr>
            </a:lvl7pPr>
            <a:lvl8pPr marL="3200400" indent="0">
              <a:buNone/>
              <a:defRPr sz="1405">
                <a:solidFill>
                  <a:schemeClr val="tx1">
                    <a:tint val="75000"/>
                  </a:schemeClr>
                </a:solidFill>
              </a:defRPr>
            </a:lvl8pPr>
            <a:lvl9pPr marL="3658235" indent="0">
              <a:buNone/>
              <a:defRPr sz="1405">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660435"/>
            <a:ext cx="10972800" cy="768380"/>
          </a:xfrm>
        </p:spPr>
        <p:txBody>
          <a:bodyPr/>
          <a:lstStyle>
            <a:lvl1pPr indent="215900">
              <a:lnSpc>
                <a:spcPct val="110000"/>
              </a:lnSpc>
              <a:spcBef>
                <a:spcPts val="0"/>
              </a:spcBef>
              <a:buNone/>
              <a:defRPr sz="2800" b="1"/>
            </a:lvl1pPr>
            <a:lvl2pPr indent="215900">
              <a:lnSpc>
                <a:spcPct val="110000"/>
              </a:lnSpc>
              <a:spcBef>
                <a:spcPts val="0"/>
              </a:spcBef>
              <a:defRPr sz="2400" b="1"/>
            </a:lvl2pPr>
            <a:lvl3pPr indent="215900">
              <a:lnSpc>
                <a:spcPct val="110000"/>
              </a:lnSpc>
              <a:spcBef>
                <a:spcPts val="0"/>
              </a:spcBef>
              <a:defRPr sz="2400" b="1"/>
            </a:lvl3pPr>
            <a:lvl4pPr indent="215900">
              <a:lnSpc>
                <a:spcPct val="110000"/>
              </a:lnSpc>
              <a:spcBef>
                <a:spcPts val="0"/>
              </a:spcBef>
              <a:defRPr sz="2400" b="1"/>
            </a:lvl4pPr>
            <a:lvl5pPr indent="215900">
              <a:lnSpc>
                <a:spcPct val="110000"/>
              </a:lnSpc>
              <a:spcBef>
                <a:spcPts val="0"/>
              </a:spcBef>
              <a:defRPr sz="2400" b="1"/>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53"/>
            <a:ext cx="10972800" cy="5851852"/>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Rectangle 4"/>
          <p:cNvSpPr>
            <a:spLocks noGrp="1" noChangeArrowheads="1"/>
          </p:cNvSpPr>
          <p:nvPr>
            <p:ph type="dt" sz="half" idx="2"/>
          </p:nvPr>
        </p:nvSpPr>
        <p:spPr>
          <a:xfrm>
            <a:off x="609600" y="6356705"/>
            <a:ext cx="2844800" cy="365145"/>
          </a:xfrm>
          <a:prstGeom prst="rect">
            <a:avLst/>
          </a:prstGeom>
        </p:spPr>
        <p:txBody>
          <a:bodyPr vert="horz" lIns="91440" tIns="45720" rIns="91440" bIns="45720" rtlCol="0" anchor="ctr"/>
          <a:lstStyle>
            <a:lvl1pPr>
              <a:defRPr/>
            </a:lvl1pPr>
          </a:lstStyle>
          <a:p>
            <a:pPr>
              <a:defRPr/>
            </a:pPr>
            <a:endParaRPr lang="en-US" altLang="zh-CN">
              <a:solidFill>
                <a:prstClr val="black">
                  <a:tint val="75000"/>
                </a:prstClr>
              </a:solidFill>
            </a:endParaRPr>
          </a:p>
        </p:txBody>
      </p:sp>
      <p:sp>
        <p:nvSpPr>
          <p:cNvPr id="13" name="Rectangle 5"/>
          <p:cNvSpPr>
            <a:spLocks noGrp="1" noChangeArrowheads="1"/>
          </p:cNvSpPr>
          <p:nvPr>
            <p:ph type="ftr" sz="quarter" idx="3"/>
          </p:nvPr>
        </p:nvSpPr>
        <p:spPr>
          <a:xfrm>
            <a:off x="4165600" y="6356705"/>
            <a:ext cx="3860800" cy="365145"/>
          </a:xfrm>
          <a:prstGeom prst="rect">
            <a:avLst/>
          </a:prstGeom>
        </p:spPr>
        <p:txBody>
          <a:bodyPr vert="horz" lIns="91440" tIns="45720" rIns="91440" bIns="45720" rtlCol="0" anchor="ctr"/>
          <a:lstStyle>
            <a:lvl1pPr>
              <a:defRPr/>
            </a:lvl1pPr>
          </a:lstStyle>
          <a:p>
            <a:pPr>
              <a:defRPr/>
            </a:pPr>
            <a:endParaRPr lang="en-US" altLang="zh-CN">
              <a:solidFill>
                <a:prstClr val="black">
                  <a:tint val="75000"/>
                </a:prstClr>
              </a:solidFill>
            </a:endParaRPr>
          </a:p>
        </p:txBody>
      </p:sp>
      <p:sp>
        <p:nvSpPr>
          <p:cNvPr id="14" name="Rectangle 6"/>
          <p:cNvSpPr>
            <a:spLocks noGrp="1" noChangeArrowheads="1"/>
          </p:cNvSpPr>
          <p:nvPr>
            <p:ph type="sldNum" sz="quarter" idx="4"/>
          </p:nvPr>
        </p:nvSpPr>
        <p:spPr>
          <a:xfrm>
            <a:off x="8737600" y="6356705"/>
            <a:ext cx="2844800" cy="365145"/>
          </a:xfrm>
          <a:prstGeom prst="rect">
            <a:avLst/>
          </a:prstGeom>
        </p:spPr>
        <p:txBody>
          <a:bodyPr vert="horz" wrap="square" lIns="91440" tIns="45720" rIns="91440" bIns="45720" numCol="1" anchor="ctr" anchorCtr="0" compatLnSpc="1"/>
          <a:lstStyle/>
          <a:p>
            <a:fld id="{9A0DB2DC-4C9A-4742-B13C-FB6460FD3503}" type="slidenum">
              <a:rPr lang="zh-CN" altLang="zh-CN" dirty="0"/>
            </a:fld>
            <a:endParaRPr lang="zh-CN" altLang="zh-CN"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90"/>
            <a:ext cx="5384800" cy="45262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97600" y="1600290"/>
            <a:ext cx="5384800" cy="45262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728"/>
            <a:ext cx="5181600" cy="435158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728"/>
            <a:ext cx="5181600" cy="209879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928"/>
            <a:ext cx="5181600" cy="210038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45"/>
            <a:ext cx="10363200" cy="1470107"/>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417"/>
            <a:ext cx="8534400" cy="1752698"/>
          </a:xfrm>
        </p:spPr>
        <p:txBody>
          <a:bodyPr/>
          <a:lstStyle>
            <a:lvl1pPr marL="0" indent="0" algn="ctr">
              <a:buNone/>
              <a:defRPr>
                <a:solidFill>
                  <a:schemeClr val="tx1">
                    <a:tint val="75000"/>
                  </a:schemeClr>
                </a:solidFill>
              </a:defRPr>
            </a:lvl1pPr>
            <a:lvl2pPr marL="457835"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8235"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147"/>
            <a:ext cx="10363200" cy="1362151"/>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084" y="2906876"/>
            <a:ext cx="10363200" cy="1500271"/>
          </a:xfrm>
        </p:spPr>
        <p:txBody>
          <a:bodyPr anchor="b"/>
          <a:lstStyle>
            <a:lvl1pPr marL="0" indent="0">
              <a:buNone/>
              <a:defRPr sz="2000">
                <a:solidFill>
                  <a:schemeClr val="tx1">
                    <a:tint val="75000"/>
                  </a:schemeClr>
                </a:solidFill>
              </a:defRPr>
            </a:lvl1pPr>
            <a:lvl2pPr marL="457835"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5">
                <a:solidFill>
                  <a:schemeClr val="tx1">
                    <a:tint val="75000"/>
                  </a:schemeClr>
                </a:solidFill>
              </a:defRPr>
            </a:lvl4pPr>
            <a:lvl5pPr marL="1828800" indent="0">
              <a:buNone/>
              <a:defRPr sz="1405">
                <a:solidFill>
                  <a:schemeClr val="tx1">
                    <a:tint val="75000"/>
                  </a:schemeClr>
                </a:solidFill>
              </a:defRPr>
            </a:lvl5pPr>
            <a:lvl6pPr marL="2286000" indent="0">
              <a:buNone/>
              <a:defRPr sz="1405">
                <a:solidFill>
                  <a:schemeClr val="tx1">
                    <a:tint val="75000"/>
                  </a:schemeClr>
                </a:solidFill>
              </a:defRPr>
            </a:lvl6pPr>
            <a:lvl7pPr marL="2743200" indent="0">
              <a:buNone/>
              <a:defRPr sz="1405">
                <a:solidFill>
                  <a:schemeClr val="tx1">
                    <a:tint val="75000"/>
                  </a:schemeClr>
                </a:solidFill>
              </a:defRPr>
            </a:lvl7pPr>
            <a:lvl8pPr marL="3200400" indent="0">
              <a:buNone/>
              <a:defRPr sz="1405">
                <a:solidFill>
                  <a:schemeClr val="tx1">
                    <a:tint val="75000"/>
                  </a:schemeClr>
                </a:solidFill>
              </a:defRPr>
            </a:lvl8pPr>
            <a:lvl9pPr marL="3658235" indent="0">
              <a:buNone/>
              <a:defRPr sz="1405">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90"/>
            <a:ext cx="5384800" cy="45262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97600" y="1600290"/>
            <a:ext cx="5384800" cy="45262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99"/>
            <a:ext cx="5386917" cy="639798"/>
          </a:xfrm>
        </p:spPr>
        <p:txBody>
          <a:bodyPr anchor="b"/>
          <a:lstStyle>
            <a:lvl1pPr marL="0" indent="0">
              <a:buNone/>
              <a:defRPr sz="2400" b="1"/>
            </a:lvl1pPr>
            <a:lvl2pPr marL="457835"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996"/>
            <a:ext cx="5386917" cy="395150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3367" y="1535199"/>
            <a:ext cx="5389033" cy="639798"/>
          </a:xfrm>
        </p:spPr>
        <p:txBody>
          <a:bodyPr anchor="b"/>
          <a:lstStyle>
            <a:lvl1pPr marL="0" indent="0">
              <a:buNone/>
              <a:defRPr sz="2400" b="1"/>
            </a:lvl1pPr>
            <a:lvl2pPr marL="457835"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3367" y="2174996"/>
            <a:ext cx="5389033" cy="395150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66"/>
            <a:ext cx="4011084" cy="1162115"/>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6733" y="273066"/>
            <a:ext cx="6815667" cy="58534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81"/>
            <a:ext cx="4011084" cy="4691326"/>
          </a:xfrm>
        </p:spPr>
        <p:txBody>
          <a:bodyPr/>
          <a:lstStyle>
            <a:lvl1pPr marL="0" indent="0">
              <a:buNone/>
              <a:defRPr sz="1405"/>
            </a:lvl1pPr>
            <a:lvl2pPr marL="457835"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8235"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869"/>
            <a:ext cx="7315200" cy="566770"/>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717" y="612809"/>
            <a:ext cx="7315200" cy="4115030"/>
          </a:xfrm>
        </p:spPr>
        <p:txBody>
          <a:bodyPr vert="horz" wrap="square" lIns="91440" tIns="45720" rIns="91440" bIns="45720" numCol="1" rtlCol="0" anchor="t" anchorCtr="0" compatLnSpc="1">
            <a:normAutofit/>
          </a:bodyPr>
          <a:lstStyle>
            <a:lvl1pPr marL="0" indent="0">
              <a:buNone/>
              <a:defRPr sz="3200"/>
            </a:lvl1pPr>
            <a:lvl2pPr marL="457835"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8235" indent="0">
              <a:buNone/>
              <a:defRPr sz="2000"/>
            </a:lvl9pPr>
          </a:lstStyle>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638"/>
            <a:ext cx="7315200" cy="804907"/>
          </a:xfrm>
        </p:spPr>
        <p:txBody>
          <a:bodyPr/>
          <a:lstStyle>
            <a:lvl1pPr marL="0" indent="0">
              <a:buNone/>
              <a:defRPr sz="1405"/>
            </a:lvl1pPr>
            <a:lvl2pPr marL="457835"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8235"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99"/>
            <a:ext cx="5386917" cy="639798"/>
          </a:xfrm>
        </p:spPr>
        <p:txBody>
          <a:bodyPr anchor="b"/>
          <a:lstStyle>
            <a:lvl1pPr marL="0" indent="0">
              <a:buNone/>
              <a:defRPr sz="2400" b="1"/>
            </a:lvl1pPr>
            <a:lvl2pPr marL="457835"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996"/>
            <a:ext cx="5386917" cy="395150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3367" y="1535199"/>
            <a:ext cx="5389033" cy="639798"/>
          </a:xfrm>
        </p:spPr>
        <p:txBody>
          <a:bodyPr anchor="b"/>
          <a:lstStyle>
            <a:lvl1pPr marL="0" indent="0">
              <a:buNone/>
              <a:defRPr sz="2400" b="1"/>
            </a:lvl1pPr>
            <a:lvl2pPr marL="457835"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3367" y="2174996"/>
            <a:ext cx="5389033" cy="395150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53"/>
            <a:ext cx="2743200" cy="5851852"/>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53"/>
            <a:ext cx="8026400" cy="5851852"/>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2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660435"/>
            <a:ext cx="10972800" cy="768380"/>
          </a:xfrm>
        </p:spPr>
        <p:txBody>
          <a:bodyPr/>
          <a:lstStyle>
            <a:lvl1pPr indent="215900">
              <a:lnSpc>
                <a:spcPct val="110000"/>
              </a:lnSpc>
              <a:spcBef>
                <a:spcPts val="0"/>
              </a:spcBef>
              <a:buNone/>
              <a:defRPr sz="2800" b="1"/>
            </a:lvl1pPr>
            <a:lvl2pPr indent="215900">
              <a:lnSpc>
                <a:spcPct val="110000"/>
              </a:lnSpc>
              <a:spcBef>
                <a:spcPts val="0"/>
              </a:spcBef>
              <a:defRPr sz="2400" b="1"/>
            </a:lvl2pPr>
            <a:lvl3pPr indent="215900">
              <a:lnSpc>
                <a:spcPct val="110000"/>
              </a:lnSpc>
              <a:spcBef>
                <a:spcPts val="0"/>
              </a:spcBef>
              <a:defRPr sz="2400" b="1"/>
            </a:lvl3pPr>
            <a:lvl4pPr indent="215900">
              <a:lnSpc>
                <a:spcPct val="110000"/>
              </a:lnSpc>
              <a:spcBef>
                <a:spcPts val="0"/>
              </a:spcBef>
              <a:defRPr sz="2400" b="1"/>
            </a:lvl4pPr>
            <a:lvl5pPr indent="215900">
              <a:lnSpc>
                <a:spcPct val="110000"/>
              </a:lnSpc>
              <a:spcBef>
                <a:spcPts val="0"/>
              </a:spcBef>
              <a:defRPr sz="2400" b="1"/>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3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3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3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28722"/>
            <a:ext cx="10972800" cy="51977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53"/>
            <a:ext cx="10972800" cy="5851852"/>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Rectangle 4"/>
          <p:cNvSpPr>
            <a:spLocks noGrp="1" noChangeArrowheads="1"/>
          </p:cNvSpPr>
          <p:nvPr>
            <p:ph type="dt" sz="half" idx="2"/>
          </p:nvPr>
        </p:nvSpPr>
        <p:spPr>
          <a:xfrm>
            <a:off x="609600" y="6356705"/>
            <a:ext cx="2844800" cy="365145"/>
          </a:xfrm>
          <a:prstGeom prst="rect">
            <a:avLst/>
          </a:prstGeom>
        </p:spPr>
        <p:txBody>
          <a:bodyPr vert="horz" lIns="91440" tIns="45720" rIns="91440" bIns="45720" rtlCol="0" anchor="ctr"/>
          <a:lstStyle>
            <a:lvl1pPr>
              <a:defRPr/>
            </a:lvl1pPr>
          </a:lstStyle>
          <a:p>
            <a:pPr>
              <a:defRPr/>
            </a:pPr>
            <a:endParaRPr lang="en-US" altLang="zh-CN">
              <a:solidFill>
                <a:prstClr val="black">
                  <a:tint val="75000"/>
                </a:prstClr>
              </a:solidFill>
            </a:endParaRPr>
          </a:p>
        </p:txBody>
      </p:sp>
      <p:sp>
        <p:nvSpPr>
          <p:cNvPr id="13" name="Rectangle 5"/>
          <p:cNvSpPr>
            <a:spLocks noGrp="1" noChangeArrowheads="1"/>
          </p:cNvSpPr>
          <p:nvPr>
            <p:ph type="ftr" sz="quarter" idx="3"/>
          </p:nvPr>
        </p:nvSpPr>
        <p:spPr>
          <a:xfrm>
            <a:off x="4165600" y="6356705"/>
            <a:ext cx="3860800" cy="365145"/>
          </a:xfrm>
          <a:prstGeom prst="rect">
            <a:avLst/>
          </a:prstGeom>
        </p:spPr>
        <p:txBody>
          <a:bodyPr vert="horz" lIns="91440" tIns="45720" rIns="91440" bIns="45720" rtlCol="0" anchor="ctr"/>
          <a:lstStyle>
            <a:lvl1pPr>
              <a:defRPr/>
            </a:lvl1pPr>
          </a:lstStyle>
          <a:p>
            <a:pPr>
              <a:defRPr/>
            </a:pPr>
            <a:endParaRPr lang="en-US" altLang="zh-CN">
              <a:solidFill>
                <a:prstClr val="black">
                  <a:tint val="75000"/>
                </a:prstClr>
              </a:solidFill>
            </a:endParaRPr>
          </a:p>
        </p:txBody>
      </p:sp>
      <p:sp>
        <p:nvSpPr>
          <p:cNvPr id="14" name="Rectangle 6"/>
          <p:cNvSpPr>
            <a:spLocks noGrp="1" noChangeArrowheads="1"/>
          </p:cNvSpPr>
          <p:nvPr>
            <p:ph type="sldNum" sz="quarter" idx="4"/>
          </p:nvPr>
        </p:nvSpPr>
        <p:spPr>
          <a:xfrm>
            <a:off x="8737600" y="6356705"/>
            <a:ext cx="2844800" cy="365145"/>
          </a:xfrm>
          <a:prstGeom prst="rect">
            <a:avLst/>
          </a:prstGeom>
        </p:spPr>
        <p:txBody>
          <a:bodyPr vert="horz" wrap="square" lIns="91440" tIns="45720" rIns="91440" bIns="45720" numCol="1" anchor="ctr" anchorCtr="0" compatLnSpc="1"/>
          <a:lstStyle/>
          <a:p>
            <a:fld id="{9A0DB2DC-4C9A-4742-B13C-FB6460FD3503}" type="slidenum">
              <a:rPr lang="zh-CN" altLang="zh-CN" dirty="0"/>
            </a:fld>
            <a:endParaRPr lang="zh-CN" altLang="zh-CN"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66"/>
            <a:ext cx="4011084" cy="1162115"/>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6733" y="273066"/>
            <a:ext cx="6815667" cy="58534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81"/>
            <a:ext cx="4011084" cy="4691326"/>
          </a:xfrm>
        </p:spPr>
        <p:txBody>
          <a:bodyPr/>
          <a:lstStyle>
            <a:lvl1pPr marL="0" indent="0">
              <a:buNone/>
              <a:defRPr sz="1405"/>
            </a:lvl1pPr>
            <a:lvl2pPr marL="457835"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8235"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728"/>
            <a:ext cx="5181600" cy="435158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728"/>
            <a:ext cx="5181600" cy="209879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928"/>
            <a:ext cx="5181600" cy="210038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869"/>
            <a:ext cx="7315200" cy="566770"/>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717" y="612809"/>
            <a:ext cx="7315200" cy="4115030"/>
          </a:xfrm>
        </p:spPr>
        <p:txBody>
          <a:bodyPr vert="horz" wrap="square" lIns="91440" tIns="45720" rIns="91440" bIns="45720" numCol="1" rtlCol="0" anchor="t" anchorCtr="0" compatLnSpc="1">
            <a:normAutofit/>
          </a:bodyPr>
          <a:lstStyle>
            <a:lvl1pPr marL="0" indent="0">
              <a:buNone/>
              <a:defRPr sz="3200"/>
            </a:lvl1pPr>
            <a:lvl2pPr marL="457835"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8235" indent="0">
              <a:buNone/>
              <a:defRPr sz="2000"/>
            </a:lvl9pPr>
          </a:lstStyle>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638"/>
            <a:ext cx="7315200" cy="804907"/>
          </a:xfrm>
        </p:spPr>
        <p:txBody>
          <a:bodyPr/>
          <a:lstStyle>
            <a:lvl1pPr marL="0" indent="0">
              <a:buNone/>
              <a:defRPr sz="1405"/>
            </a:lvl1pPr>
            <a:lvl2pPr marL="457835"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8235"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image" Target="../media/image1.jpeg"/><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2" Type="http://schemas.openxmlformats.org/officeDocument/2006/relationships/theme" Target="../theme/theme2.xml"/><Relationship Id="rId41" Type="http://schemas.openxmlformats.org/officeDocument/2006/relationships/image" Target="../media/image1.jpeg"/><Relationship Id="rId40" Type="http://schemas.openxmlformats.org/officeDocument/2006/relationships/slideLayout" Target="../slideLayouts/slideLayout80.xml"/><Relationship Id="rId4" Type="http://schemas.openxmlformats.org/officeDocument/2006/relationships/slideLayout" Target="../slideLayouts/slideLayout44.xml"/><Relationship Id="rId39" Type="http://schemas.openxmlformats.org/officeDocument/2006/relationships/slideLayout" Target="../slideLayouts/slideLayout79.xml"/><Relationship Id="rId38" Type="http://schemas.openxmlformats.org/officeDocument/2006/relationships/slideLayout" Target="../slideLayouts/slideLayout78.xml"/><Relationship Id="rId37" Type="http://schemas.openxmlformats.org/officeDocument/2006/relationships/slideLayout" Target="../slideLayouts/slideLayout77.xml"/><Relationship Id="rId36" Type="http://schemas.openxmlformats.org/officeDocument/2006/relationships/slideLayout" Target="../slideLayouts/slideLayout76.xml"/><Relationship Id="rId35" Type="http://schemas.openxmlformats.org/officeDocument/2006/relationships/slideLayout" Target="../slideLayouts/slideLayout75.xml"/><Relationship Id="rId34" Type="http://schemas.openxmlformats.org/officeDocument/2006/relationships/slideLayout" Target="../slideLayouts/slideLayout74.xml"/><Relationship Id="rId33" Type="http://schemas.openxmlformats.org/officeDocument/2006/relationships/slideLayout" Target="../slideLayouts/slideLayout73.xml"/><Relationship Id="rId32" Type="http://schemas.openxmlformats.org/officeDocument/2006/relationships/slideLayout" Target="../slideLayouts/slideLayout72.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3" Type="http://schemas.openxmlformats.org/officeDocument/2006/relationships/slideLayout" Target="../slideLayouts/slideLayout43.xml"/><Relationship Id="rId29" Type="http://schemas.openxmlformats.org/officeDocument/2006/relationships/slideLayout" Target="../slideLayouts/slideLayout69.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0" Type="http://schemas.openxmlformats.org/officeDocument/2006/relationships/slideLayout" Target="../slideLayouts/slideLayout60.xml"/><Relationship Id="rId2" Type="http://schemas.openxmlformats.org/officeDocument/2006/relationships/slideLayout" Target="../slideLayouts/slideLayout42.xml"/><Relationship Id="rId19" Type="http://schemas.openxmlformats.org/officeDocument/2006/relationships/slideLayout" Target="../slideLayouts/slideLayout59.xml"/><Relationship Id="rId18" Type="http://schemas.openxmlformats.org/officeDocument/2006/relationships/slideLayout" Target="../slideLayouts/slideLayout58.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标题占位符 1"/>
          <p:cNvSpPr>
            <a:spLocks noGrp="1"/>
          </p:cNvSpPr>
          <p:nvPr>
            <p:ph type="title"/>
          </p:nvPr>
        </p:nvSpPr>
        <p:spPr>
          <a:xfrm>
            <a:off x="626533" y="642974"/>
            <a:ext cx="10953751" cy="846184"/>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3555" name="文本占位符 2"/>
          <p:cNvSpPr>
            <a:spLocks noGrp="1"/>
          </p:cNvSpPr>
          <p:nvPr>
            <p:ph type="body"/>
          </p:nvPr>
        </p:nvSpPr>
        <p:spPr>
          <a:xfrm>
            <a:off x="609600" y="1600290"/>
            <a:ext cx="10972800" cy="4526217"/>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705"/>
            <a:ext cx="2844800" cy="365145"/>
          </a:xfrm>
          <a:prstGeom prst="rect">
            <a:avLst/>
          </a:prstGeom>
        </p:spPr>
        <p:txBody>
          <a:bodyPr vert="horz" lIns="91440" tIns="45720" rIns="91440" bIns="45720" rtlCol="0" anchor="ctr"/>
          <a:lstStyle>
            <a:lvl1pPr algn="l" eaLnBrk="1" hangingPunct="1">
              <a:buFontTx/>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fld id="{95608046-63BC-4F2A-82E5-1149B4156D8D}" type="datetime1">
              <a:rPr kumimoji="0" lang="zh-CN" altLang="en-US">
                <a:solidFill>
                  <a:prstClr val="black">
                    <a:tint val="75000"/>
                  </a:prstClr>
                </a:solidFill>
              </a:rPr>
            </a:fld>
            <a:endParaRPr kumimoji="0" lang="zh-CN" altLang="en-US">
              <a:solidFill>
                <a:prstClr val="black">
                  <a:tint val="75000"/>
                </a:prstClr>
              </a:solidFill>
            </a:endParaRPr>
          </a:p>
        </p:txBody>
      </p:sp>
      <p:sp>
        <p:nvSpPr>
          <p:cNvPr id="5" name="页脚占位符 4"/>
          <p:cNvSpPr>
            <a:spLocks noGrp="1"/>
          </p:cNvSpPr>
          <p:nvPr>
            <p:ph type="ftr" sz="quarter" idx="3"/>
          </p:nvPr>
        </p:nvSpPr>
        <p:spPr>
          <a:xfrm>
            <a:off x="4165600" y="6356705"/>
            <a:ext cx="3860800" cy="365145"/>
          </a:xfrm>
          <a:prstGeom prst="rect">
            <a:avLst/>
          </a:prstGeom>
        </p:spPr>
        <p:txBody>
          <a:bodyPr vert="horz" lIns="91440" tIns="45720" rIns="91440" bIns="45720" rtlCol="0" anchor="ctr"/>
          <a:lstStyle>
            <a:lvl1pPr algn="ctr" eaLnBrk="1" hangingPunct="1">
              <a:buFontTx/>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kumimoji="0" lang="zh-CN" altLang="en-US">
              <a:solidFill>
                <a:prstClr val="black">
                  <a:tint val="75000"/>
                </a:prstClr>
              </a:solidFill>
            </a:endParaRPr>
          </a:p>
        </p:txBody>
      </p:sp>
      <p:sp>
        <p:nvSpPr>
          <p:cNvPr id="6" name="灯片编号占位符 5"/>
          <p:cNvSpPr>
            <a:spLocks noGrp="1"/>
          </p:cNvSpPr>
          <p:nvPr>
            <p:ph type="sldNum" sz="quarter" idx="4"/>
          </p:nvPr>
        </p:nvSpPr>
        <p:spPr>
          <a:xfrm>
            <a:off x="8737600" y="6356705"/>
            <a:ext cx="2844800" cy="365145"/>
          </a:xfrm>
          <a:prstGeom prst="rect">
            <a:avLst/>
          </a:prstGeom>
        </p:spPr>
        <p:txBody>
          <a:bodyPr vert="horz" wrap="square" lIns="91440" tIns="45720" rIns="91440" bIns="45720" numCol="1" anchor="ctr" anchorCtr="0" compatLnSpc="1"/>
          <a:lstStyle>
            <a:lvl1pPr algn="r">
              <a:defRPr sz="1200" b="1">
                <a:solidFill>
                  <a:srgbClr val="C00000"/>
                </a:solidFill>
              </a:defRPr>
            </a:lvl1pPr>
          </a:lstStyle>
          <a:p>
            <a:pPr eaLnBrk="1" hangingPunct="1">
              <a:buFont typeface="Arial" panose="020B0604020202020204" pitchFamily="34" charset="0"/>
              <a:buNone/>
            </a:pPr>
            <a:fld id="{9A0DB2DC-4C9A-4742-B13C-FB6460FD3503}" type="slidenum">
              <a:rPr kumimoji="0" lang="zh-CN" altLang="en-US" dirty="0">
                <a:latin typeface="Arial" panose="020B0604020202020204" pitchFamily="34" charset="0"/>
              </a:rPr>
            </a:fld>
            <a:endParaRPr kumimoji="0" lang="zh-CN" altLang="en-US" dirty="0">
              <a:latin typeface="Arial" panose="020B0604020202020204" pitchFamily="34" charset="0"/>
            </a:endParaRPr>
          </a:p>
        </p:txBody>
      </p:sp>
      <p:cxnSp>
        <p:nvCxnSpPr>
          <p:cNvPr id="7" name="直接连接符 6"/>
          <p:cNvCxnSpPr/>
          <p:nvPr userDrawn="1"/>
        </p:nvCxnSpPr>
        <p:spPr>
          <a:xfrm>
            <a:off x="43" y="601010"/>
            <a:ext cx="12192000" cy="1589"/>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3887047" y="90810"/>
            <a:ext cx="5237480" cy="339725"/>
          </a:xfrm>
          <a:prstGeom prst="rect">
            <a:avLst/>
          </a:prstGeom>
          <a:noFill/>
          <a:ln w="9525">
            <a:noFill/>
            <a:miter lim="800000"/>
          </a:ln>
        </p:spPr>
        <p:txBody>
          <a:bodyPr wrap="square">
            <a:spAutoFit/>
          </a:bodyPr>
          <a:lstStyle/>
          <a:p>
            <a:pPr algn="ctr" eaLnBrk="1" hangingPunct="1">
              <a:buFont typeface="Arial" panose="020B0604020202020204" pitchFamily="34" charset="0"/>
              <a:buNone/>
              <a:defRPr/>
            </a:pPr>
            <a:r>
              <a:rPr kumimoji="0" lang="zh-CN" altLang="en-US" sz="1620" dirty="0" smtClean="0">
                <a:solidFill>
                  <a:prstClr val="black"/>
                </a:solidFill>
                <a:latin typeface="Calibri" panose="020F0502020204030204" pitchFamily="34" charset="0"/>
              </a:rPr>
              <a:t>第一章</a:t>
            </a:r>
            <a:r>
              <a:rPr kumimoji="0" lang="en-US" altLang="zh-CN" sz="1620" dirty="0" smtClean="0">
                <a:solidFill>
                  <a:prstClr val="black"/>
                </a:solidFill>
                <a:latin typeface="Calibri" panose="020F0502020204030204" pitchFamily="34" charset="0"/>
              </a:rPr>
              <a:t>  </a:t>
            </a:r>
            <a:r>
              <a:rPr kumimoji="0" lang="zh-CN" altLang="en-US" sz="1620" dirty="0" smtClean="0">
                <a:solidFill>
                  <a:prstClr val="black"/>
                </a:solidFill>
                <a:latin typeface="Calibri" panose="020F0502020204030204" pitchFamily="34" charset="0"/>
              </a:rPr>
              <a:t>半导体器件基础</a:t>
            </a:r>
            <a:endParaRPr kumimoji="0" lang="en-US" altLang="zh-CN" sz="1620" dirty="0">
              <a:solidFill>
                <a:prstClr val="black"/>
              </a:solidFill>
              <a:latin typeface="Calibri" panose="020F0502020204030204" pitchFamily="34" charset="0"/>
            </a:endParaRPr>
          </a:p>
        </p:txBody>
      </p:sp>
      <p:cxnSp>
        <p:nvCxnSpPr>
          <p:cNvPr id="9" name="直接连接符 8"/>
          <p:cNvCxnSpPr/>
          <p:nvPr userDrawn="1"/>
        </p:nvCxnSpPr>
        <p:spPr>
          <a:xfrm>
            <a:off x="-43" y="500069"/>
            <a:ext cx="12192085" cy="1589"/>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23563" name="图片 11" descr="西北大学图标2.JPG"/>
          <p:cNvPicPr>
            <a:picLocks noChangeAspect="1"/>
          </p:cNvPicPr>
          <p:nvPr userDrawn="1"/>
        </p:nvPicPr>
        <p:blipFill>
          <a:blip r:embed="rId41"/>
          <a:stretch>
            <a:fillRect/>
          </a:stretch>
        </p:blipFill>
        <p:spPr>
          <a:xfrm>
            <a:off x="0" y="0"/>
            <a:ext cx="1402080" cy="459105"/>
          </a:xfrm>
          <a:prstGeom prst="rect">
            <a:avLst/>
          </a:prstGeom>
          <a:noFill/>
          <a:ln w="9525">
            <a:noFill/>
          </a:ln>
        </p:spPr>
      </p:pic>
      <p:sp>
        <p:nvSpPr>
          <p:cNvPr id="2" name="TextBox 7"/>
          <p:cNvSpPr txBox="1">
            <a:spLocks noChangeArrowheads="1"/>
          </p:cNvSpPr>
          <p:nvPr userDrawn="1"/>
        </p:nvSpPr>
        <p:spPr bwMode="auto">
          <a:xfrm>
            <a:off x="9649460" y="90810"/>
            <a:ext cx="2381251" cy="339725"/>
          </a:xfrm>
          <a:prstGeom prst="rect">
            <a:avLst/>
          </a:prstGeom>
          <a:noFill/>
          <a:ln w="9525">
            <a:noFill/>
            <a:miter lim="800000"/>
          </a:ln>
        </p:spPr>
        <p:txBody>
          <a:bodyPr>
            <a:spAutoFit/>
            <a:scene3d>
              <a:camera prst="orthographicFront"/>
              <a:lightRig rig="threePt" dir="t"/>
            </a:scene3d>
          </a:bodyPr>
          <a:lstStyle/>
          <a:p>
            <a:pPr algn="ctr" eaLnBrk="1" hangingPunct="1">
              <a:buFont typeface="Arial" panose="020B0604020202020204" pitchFamily="34" charset="0"/>
              <a:buNone/>
              <a:defRPr/>
            </a:pPr>
            <a:r>
              <a:rPr kumimoji="0" lang="zh-CN" altLang="en-US" sz="1620" b="1">
                <a:solidFill>
                  <a:srgbClr val="4F81BD"/>
                </a:solidFill>
                <a:effectLst>
                  <a:outerShdw blurRad="38100" dist="25400" dir="5400000" algn="ctr" rotWithShape="0">
                    <a:srgbClr val="6E747A">
                      <a:alpha val="43000"/>
                    </a:srgbClr>
                  </a:outerShdw>
                </a:effectLst>
                <a:latin typeface="Calibri" panose="020F0502020204030204" pitchFamily="34" charset="0"/>
              </a:rPr>
              <a:t>低频模拟电路</a:t>
            </a:r>
            <a:endParaRPr kumimoji="0" lang="zh-CN" altLang="en-US" sz="1620" b="1">
              <a:solidFill>
                <a:srgbClr val="4F81BD"/>
              </a:solidFill>
              <a:effectLst>
                <a:outerShdw blurRad="38100" dist="25400" dir="5400000" algn="ctr" rotWithShape="0">
                  <a:srgbClr val="6E747A">
                    <a:alpha val="43000"/>
                  </a:srgbClr>
                </a:outerShdw>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hdr="0" ftr="0" dt="0"/>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8035"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835"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标题占位符 1"/>
          <p:cNvSpPr>
            <a:spLocks noGrp="1"/>
          </p:cNvSpPr>
          <p:nvPr>
            <p:ph type="title"/>
          </p:nvPr>
        </p:nvSpPr>
        <p:spPr>
          <a:xfrm>
            <a:off x="626533" y="642974"/>
            <a:ext cx="10953751" cy="846184"/>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3555" name="文本占位符 2"/>
          <p:cNvSpPr>
            <a:spLocks noGrp="1"/>
          </p:cNvSpPr>
          <p:nvPr>
            <p:ph type="body"/>
          </p:nvPr>
        </p:nvSpPr>
        <p:spPr>
          <a:xfrm>
            <a:off x="609600" y="1600290"/>
            <a:ext cx="10972800" cy="4526217"/>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705"/>
            <a:ext cx="2844800" cy="365145"/>
          </a:xfrm>
          <a:prstGeom prst="rect">
            <a:avLst/>
          </a:prstGeom>
        </p:spPr>
        <p:txBody>
          <a:bodyPr vert="horz" lIns="91440" tIns="45720" rIns="91440" bIns="45720" rtlCol="0" anchor="ctr"/>
          <a:lstStyle>
            <a:lvl1pPr algn="l" eaLnBrk="1" hangingPunct="1">
              <a:buFontTx/>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fld id="{95608046-63BC-4F2A-82E5-1149B4156D8D}" type="datetime1">
              <a:rPr kumimoji="0" lang="zh-CN" altLang="en-US">
                <a:solidFill>
                  <a:prstClr val="black">
                    <a:tint val="75000"/>
                  </a:prstClr>
                </a:solidFill>
              </a:rPr>
            </a:fld>
            <a:endParaRPr kumimoji="0" lang="zh-CN" altLang="en-US">
              <a:solidFill>
                <a:prstClr val="black">
                  <a:tint val="75000"/>
                </a:prstClr>
              </a:solidFill>
            </a:endParaRPr>
          </a:p>
        </p:txBody>
      </p:sp>
      <p:sp>
        <p:nvSpPr>
          <p:cNvPr id="5" name="页脚占位符 4"/>
          <p:cNvSpPr>
            <a:spLocks noGrp="1"/>
          </p:cNvSpPr>
          <p:nvPr>
            <p:ph type="ftr" sz="quarter" idx="3"/>
          </p:nvPr>
        </p:nvSpPr>
        <p:spPr>
          <a:xfrm>
            <a:off x="4165600" y="6356705"/>
            <a:ext cx="3860800" cy="365145"/>
          </a:xfrm>
          <a:prstGeom prst="rect">
            <a:avLst/>
          </a:prstGeom>
        </p:spPr>
        <p:txBody>
          <a:bodyPr vert="horz" lIns="91440" tIns="45720" rIns="91440" bIns="45720" rtlCol="0" anchor="ctr"/>
          <a:lstStyle>
            <a:lvl1pPr algn="ctr" eaLnBrk="1" hangingPunct="1">
              <a:buFontTx/>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kumimoji="0" lang="zh-CN" altLang="en-US">
              <a:solidFill>
                <a:prstClr val="black">
                  <a:tint val="75000"/>
                </a:prstClr>
              </a:solidFill>
            </a:endParaRPr>
          </a:p>
        </p:txBody>
      </p:sp>
      <p:sp>
        <p:nvSpPr>
          <p:cNvPr id="6" name="灯片编号占位符 5"/>
          <p:cNvSpPr>
            <a:spLocks noGrp="1"/>
          </p:cNvSpPr>
          <p:nvPr>
            <p:ph type="sldNum" sz="quarter" idx="4"/>
          </p:nvPr>
        </p:nvSpPr>
        <p:spPr>
          <a:xfrm>
            <a:off x="8737600" y="6356705"/>
            <a:ext cx="2844800" cy="365145"/>
          </a:xfrm>
          <a:prstGeom prst="rect">
            <a:avLst/>
          </a:prstGeom>
        </p:spPr>
        <p:txBody>
          <a:bodyPr vert="horz" wrap="square" lIns="91440" tIns="45720" rIns="91440" bIns="45720" numCol="1" anchor="ctr" anchorCtr="0" compatLnSpc="1"/>
          <a:lstStyle>
            <a:lvl1pPr algn="r">
              <a:defRPr sz="1200" b="1">
                <a:solidFill>
                  <a:srgbClr val="C00000"/>
                </a:solidFill>
              </a:defRPr>
            </a:lvl1pPr>
          </a:lstStyle>
          <a:p>
            <a:pPr eaLnBrk="1" hangingPunct="1">
              <a:buFont typeface="Arial" panose="020B0604020202020204" pitchFamily="34" charset="0"/>
              <a:buNone/>
            </a:pPr>
            <a:fld id="{9A0DB2DC-4C9A-4742-B13C-FB6460FD3503}" type="slidenum">
              <a:rPr kumimoji="0" lang="zh-CN" altLang="en-US" dirty="0">
                <a:latin typeface="Arial" panose="020B0604020202020204" pitchFamily="34" charset="0"/>
              </a:rPr>
            </a:fld>
            <a:endParaRPr kumimoji="0" lang="zh-CN" altLang="en-US" dirty="0">
              <a:latin typeface="Arial" panose="020B0604020202020204" pitchFamily="34" charset="0"/>
            </a:endParaRPr>
          </a:p>
        </p:txBody>
      </p:sp>
      <p:cxnSp>
        <p:nvCxnSpPr>
          <p:cNvPr id="7" name="直接连接符 6"/>
          <p:cNvCxnSpPr/>
          <p:nvPr userDrawn="1"/>
        </p:nvCxnSpPr>
        <p:spPr>
          <a:xfrm>
            <a:off x="43" y="601010"/>
            <a:ext cx="12192000" cy="1589"/>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3887047" y="90810"/>
            <a:ext cx="5237480" cy="339725"/>
          </a:xfrm>
          <a:prstGeom prst="rect">
            <a:avLst/>
          </a:prstGeom>
          <a:noFill/>
          <a:ln w="9525">
            <a:noFill/>
            <a:miter lim="800000"/>
          </a:ln>
        </p:spPr>
        <p:txBody>
          <a:bodyPr wrap="square">
            <a:spAutoFit/>
          </a:bodyPr>
          <a:lstStyle/>
          <a:p>
            <a:pPr algn="ctr" eaLnBrk="1" hangingPunct="1">
              <a:buFont typeface="Arial" panose="020B0604020202020204" pitchFamily="34" charset="0"/>
              <a:buNone/>
              <a:defRPr/>
            </a:pPr>
            <a:r>
              <a:rPr kumimoji="0" lang="zh-CN" altLang="en-US" sz="1620" dirty="0" smtClean="0">
                <a:solidFill>
                  <a:prstClr val="black"/>
                </a:solidFill>
                <a:latin typeface="Calibri" panose="020F0502020204030204" pitchFamily="34" charset="0"/>
              </a:rPr>
              <a:t>第一章</a:t>
            </a:r>
            <a:r>
              <a:rPr kumimoji="0" lang="en-US" altLang="zh-CN" sz="1620" dirty="0" smtClean="0">
                <a:solidFill>
                  <a:prstClr val="black"/>
                </a:solidFill>
                <a:latin typeface="Calibri" panose="020F0502020204030204" pitchFamily="34" charset="0"/>
              </a:rPr>
              <a:t>  </a:t>
            </a:r>
            <a:r>
              <a:rPr kumimoji="0" lang="zh-CN" altLang="en-US" sz="1620" dirty="0" smtClean="0">
                <a:solidFill>
                  <a:prstClr val="black"/>
                </a:solidFill>
                <a:latin typeface="Calibri" panose="020F0502020204030204" pitchFamily="34" charset="0"/>
              </a:rPr>
              <a:t>半导体器件基础</a:t>
            </a:r>
            <a:endParaRPr kumimoji="0" lang="en-US" altLang="zh-CN" sz="1620" dirty="0">
              <a:solidFill>
                <a:prstClr val="black"/>
              </a:solidFill>
              <a:latin typeface="Calibri" panose="020F0502020204030204" pitchFamily="34" charset="0"/>
            </a:endParaRPr>
          </a:p>
        </p:txBody>
      </p:sp>
      <p:cxnSp>
        <p:nvCxnSpPr>
          <p:cNvPr id="9" name="直接连接符 8"/>
          <p:cNvCxnSpPr/>
          <p:nvPr userDrawn="1"/>
        </p:nvCxnSpPr>
        <p:spPr>
          <a:xfrm>
            <a:off x="-43" y="500069"/>
            <a:ext cx="12192085" cy="1589"/>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23563" name="图片 11" descr="西北大学图标2.JPG"/>
          <p:cNvPicPr>
            <a:picLocks noChangeAspect="1"/>
          </p:cNvPicPr>
          <p:nvPr userDrawn="1"/>
        </p:nvPicPr>
        <p:blipFill>
          <a:blip r:embed="rId41"/>
          <a:stretch>
            <a:fillRect/>
          </a:stretch>
        </p:blipFill>
        <p:spPr>
          <a:xfrm>
            <a:off x="0" y="0"/>
            <a:ext cx="1854200" cy="458814"/>
          </a:xfrm>
          <a:prstGeom prst="rect">
            <a:avLst/>
          </a:prstGeom>
          <a:noFill/>
          <a:ln w="9525">
            <a:noFill/>
          </a:ln>
        </p:spPr>
      </p:pic>
      <p:sp>
        <p:nvSpPr>
          <p:cNvPr id="2" name="TextBox 7"/>
          <p:cNvSpPr txBox="1">
            <a:spLocks noChangeArrowheads="1"/>
          </p:cNvSpPr>
          <p:nvPr userDrawn="1"/>
        </p:nvSpPr>
        <p:spPr bwMode="auto">
          <a:xfrm>
            <a:off x="9649460" y="90810"/>
            <a:ext cx="2381251" cy="339725"/>
          </a:xfrm>
          <a:prstGeom prst="rect">
            <a:avLst/>
          </a:prstGeom>
          <a:noFill/>
          <a:ln w="9525">
            <a:noFill/>
            <a:miter lim="800000"/>
          </a:ln>
        </p:spPr>
        <p:txBody>
          <a:bodyPr>
            <a:spAutoFit/>
            <a:scene3d>
              <a:camera prst="orthographicFront"/>
              <a:lightRig rig="threePt" dir="t"/>
            </a:scene3d>
          </a:bodyPr>
          <a:lstStyle/>
          <a:p>
            <a:pPr algn="ctr" eaLnBrk="1" hangingPunct="1">
              <a:buFont typeface="Arial" panose="020B0604020202020204" pitchFamily="34" charset="0"/>
              <a:buNone/>
              <a:defRPr/>
            </a:pPr>
            <a:r>
              <a:rPr kumimoji="0" lang="zh-CN" altLang="en-US" sz="1620" b="1">
                <a:solidFill>
                  <a:srgbClr val="4F81BD"/>
                </a:solidFill>
                <a:effectLst>
                  <a:outerShdw blurRad="38100" dist="25400" dir="5400000" algn="ctr" rotWithShape="0">
                    <a:srgbClr val="6E747A">
                      <a:alpha val="43000"/>
                    </a:srgbClr>
                  </a:outerShdw>
                </a:effectLst>
                <a:latin typeface="Calibri" panose="020F0502020204030204" pitchFamily="34" charset="0"/>
              </a:rPr>
              <a:t>低频模拟电路</a:t>
            </a:r>
            <a:endParaRPr kumimoji="0" lang="zh-CN" altLang="en-US" sz="1620" b="1">
              <a:solidFill>
                <a:srgbClr val="4F81BD"/>
              </a:solidFill>
              <a:effectLst>
                <a:outerShdw blurRad="38100" dist="25400" dir="5400000" algn="ctr" rotWithShape="0">
                  <a:srgbClr val="6E747A">
                    <a:alpha val="43000"/>
                  </a:srgbClr>
                </a:outerShdw>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Lst>
  <p:hf hdr="0" ftr="0" dt="0"/>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8035"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835"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5.wmf"/><Relationship Id="rId7" Type="http://schemas.openxmlformats.org/officeDocument/2006/relationships/oleObject" Target="../embeddings/oleObject7.bin"/><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 Id="rId3" Type="http://schemas.openxmlformats.org/officeDocument/2006/relationships/oleObject" Target="../embeddings/oleObject5.bin"/><Relationship Id="rId2" Type="http://schemas.openxmlformats.org/officeDocument/2006/relationships/image" Target="../media/image12.wmf"/><Relationship Id="rId19" Type="http://schemas.openxmlformats.org/officeDocument/2006/relationships/notesSlide" Target="../notesSlides/notesSlide12.xml"/><Relationship Id="rId18" Type="http://schemas.openxmlformats.org/officeDocument/2006/relationships/vmlDrawing" Target="../drawings/vmlDrawing4.vml"/><Relationship Id="rId17" Type="http://schemas.openxmlformats.org/officeDocument/2006/relationships/slideLayout" Target="../slideLayouts/slideLayout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image" Target="../media/image17.png"/><Relationship Id="rId12" Type="http://schemas.openxmlformats.org/officeDocument/2006/relationships/oleObject" Target="../embeddings/oleObject9.bin"/><Relationship Id="rId11" Type="http://schemas.openxmlformats.org/officeDocument/2006/relationships/tags" Target="../tags/tag18.xml"/><Relationship Id="rId10" Type="http://schemas.openxmlformats.org/officeDocument/2006/relationships/image" Target="../media/image16.wmf"/><Relationship Id="rId1"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tags" Target="../tags/tag23.xml"/><Relationship Id="rId6" Type="http://schemas.openxmlformats.org/officeDocument/2006/relationships/image" Target="../media/image23.png"/><Relationship Id="rId5" Type="http://schemas.openxmlformats.org/officeDocument/2006/relationships/oleObject" Target="../embeddings/oleObject11.bin"/><Relationship Id="rId4" Type="http://schemas.openxmlformats.org/officeDocument/2006/relationships/image" Target="../media/image22.png"/><Relationship Id="rId3" Type="http://schemas.openxmlformats.org/officeDocument/2006/relationships/tags" Target="../tags/tag22.xml"/><Relationship Id="rId2" Type="http://schemas.openxmlformats.org/officeDocument/2006/relationships/image" Target="../media/image21.png"/><Relationship Id="rId12" Type="http://schemas.openxmlformats.org/officeDocument/2006/relationships/notesSlide" Target="../notesSlides/notesSlide15.xml"/><Relationship Id="rId11" Type="http://schemas.openxmlformats.org/officeDocument/2006/relationships/vmlDrawing" Target="../drawings/vmlDrawing5.vml"/><Relationship Id="rId10" Type="http://schemas.openxmlformats.org/officeDocument/2006/relationships/slideLayout" Target="../slideLayouts/slideLayout7.xml"/><Relationship Id="rId1"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notesSlide" Target="../notesSlides/notesSlide2.xml"/><Relationship Id="rId17" Type="http://schemas.openxmlformats.org/officeDocument/2006/relationships/slideLayout" Target="../slideLayouts/slideLayout7.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0.vml"/><Relationship Id="rId3" Type="http://schemas.openxmlformats.org/officeDocument/2006/relationships/slideLayout" Target="../slideLayouts/slideLayout47.xml"/><Relationship Id="rId2" Type="http://schemas.openxmlformats.org/officeDocument/2006/relationships/image" Target="../media/image32.png"/><Relationship Id="rId1"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vmlDrawing" Target="../drawings/vmlDrawing11.v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6.png"/><Relationship Id="rId1"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37.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tags" Target="../tags/tag15.xml"/><Relationship Id="rId6" Type="http://schemas.openxmlformats.org/officeDocument/2006/relationships/image" Target="../media/image6.png"/><Relationship Id="rId5" Type="http://schemas.openxmlformats.org/officeDocument/2006/relationships/tags" Target="../tags/tag14.xml"/><Relationship Id="rId4" Type="http://schemas.openxmlformats.org/officeDocument/2006/relationships/image" Target="../media/image5.png"/><Relationship Id="rId3" Type="http://schemas.openxmlformats.org/officeDocument/2006/relationships/tags" Target="../tags/tag13.xml"/><Relationship Id="rId2" Type="http://schemas.openxmlformats.org/officeDocument/2006/relationships/image" Target="../media/image7.png"/><Relationship Id="rId10" Type="http://schemas.openxmlformats.org/officeDocument/2006/relationships/notesSlide" Target="../notesSlides/notesSlide3.xml"/><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vmlDrawing" Target="../drawings/vmlDrawing13.vml"/><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40.png"/><Relationship Id="rId1"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7.png"/><Relationship Id="rId7" Type="http://schemas.openxmlformats.org/officeDocument/2006/relationships/image" Target="../media/image46.emf"/><Relationship Id="rId6" Type="http://schemas.openxmlformats.org/officeDocument/2006/relationships/oleObject" Target="../embeddings/oleObject22.bin"/><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45.emf"/><Relationship Id="rId2" Type="http://schemas.openxmlformats.org/officeDocument/2006/relationships/oleObject" Target="../embeddings/oleObject21.bin"/><Relationship Id="rId11" Type="http://schemas.openxmlformats.org/officeDocument/2006/relationships/notesSlide" Target="../notesSlides/notesSlide35.xml"/><Relationship Id="rId10" Type="http://schemas.openxmlformats.org/officeDocument/2006/relationships/vmlDrawing" Target="../drawings/vmlDrawing15.v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7.xml"/><Relationship Id="rId7" Type="http://schemas.openxmlformats.org/officeDocument/2006/relationships/image" Target="../media/image50.png"/><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image" Target="../media/image49.emf"/><Relationship Id="rId2" Type="http://schemas.openxmlformats.org/officeDocument/2006/relationships/oleObject" Target="../embeddings/oleObject23.bin"/><Relationship Id="rId10" Type="http://schemas.openxmlformats.org/officeDocument/2006/relationships/notesSlide" Target="../notesSlides/notesSlide36.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9" Type="http://schemas.openxmlformats.org/officeDocument/2006/relationships/image" Target="../media/image53.wmf"/><Relationship Id="rId8" Type="http://schemas.openxmlformats.org/officeDocument/2006/relationships/oleObject" Target="../embeddings/oleObject25.bin"/><Relationship Id="rId7" Type="http://schemas.openxmlformats.org/officeDocument/2006/relationships/image" Target="../media/image52.png"/><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image" Target="../media/image51.emf"/><Relationship Id="rId2" Type="http://schemas.openxmlformats.org/officeDocument/2006/relationships/oleObject" Target="../embeddings/oleObject24.bin"/><Relationship Id="rId12" Type="http://schemas.openxmlformats.org/officeDocument/2006/relationships/notesSlide" Target="../notesSlides/notesSlide37.xml"/><Relationship Id="rId11" Type="http://schemas.openxmlformats.org/officeDocument/2006/relationships/vmlDrawing" Target="../drawings/vmlDrawing17.vml"/><Relationship Id="rId10" Type="http://schemas.openxmlformats.org/officeDocument/2006/relationships/slideLayout" Target="../slideLayouts/slideLayout7.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hyperlink" Target="AVI\4-3--PN&#32467;&#30340;&#24418;&#25104;&#36807;&#31243;.AVI" TargetMode="External"/><Relationship Id="rId2" Type="http://schemas.openxmlformats.org/officeDocument/2006/relationships/image" Target="../media/image8.png"/><Relationship Id="rId1"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wmf"/><Relationship Id="rId2" Type="http://schemas.openxmlformats.org/officeDocument/2006/relationships/oleObject" Target="../embeddings/oleObject26.bin"/><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wmf"/><Relationship Id="rId7" Type="http://schemas.openxmlformats.org/officeDocument/2006/relationships/oleObject" Target="../embeddings/oleObject28.bin"/><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oleObject" Target="../embeddings/oleObject27.bin"/><Relationship Id="rId12" Type="http://schemas.openxmlformats.org/officeDocument/2006/relationships/notesSlide" Target="../notesSlides/notesSlide38.xml"/><Relationship Id="rId11" Type="http://schemas.openxmlformats.org/officeDocument/2006/relationships/vmlDrawing" Target="../drawings/vmlDrawing19.vml"/><Relationship Id="rId10" Type="http://schemas.openxmlformats.org/officeDocument/2006/relationships/slideLayout" Target="../slideLayouts/slideLayout7.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67.wmf"/><Relationship Id="rId7" Type="http://schemas.openxmlformats.org/officeDocument/2006/relationships/oleObject" Target="../embeddings/oleObject32.bin"/><Relationship Id="rId6" Type="http://schemas.openxmlformats.org/officeDocument/2006/relationships/image" Target="../media/image66.wmf"/><Relationship Id="rId5" Type="http://schemas.openxmlformats.org/officeDocument/2006/relationships/oleObject" Target="../embeddings/oleObject31.bin"/><Relationship Id="rId4" Type="http://schemas.openxmlformats.org/officeDocument/2006/relationships/image" Target="../media/image65.wmf"/><Relationship Id="rId3" Type="http://schemas.openxmlformats.org/officeDocument/2006/relationships/oleObject" Target="../embeddings/oleObject30.bin"/><Relationship Id="rId25" Type="http://schemas.openxmlformats.org/officeDocument/2006/relationships/notesSlide" Target="../notesSlides/notesSlide39.xml"/><Relationship Id="rId24" Type="http://schemas.openxmlformats.org/officeDocument/2006/relationships/vmlDrawing" Target="../drawings/vmlDrawing20.vml"/><Relationship Id="rId23" Type="http://schemas.openxmlformats.org/officeDocument/2006/relationships/slideLayout" Target="../slideLayouts/slideLayout7.xml"/><Relationship Id="rId22" Type="http://schemas.openxmlformats.org/officeDocument/2006/relationships/image" Target="../media/image74.wmf"/><Relationship Id="rId21" Type="http://schemas.openxmlformats.org/officeDocument/2006/relationships/oleObject" Target="../embeddings/oleObject39.bin"/><Relationship Id="rId20" Type="http://schemas.openxmlformats.org/officeDocument/2006/relationships/image" Target="../media/image73.wmf"/><Relationship Id="rId2" Type="http://schemas.openxmlformats.org/officeDocument/2006/relationships/image" Target="../media/image64.wmf"/><Relationship Id="rId19" Type="http://schemas.openxmlformats.org/officeDocument/2006/relationships/oleObject" Target="../embeddings/oleObject38.bin"/><Relationship Id="rId18" Type="http://schemas.openxmlformats.org/officeDocument/2006/relationships/image" Target="../media/image72.wmf"/><Relationship Id="rId17" Type="http://schemas.openxmlformats.org/officeDocument/2006/relationships/oleObject" Target="../embeddings/oleObject37.bin"/><Relationship Id="rId16" Type="http://schemas.openxmlformats.org/officeDocument/2006/relationships/image" Target="../media/image71.wmf"/><Relationship Id="rId15" Type="http://schemas.openxmlformats.org/officeDocument/2006/relationships/oleObject" Target="../embeddings/oleObject36.bin"/><Relationship Id="rId14" Type="http://schemas.openxmlformats.org/officeDocument/2006/relationships/image" Target="../media/image70.wmf"/><Relationship Id="rId13" Type="http://schemas.openxmlformats.org/officeDocument/2006/relationships/oleObject" Target="../embeddings/oleObject35.bin"/><Relationship Id="rId12" Type="http://schemas.openxmlformats.org/officeDocument/2006/relationships/image" Target="../media/image69.wmf"/><Relationship Id="rId11" Type="http://schemas.openxmlformats.org/officeDocument/2006/relationships/oleObject" Target="../embeddings/oleObject34.bin"/><Relationship Id="rId10" Type="http://schemas.openxmlformats.org/officeDocument/2006/relationships/image" Target="../media/image68.wmf"/><Relationship Id="rId1"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vmlDrawing" Target="../drawings/vmlDrawing21.vml"/><Relationship Id="rId6"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76.wmf"/><Relationship Id="rId3" Type="http://schemas.openxmlformats.org/officeDocument/2006/relationships/oleObject" Target="../embeddings/oleObject41.bin"/><Relationship Id="rId2" Type="http://schemas.openxmlformats.org/officeDocument/2006/relationships/image" Target="../media/image75.wmf"/><Relationship Id="rId1" Type="http://schemas.openxmlformats.org/officeDocument/2006/relationships/oleObject" Target="../embeddings/oleObject40.bin"/></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vmlDrawing" Target="../drawings/vmlDrawing22.vml"/><Relationship Id="rId7"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oleObject" Target="../embeddings/oleObject44.bin"/><Relationship Id="rId4" Type="http://schemas.openxmlformats.org/officeDocument/2006/relationships/image" Target="../media/image59.png"/><Relationship Id="rId3" Type="http://schemas.openxmlformats.org/officeDocument/2006/relationships/oleObject" Target="../embeddings/oleObject43.bin"/><Relationship Id="rId2" Type="http://schemas.openxmlformats.org/officeDocument/2006/relationships/image" Target="../media/image58.png"/><Relationship Id="rId1" Type="http://schemas.openxmlformats.org/officeDocument/2006/relationships/oleObject" Target="../embeddings/oleObject42.bin"/></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tags" Target="../tags/tag43.xml"/><Relationship Id="rId3" Type="http://schemas.openxmlformats.org/officeDocument/2006/relationships/image" Target="../media/image79.png"/><Relationship Id="rId2" Type="http://schemas.openxmlformats.org/officeDocument/2006/relationships/tags" Target="../tags/tag42.xml"/><Relationship Id="rId10" Type="http://schemas.openxmlformats.org/officeDocument/2006/relationships/notesSlide" Target="../notesSlides/notesSlide42.xml"/><Relationship Id="rId1" Type="http://schemas.openxmlformats.org/officeDocument/2006/relationships/image" Target="../media/image78.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3.xml"/><Relationship Id="rId8" Type="http://schemas.openxmlformats.org/officeDocument/2006/relationships/slideLayout" Target="../slideLayouts/slideLayout39.xml"/><Relationship Id="rId7" Type="http://schemas.openxmlformats.org/officeDocument/2006/relationships/image" Target="../media/image89.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tags" Target="../tags/tag44.xml"/><Relationship Id="rId1" Type="http://schemas.openxmlformats.org/officeDocument/2006/relationships/image" Target="../media/image84.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39.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9.xml"/><Relationship Id="rId2" Type="http://schemas.openxmlformats.org/officeDocument/2006/relationships/tags" Target="../tags/tag47.xml"/><Relationship Id="rId1" Type="http://schemas.openxmlformats.org/officeDocument/2006/relationships/image" Target="../media/image2.GI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95.png"/><Relationship Id="rId1" Type="http://schemas.openxmlformats.org/officeDocument/2006/relationships/image" Target="../media/image94.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vmlDrawing" Target="../drawings/vmlDrawing23.vml"/><Relationship Id="rId4" Type="http://schemas.openxmlformats.org/officeDocument/2006/relationships/slideLayout" Target="../slideLayouts/slideLayout40.xml"/><Relationship Id="rId3" Type="http://schemas.openxmlformats.org/officeDocument/2006/relationships/tags" Target="../tags/tag48.xml"/><Relationship Id="rId2" Type="http://schemas.openxmlformats.org/officeDocument/2006/relationships/image" Target="../media/image96.png"/><Relationship Id="rId1" Type="http://schemas.openxmlformats.org/officeDocument/2006/relationships/oleObject" Target="../embeddings/oleObject45.bin"/></Relationships>
</file>

<file path=ppt/slides/_rels/slide52.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image" Target="../media/image99.png"/><Relationship Id="rId7" Type="http://schemas.openxmlformats.org/officeDocument/2006/relationships/oleObject" Target="../embeddings/oleObject48.bin"/><Relationship Id="rId6" Type="http://schemas.openxmlformats.org/officeDocument/2006/relationships/tags" Target="../tags/tag50.xml"/><Relationship Id="rId5" Type="http://schemas.openxmlformats.org/officeDocument/2006/relationships/image" Target="../media/image98.png"/><Relationship Id="rId4" Type="http://schemas.openxmlformats.org/officeDocument/2006/relationships/oleObject" Target="../embeddings/oleObject47.bin"/><Relationship Id="rId3" Type="http://schemas.openxmlformats.org/officeDocument/2006/relationships/tags" Target="../tags/tag49.xml"/><Relationship Id="rId2" Type="http://schemas.openxmlformats.org/officeDocument/2006/relationships/image" Target="../media/image97.png"/><Relationship Id="rId16" Type="http://schemas.openxmlformats.org/officeDocument/2006/relationships/notesSlide" Target="../notesSlides/notesSlide47.xml"/><Relationship Id="rId15" Type="http://schemas.openxmlformats.org/officeDocument/2006/relationships/vmlDrawing" Target="../drawings/vmlDrawing24.vml"/><Relationship Id="rId14" Type="http://schemas.openxmlformats.org/officeDocument/2006/relationships/slideLayout" Target="../slideLayouts/slideLayout7.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oleObject" Target="../embeddings/oleObject46.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8" Type="http://schemas.openxmlformats.org/officeDocument/2006/relationships/notesSlide" Target="../notesSlides/notesSlide48.xml"/><Relationship Id="rId17" Type="http://schemas.openxmlformats.org/officeDocument/2006/relationships/vmlDrawing" Target="../drawings/vmlDrawing25.vml"/><Relationship Id="rId16" Type="http://schemas.openxmlformats.org/officeDocument/2006/relationships/slideLayout" Target="../slideLayouts/slideLayout7.xml"/><Relationship Id="rId15" Type="http://schemas.openxmlformats.org/officeDocument/2006/relationships/image" Target="../media/image102.png"/><Relationship Id="rId14" Type="http://schemas.openxmlformats.org/officeDocument/2006/relationships/image" Target="../media/image101.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image" Target="../media/image100.png"/><Relationship Id="rId1" Type="http://schemas.openxmlformats.org/officeDocument/2006/relationships/tags" Target="../tags/tag56.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image" Target="../media/image101.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vmlDrawing" Target="../drawings/vmlDrawing26.vml"/><Relationship Id="rId4" Type="http://schemas.openxmlformats.org/officeDocument/2006/relationships/slideLayout" Target="../slideLayouts/slideLayout7.xml"/><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oleObject" Target="../embeddings/oleObject50.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108.wmf"/><Relationship Id="rId7" Type="http://schemas.openxmlformats.org/officeDocument/2006/relationships/oleObject" Target="../embeddings/oleObject53.bin"/><Relationship Id="rId6" Type="http://schemas.openxmlformats.org/officeDocument/2006/relationships/image" Target="../media/image107.wmf"/><Relationship Id="rId5" Type="http://schemas.openxmlformats.org/officeDocument/2006/relationships/oleObject" Target="../embeddings/oleObject52.bin"/><Relationship Id="rId4" Type="http://schemas.openxmlformats.org/officeDocument/2006/relationships/image" Target="../media/image106.wmf"/><Relationship Id="rId3" Type="http://schemas.openxmlformats.org/officeDocument/2006/relationships/oleObject" Target="../embeddings/oleObject51.bin"/><Relationship Id="rId20" Type="http://schemas.openxmlformats.org/officeDocument/2006/relationships/notesSlide" Target="../notesSlides/notesSlide52.xml"/><Relationship Id="rId2" Type="http://schemas.openxmlformats.org/officeDocument/2006/relationships/image" Target="../media/image105.png"/><Relationship Id="rId19" Type="http://schemas.openxmlformats.org/officeDocument/2006/relationships/vmlDrawing" Target="../drawings/vmlDrawing27.vml"/><Relationship Id="rId18" Type="http://schemas.openxmlformats.org/officeDocument/2006/relationships/slideLayout" Target="../slideLayouts/slideLayout7.xml"/><Relationship Id="rId17" Type="http://schemas.openxmlformats.org/officeDocument/2006/relationships/image" Target="../media/image113.wmf"/><Relationship Id="rId16" Type="http://schemas.openxmlformats.org/officeDocument/2006/relationships/oleObject" Target="../embeddings/oleObject57.bin"/><Relationship Id="rId15" Type="http://schemas.openxmlformats.org/officeDocument/2006/relationships/image" Target="../media/image112.wmf"/><Relationship Id="rId14" Type="http://schemas.openxmlformats.org/officeDocument/2006/relationships/oleObject" Target="../embeddings/oleObject56.bin"/><Relationship Id="rId13" Type="http://schemas.openxmlformats.org/officeDocument/2006/relationships/image" Target="../media/image111.png"/><Relationship Id="rId12" Type="http://schemas.openxmlformats.org/officeDocument/2006/relationships/image" Target="../media/image110.wmf"/><Relationship Id="rId11" Type="http://schemas.openxmlformats.org/officeDocument/2006/relationships/oleObject" Target="../embeddings/oleObject55.bin"/><Relationship Id="rId10" Type="http://schemas.openxmlformats.org/officeDocument/2006/relationships/image" Target="../media/image109.wmf"/><Relationship Id="rId1" Type="http://schemas.openxmlformats.org/officeDocument/2006/relationships/image" Target="../media/image103.png"/></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28.vml"/><Relationship Id="rId7"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wmf"/><Relationship Id="rId2" Type="http://schemas.openxmlformats.org/officeDocument/2006/relationships/oleObject" Target="../embeddings/oleObject58.bin"/><Relationship Id="rId1" Type="http://schemas.openxmlformats.org/officeDocument/2006/relationships/image" Target="../media/image105.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oleObject" Target="../embeddings/oleObject61.bin"/><Relationship Id="rId4" Type="http://schemas.openxmlformats.org/officeDocument/2006/relationships/image" Target="../media/image117.png"/><Relationship Id="rId3" Type="http://schemas.openxmlformats.org/officeDocument/2006/relationships/oleObject" Target="../embeddings/oleObject60.bin"/><Relationship Id="rId2" Type="http://schemas.openxmlformats.org/officeDocument/2006/relationships/image" Target="../media/image116.png"/><Relationship Id="rId11" Type="http://schemas.openxmlformats.org/officeDocument/2006/relationships/notesSlide" Target="../notesSlides/notesSlide53.xml"/><Relationship Id="rId10" Type="http://schemas.openxmlformats.org/officeDocument/2006/relationships/vmlDrawing" Target="../drawings/vmlDrawing29.vml"/><Relationship Id="rId1" Type="http://schemas.openxmlformats.org/officeDocument/2006/relationships/oleObject" Target="../embeddings/oleObject59.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hyperlink" Target="avi/1-4.avi" TargetMode="Externa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hyperlink" Target="avi/1-5.avi" TargetMode="Externa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118086" y="927292"/>
            <a:ext cx="4987429" cy="5259070"/>
          </a:xfrm>
          <a:prstGeom prst="rect">
            <a:avLst/>
          </a:prstGeom>
          <a:noFill/>
          <a:ln w="9525">
            <a:noFill/>
            <a:miter lim="800000"/>
          </a:ln>
        </p:spPr>
        <p:txBody>
          <a:bodyPr wrap="square">
            <a:spAutoFit/>
          </a:bodyPr>
          <a:lstStyle/>
          <a:p>
            <a:pPr eaLnBrk="1" hangingPunct="1">
              <a:lnSpc>
                <a:spcPct val="200000"/>
              </a:lnSpc>
              <a:defRPr/>
            </a:pPr>
            <a:r>
              <a:rPr kumimoji="0" lang="en-US" altLang="zh-CN" sz="3355" b="1" u="sng" dirty="0" smtClean="0">
                <a:solidFill>
                  <a:prstClr val="black"/>
                </a:solidFill>
                <a:cs typeface="Times New Roman" panose="02020603050405020304" pitchFamily="18" charset="0"/>
              </a:rPr>
              <a:t>1.1  </a:t>
            </a:r>
            <a:r>
              <a:rPr kumimoji="0" lang="zh-CN" altLang="en-US" sz="3355" b="1" u="sng" dirty="0" smtClean="0">
                <a:solidFill>
                  <a:prstClr val="black"/>
                </a:solidFill>
                <a:latin typeface="Arial" panose="020B0604020202020204" pitchFamily="34" charset="0"/>
              </a:rPr>
              <a:t>半导体的基本知识</a:t>
            </a:r>
            <a:endParaRPr kumimoji="0" lang="en-US" altLang="zh-CN" sz="3355" b="1" u="sng" dirty="0">
              <a:solidFill>
                <a:prstClr val="black"/>
              </a:solidFill>
              <a:cs typeface="Times New Roman" panose="02020603050405020304" pitchFamily="18" charset="0"/>
            </a:endParaRPr>
          </a:p>
          <a:p>
            <a:pPr eaLnBrk="1" hangingPunct="1">
              <a:lnSpc>
                <a:spcPct val="200000"/>
              </a:lnSpc>
              <a:defRPr/>
            </a:pPr>
            <a:r>
              <a:rPr kumimoji="0" lang="en-US" altLang="zh-CN" sz="3355" b="1" u="sng" dirty="0" smtClean="0">
                <a:solidFill>
                  <a:srgbClr val="FF0000"/>
                </a:solidFill>
                <a:cs typeface="Times New Roman" panose="02020603050405020304" pitchFamily="18" charset="0"/>
              </a:rPr>
              <a:t>1.2  PN</a:t>
            </a:r>
            <a:r>
              <a:rPr kumimoji="0" lang="zh-CN" altLang="en-US" sz="3355" b="1" u="sng" dirty="0" smtClean="0">
                <a:solidFill>
                  <a:srgbClr val="FF0000"/>
                </a:solidFill>
                <a:latin typeface="Arial" panose="020B0604020202020204" pitchFamily="34" charset="0"/>
              </a:rPr>
              <a:t>结</a:t>
            </a:r>
            <a:endParaRPr kumimoji="0" lang="en-US" sz="3355" b="1" u="sng" dirty="0">
              <a:solidFill>
                <a:srgbClr val="FF0000"/>
              </a:solidFill>
              <a:cs typeface="Times New Roman" panose="02020603050405020304" pitchFamily="18" charset="0"/>
            </a:endParaRPr>
          </a:p>
          <a:p>
            <a:pPr eaLnBrk="1" hangingPunct="1">
              <a:lnSpc>
                <a:spcPct val="200000"/>
              </a:lnSpc>
              <a:defRPr/>
            </a:pPr>
            <a:r>
              <a:rPr kumimoji="0" lang="en-US" altLang="zh-CN" sz="3355" b="1" u="sng" dirty="0" smtClean="0">
                <a:solidFill>
                  <a:prstClr val="black"/>
                </a:solidFill>
                <a:cs typeface="Times New Roman" panose="02020603050405020304" pitchFamily="18" charset="0"/>
              </a:rPr>
              <a:t>1.3  </a:t>
            </a:r>
            <a:r>
              <a:rPr kumimoji="0" lang="zh-CN" altLang="en-US" sz="3355" b="1" u="sng" dirty="0" smtClean="0">
                <a:solidFill>
                  <a:prstClr val="black"/>
                </a:solidFill>
                <a:latin typeface="Arial" panose="020B0604020202020204" pitchFamily="34" charset="0"/>
              </a:rPr>
              <a:t>半导体二极管</a:t>
            </a:r>
            <a:endParaRPr kumimoji="0" lang="en-US" altLang="zh-CN" sz="3355" b="1" u="sng" dirty="0">
              <a:solidFill>
                <a:srgbClr val="FF0000"/>
              </a:solidFill>
              <a:cs typeface="Times New Roman" panose="02020603050405020304" pitchFamily="18" charset="0"/>
            </a:endParaRPr>
          </a:p>
          <a:p>
            <a:pPr eaLnBrk="1" hangingPunct="1">
              <a:lnSpc>
                <a:spcPct val="200000"/>
              </a:lnSpc>
              <a:defRPr/>
            </a:pPr>
            <a:r>
              <a:rPr kumimoji="0" lang="en-US" altLang="zh-CN" sz="3355" b="1" u="sng" dirty="0" smtClean="0">
                <a:solidFill>
                  <a:prstClr val="black"/>
                </a:solidFill>
                <a:cs typeface="Times New Roman" panose="02020603050405020304" pitchFamily="18" charset="0"/>
              </a:rPr>
              <a:t>1.4  </a:t>
            </a:r>
            <a:r>
              <a:rPr kumimoji="0" lang="zh-CN" altLang="en-US" sz="3355" b="1" u="sng" dirty="0">
                <a:solidFill>
                  <a:prstClr val="black"/>
                </a:solidFill>
                <a:latin typeface="Arial" panose="020B0604020202020204" pitchFamily="34" charset="0"/>
              </a:rPr>
              <a:t>双极型</a:t>
            </a:r>
            <a:r>
              <a:rPr kumimoji="0" lang="zh-CN" altLang="en-US" sz="3355" b="1" u="sng" dirty="0" smtClean="0">
                <a:solidFill>
                  <a:prstClr val="black"/>
                </a:solidFill>
                <a:latin typeface="Arial" panose="020B0604020202020204" pitchFamily="34" charset="0"/>
              </a:rPr>
              <a:t>半导体三极管</a:t>
            </a:r>
            <a:endParaRPr kumimoji="0" lang="zh-CN" altLang="en-US" sz="3355" b="1" u="sng" dirty="0">
              <a:solidFill>
                <a:prstClr val="black"/>
              </a:solidFill>
              <a:latin typeface="Arial" panose="020B0604020202020204" pitchFamily="34" charset="0"/>
            </a:endParaRPr>
          </a:p>
          <a:p>
            <a:pPr eaLnBrk="1" hangingPunct="1">
              <a:lnSpc>
                <a:spcPct val="200000"/>
              </a:lnSpc>
              <a:defRPr/>
            </a:pPr>
            <a:r>
              <a:rPr kumimoji="0" lang="en-US" altLang="zh-CN" sz="3355" b="1" u="sng" dirty="0" smtClean="0">
                <a:solidFill>
                  <a:prstClr val="black"/>
                </a:solidFill>
                <a:cs typeface="Times New Roman" panose="02020603050405020304" pitchFamily="18" charset="0"/>
              </a:rPr>
              <a:t>1.5  </a:t>
            </a:r>
            <a:r>
              <a:rPr kumimoji="0" lang="zh-CN" altLang="en-US" sz="3355" b="1" u="sng" dirty="0" smtClean="0">
                <a:solidFill>
                  <a:prstClr val="black"/>
                </a:solidFill>
                <a:cs typeface="Times New Roman" panose="02020603050405020304" pitchFamily="18" charset="0"/>
              </a:rPr>
              <a:t>场效应管</a:t>
            </a:r>
            <a:endParaRPr kumimoji="0" lang="zh-CN" altLang="en-US" sz="3355" b="1" u="sng" dirty="0" smtClean="0">
              <a:solidFill>
                <a:prstClr val="black"/>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sp>
        <p:nvSpPr>
          <p:cNvPr id="3" name="文本框 2"/>
          <p:cNvSpPr txBox="1"/>
          <p:nvPr/>
        </p:nvSpPr>
        <p:spPr>
          <a:xfrm>
            <a:off x="6497217" y="2005325"/>
            <a:ext cx="4727817" cy="2017395"/>
          </a:xfrm>
          <a:prstGeom prst="rect">
            <a:avLst/>
          </a:prstGeom>
          <a:noFill/>
          <a:ln>
            <a:solidFill>
              <a:srgbClr val="FF0000"/>
            </a:solidFill>
          </a:ln>
        </p:spPr>
        <p:txBody>
          <a:bodyPr wrap="square" rtlCol="0" anchor="t">
            <a:spAutoFit/>
          </a:bodyPr>
          <a:p>
            <a:pPr marL="0" indent="-457200" latinLnBrk="0">
              <a:lnSpc>
                <a:spcPct val="120000"/>
              </a:lnSpc>
              <a:spcBef>
                <a:spcPts val="600"/>
              </a:spcBef>
              <a:spcAft>
                <a:spcPts val="600"/>
              </a:spcAft>
            </a:pPr>
            <a:r>
              <a:rPr lang="zh-CN" altLang="en-US" b="1">
                <a:solidFill>
                  <a:srgbClr val="FF0000"/>
                </a:solidFill>
                <a:cs typeface="Times New Roman" panose="02020603050405020304" pitchFamily="18" charset="0"/>
                <a:sym typeface="+mn-ea"/>
              </a:rPr>
              <a:t>知识点</a:t>
            </a:r>
            <a:r>
              <a:rPr lang="zh-CN" altLang="en-US" b="1">
                <a:cs typeface="Times New Roman" panose="02020603050405020304" pitchFamily="18" charset="0"/>
                <a:sym typeface="+mn-ea"/>
              </a:rPr>
              <a:t>：</a:t>
            </a:r>
            <a:endParaRPr lang="zh-CN" altLang="en-US" b="1">
              <a:cs typeface="Times New Roman" panose="02020603050405020304" pitchFamily="18" charset="0"/>
              <a:sym typeface="+mn-ea"/>
            </a:endParaRPr>
          </a:p>
          <a:p>
            <a:pPr marL="0" indent="-457200" latinLnBrk="0">
              <a:lnSpc>
                <a:spcPct val="120000"/>
              </a:lnSpc>
              <a:spcBef>
                <a:spcPts val="600"/>
              </a:spcBef>
              <a:spcAft>
                <a:spcPts val="600"/>
              </a:spcAft>
            </a:pPr>
            <a:r>
              <a:rPr lang="zh-CN" altLang="en-US" b="1">
                <a:cs typeface="Times New Roman" panose="02020603050405020304" pitchFamily="18" charset="0"/>
                <a:sym typeface="+mn-ea"/>
              </a:rPr>
              <a:t>（2）PN结的形成、工作原理、单向导电性、击穿特性和电容特性等基本知识；</a:t>
            </a:r>
            <a:endParaRPr lang="zh-CN" altLang="en-US" b="1" dirty="0" smtClean="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075"/>
          <p:cNvSpPr txBox="1">
            <a:spLocks noChangeArrowheads="1"/>
          </p:cNvSpPr>
          <p:nvPr/>
        </p:nvSpPr>
        <p:spPr bwMode="auto">
          <a:xfrm>
            <a:off x="1520447" y="1717747"/>
            <a:ext cx="9250078" cy="4121785"/>
          </a:xfrm>
          <a:prstGeom prst="rect">
            <a:avLst/>
          </a:prstGeom>
          <a:solidFill>
            <a:srgbClr val="CCFFFF"/>
          </a:solid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sz="2875" b="1" dirty="0" smtClean="0">
                <a:solidFill>
                  <a:srgbClr val="FF0000"/>
                </a:solidFill>
                <a:latin typeface="宋体" panose="02010600030101010101" pitchFamily="2" charset="-122"/>
              </a:rPr>
              <a:t>    </a:t>
            </a:r>
            <a:r>
              <a:rPr lang="en-US" altLang="zh-CN" sz="2875" b="1" dirty="0" smtClean="0">
                <a:solidFill>
                  <a:srgbClr val="FF0000"/>
                </a:solidFill>
              </a:rPr>
              <a:t>PN</a:t>
            </a:r>
            <a:r>
              <a:rPr lang="zh-CN" altLang="en-US" sz="2875" b="1" dirty="0" smtClean="0">
                <a:solidFill>
                  <a:srgbClr val="FF0000"/>
                </a:solidFill>
              </a:rPr>
              <a:t>结加正向电压时，呈现低电阻，具有较大的正向扩散电流，此时称</a:t>
            </a:r>
            <a:r>
              <a:rPr lang="en-US" altLang="zh-CN" sz="2875" b="1" dirty="0" smtClean="0">
                <a:solidFill>
                  <a:srgbClr val="FF0000"/>
                </a:solidFill>
              </a:rPr>
              <a:t>PN</a:t>
            </a:r>
            <a:r>
              <a:rPr lang="zh-CN" altLang="en-US" sz="2875" b="1" dirty="0" smtClean="0">
                <a:solidFill>
                  <a:srgbClr val="FF0000"/>
                </a:solidFill>
              </a:rPr>
              <a:t>结导通；</a:t>
            </a:r>
            <a:endParaRPr lang="zh-CN" altLang="en-US" sz="2875" b="1" dirty="0" smtClean="0">
              <a:solidFill>
                <a:srgbClr val="FF0000"/>
              </a:solidFill>
            </a:endParaRPr>
          </a:p>
          <a:p>
            <a:pPr>
              <a:lnSpc>
                <a:spcPct val="130000"/>
              </a:lnSpc>
            </a:pPr>
            <a:endParaRPr lang="zh-CN" altLang="en-US" sz="2875" b="1" dirty="0" smtClean="0">
              <a:solidFill>
                <a:srgbClr val="FF0000"/>
              </a:solidFill>
            </a:endParaRPr>
          </a:p>
          <a:p>
            <a:pPr>
              <a:lnSpc>
                <a:spcPct val="130000"/>
              </a:lnSpc>
            </a:pPr>
            <a:r>
              <a:rPr lang="zh-CN" altLang="en-US" sz="2875" b="1" dirty="0" smtClean="0">
                <a:solidFill>
                  <a:srgbClr val="FF0000"/>
                </a:solidFill>
              </a:rPr>
              <a:t> </a:t>
            </a:r>
            <a:r>
              <a:rPr lang="en-US" altLang="zh-CN" sz="2875" b="1" dirty="0" smtClean="0">
                <a:solidFill>
                  <a:srgbClr val="FF0000"/>
                </a:solidFill>
              </a:rPr>
              <a:t>     </a:t>
            </a:r>
            <a:r>
              <a:rPr lang="en-US" altLang="zh-CN" sz="2875" b="1" dirty="0" smtClean="0">
                <a:solidFill>
                  <a:srgbClr val="0000FF"/>
                </a:solidFill>
              </a:rPr>
              <a:t>PN</a:t>
            </a:r>
            <a:r>
              <a:rPr lang="zh-CN" altLang="en-US" sz="2875" b="1" dirty="0" smtClean="0">
                <a:solidFill>
                  <a:srgbClr val="0000FF"/>
                </a:solidFill>
              </a:rPr>
              <a:t>结加反向电压时，呈现高电阻，具有很小的反向漂移电流，此时称</a:t>
            </a:r>
            <a:r>
              <a:rPr lang="en-US" altLang="zh-CN" sz="2875" b="1" dirty="0" smtClean="0">
                <a:solidFill>
                  <a:srgbClr val="0000FF"/>
                </a:solidFill>
              </a:rPr>
              <a:t>PN</a:t>
            </a:r>
            <a:r>
              <a:rPr lang="zh-CN" altLang="en-US" sz="2875" b="1" dirty="0" smtClean="0">
                <a:solidFill>
                  <a:srgbClr val="0000FF"/>
                </a:solidFill>
              </a:rPr>
              <a:t>结截止。</a:t>
            </a:r>
            <a:endParaRPr lang="zh-CN" altLang="en-US" sz="2875" b="1" dirty="0" smtClean="0">
              <a:solidFill>
                <a:srgbClr val="0000FF"/>
              </a:solidFill>
            </a:endParaRPr>
          </a:p>
          <a:p>
            <a:pPr>
              <a:lnSpc>
                <a:spcPct val="130000"/>
              </a:lnSpc>
            </a:pPr>
            <a:endParaRPr lang="zh-CN" altLang="en-US" sz="2875" b="1" dirty="0" smtClean="0">
              <a:solidFill>
                <a:srgbClr val="0000FF"/>
              </a:solidFill>
            </a:endParaRPr>
          </a:p>
          <a:p>
            <a:pPr>
              <a:lnSpc>
                <a:spcPct val="130000"/>
              </a:lnSpc>
            </a:pPr>
            <a:r>
              <a:rPr lang="zh-CN" altLang="en-US" sz="2875" b="1" dirty="0" smtClean="0">
                <a:solidFill>
                  <a:srgbClr val="0000FF"/>
                </a:solidFill>
              </a:rPr>
              <a:t> </a:t>
            </a:r>
            <a:r>
              <a:rPr lang="en-US" altLang="zh-CN" sz="2875" b="1" dirty="0" smtClean="0">
                <a:solidFill>
                  <a:srgbClr val="0000FF"/>
                </a:solidFill>
              </a:rPr>
              <a:t>     </a:t>
            </a:r>
            <a:r>
              <a:rPr lang="zh-CN" altLang="en-US" sz="2875" b="1" dirty="0" smtClean="0">
                <a:solidFill>
                  <a:srgbClr val="CC0099"/>
                </a:solidFill>
              </a:rPr>
              <a:t>由此可以得出结论：</a:t>
            </a:r>
            <a:r>
              <a:rPr lang="en-US" altLang="zh-CN" sz="2875" b="1" dirty="0" smtClean="0">
                <a:solidFill>
                  <a:srgbClr val="CC0099"/>
                </a:solidFill>
                <a:highlight>
                  <a:srgbClr val="FFFF00"/>
                </a:highlight>
              </a:rPr>
              <a:t>PN</a:t>
            </a:r>
            <a:r>
              <a:rPr lang="zh-CN" altLang="en-US" sz="2875" b="1" dirty="0" smtClean="0">
                <a:solidFill>
                  <a:srgbClr val="CC0099"/>
                </a:solidFill>
                <a:highlight>
                  <a:srgbClr val="FFFF00"/>
                </a:highlight>
              </a:rPr>
              <a:t>结具有</a:t>
            </a:r>
            <a:r>
              <a:rPr lang="zh-CN" altLang="en-US" sz="2875" b="1" dirty="0" smtClean="0">
                <a:solidFill>
                  <a:srgbClr val="CC0099"/>
                </a:solidFill>
                <a:effectLst>
                  <a:outerShdw blurRad="38100" dist="38100" dir="2700000" algn="tl">
                    <a:srgbClr val="000000">
                      <a:alpha val="43137"/>
                    </a:srgbClr>
                  </a:outerShdw>
                </a:effectLst>
                <a:highlight>
                  <a:srgbClr val="FFFF00"/>
                </a:highlight>
              </a:rPr>
              <a:t>单向导电性</a:t>
            </a:r>
            <a:r>
              <a:rPr lang="zh-CN" altLang="en-US" sz="2875" b="1" dirty="0" smtClean="0">
                <a:solidFill>
                  <a:srgbClr val="CC0099"/>
                </a:solidFill>
              </a:rPr>
              <a:t>。</a:t>
            </a:r>
            <a:endParaRPr lang="zh-CN" altLang="en-US" sz="2875" b="1" dirty="0" smtClean="0">
              <a:solidFill>
                <a:srgbClr val="0033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8" name="TextBox 3"/>
          <p:cNvSpPr txBox="1"/>
          <p:nvPr>
            <p:custDataLst>
              <p:tags r:id="rId1"/>
            </p:custDataLst>
          </p:nvPr>
        </p:nvSpPr>
        <p:spPr>
          <a:xfrm>
            <a:off x="1521208" y="837647"/>
            <a:ext cx="2015984" cy="607695"/>
          </a:xfrm>
          <a:prstGeom prst="rect">
            <a:avLst/>
          </a:prstGeom>
          <a:noFill/>
          <a:ln w="9525">
            <a:noFill/>
          </a:ln>
        </p:spPr>
        <p:txBody>
          <a:bodyPr wrap="square">
            <a:spAutoFit/>
          </a:bodyPr>
          <a:p>
            <a:r>
              <a:rPr lang="zh-CN" altLang="en-US" sz="3355" b="1" dirty="0" smtClean="0">
                <a:solidFill>
                  <a:srgbClr val="FF0000"/>
                </a:solidFill>
                <a:latin typeface="Times New Roman" panose="02020603050405020304" pitchFamily="18" charset="0"/>
              </a:rPr>
              <a:t>总结：</a:t>
            </a:r>
            <a:endParaRPr lang="zh-CN" altLang="en-US" sz="3355" b="1" dirty="0" smtClean="0">
              <a:solidFill>
                <a:srgbClr val="FF0000"/>
              </a:solidFill>
              <a:latin typeface="Times New Roman" panose="02020603050405020304" pitchFamily="18" charset="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102"/>
          <p:cNvSpPr txBox="1">
            <a:spLocks noChangeArrowheads="1"/>
          </p:cNvSpPr>
          <p:nvPr/>
        </p:nvSpPr>
        <p:spPr bwMode="auto">
          <a:xfrm>
            <a:off x="1434418" y="1308907"/>
            <a:ext cx="9084109"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75" dirty="0" smtClean="0">
                <a:solidFill>
                  <a:srgbClr val="003300"/>
                </a:solidFill>
              </a:rPr>
              <a:t>PN</a:t>
            </a:r>
            <a:r>
              <a:rPr lang="zh-CN" altLang="en-US" sz="2875" dirty="0" smtClean="0">
                <a:solidFill>
                  <a:srgbClr val="003300"/>
                </a:solidFill>
              </a:rPr>
              <a:t>结两端的电压</a:t>
            </a:r>
            <a:r>
              <a:rPr lang="en-US" altLang="zh-CN" sz="2875" dirty="0" smtClean="0">
                <a:solidFill>
                  <a:srgbClr val="003300"/>
                </a:solidFill>
              </a:rPr>
              <a:t> </a:t>
            </a:r>
            <a:r>
              <a:rPr lang="en-US" altLang="zh-CN" sz="2875" i="1" dirty="0" smtClean="0">
                <a:solidFill>
                  <a:srgbClr val="003300"/>
                </a:solidFill>
              </a:rPr>
              <a:t>u </a:t>
            </a:r>
            <a:r>
              <a:rPr lang="zh-CN" altLang="zh-CN" sz="2875" dirty="0" smtClean="0">
                <a:solidFill>
                  <a:srgbClr val="003300"/>
                </a:solidFill>
              </a:rPr>
              <a:t>与流过它的电流</a:t>
            </a:r>
            <a:r>
              <a:rPr lang="en-US" altLang="zh-CN" sz="2875" dirty="0" smtClean="0">
                <a:solidFill>
                  <a:srgbClr val="003300"/>
                </a:solidFill>
              </a:rPr>
              <a:t> </a:t>
            </a:r>
            <a:r>
              <a:rPr lang="en-US" altLang="zh-CN" sz="2875" i="1" dirty="0" smtClean="0">
                <a:solidFill>
                  <a:srgbClr val="003300"/>
                </a:solidFill>
              </a:rPr>
              <a:t>i </a:t>
            </a:r>
            <a:r>
              <a:rPr lang="zh-CN" altLang="zh-CN" sz="2875" dirty="0" smtClean="0">
                <a:solidFill>
                  <a:srgbClr val="003300"/>
                </a:solidFill>
              </a:rPr>
              <a:t>的关系：</a:t>
            </a:r>
            <a:endParaRPr lang="zh-CN" altLang="zh-CN" sz="2875" dirty="0" smtClean="0">
              <a:solidFill>
                <a:srgbClr val="003300"/>
              </a:solidFill>
            </a:endParaRPr>
          </a:p>
        </p:txBody>
      </p:sp>
      <p:graphicFrame>
        <p:nvGraphicFramePr>
          <p:cNvPr id="7199" name="Object 3103"/>
          <p:cNvGraphicFramePr>
            <a:graphicFrameLocks noChangeAspect="1"/>
          </p:cNvGraphicFramePr>
          <p:nvPr/>
        </p:nvGraphicFramePr>
        <p:xfrm>
          <a:off x="3899964" y="2082838"/>
          <a:ext cx="3583549" cy="749142"/>
        </p:xfrm>
        <a:graphic>
          <a:graphicData uri="http://schemas.openxmlformats.org/presentationml/2006/ole">
            <mc:AlternateContent xmlns:mc="http://schemas.openxmlformats.org/markup-compatibility/2006">
              <mc:Choice xmlns:v="urn:schemas-microsoft-com:vml" Requires="v">
                <p:oleObj spid="_x0000_s17130" name="Equation" r:id="rId1" imgW="927100" imgH="241300" progId="Equation.DSMT4">
                  <p:embed/>
                </p:oleObj>
              </mc:Choice>
              <mc:Fallback>
                <p:oleObj name="Equation" r:id="rId1" imgW="927100" imgH="241300" progId="Equation.DSMT4">
                  <p:embed/>
                  <p:pic>
                    <p:nvPicPr>
                      <p:cNvPr id="0" name="图片 17129"/>
                      <p:cNvPicPr>
                        <a:picLocks noChangeAspect="1" noChangeArrowheads="1"/>
                      </p:cNvPicPr>
                      <p:nvPr/>
                    </p:nvPicPr>
                    <p:blipFill>
                      <a:blip r:embed="rId2"/>
                      <a:srcRect/>
                      <a:stretch>
                        <a:fillRect/>
                      </a:stretch>
                    </p:blipFill>
                    <p:spPr bwMode="auto">
                      <a:xfrm>
                        <a:off x="3899964" y="2082838"/>
                        <a:ext cx="3583549" cy="749142"/>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3"/>
          <p:cNvSpPr txBox="1"/>
          <p:nvPr/>
        </p:nvSpPr>
        <p:spPr>
          <a:xfrm>
            <a:off x="863805" y="642202"/>
            <a:ext cx="7622749" cy="607695"/>
          </a:xfrm>
          <a:prstGeom prst="rect">
            <a:avLst/>
          </a:prstGeom>
          <a:noFill/>
          <a:ln w="9525">
            <a:noFill/>
          </a:ln>
        </p:spPr>
        <p:txBody>
          <a:bodyPr>
            <a:spAutoFit/>
          </a:bodyPr>
          <a:lstStyle>
            <a:defPPr>
              <a:defRPr lang="zh-CN"/>
            </a:defPPr>
            <a:lvl1pPr>
              <a:defRPr sz="2800" b="1">
                <a:solidFill>
                  <a:srgbClr val="FF0000"/>
                </a:solidFill>
              </a:defRPr>
            </a:lvl1pPr>
          </a:lstStyle>
          <a:p>
            <a:r>
              <a:rPr lang="en-US" altLang="zh-CN" sz="3355" dirty="0"/>
              <a:t>1.2.3 PN</a:t>
            </a:r>
            <a:r>
              <a:rPr lang="zh-CN" altLang="en-US" sz="3355" dirty="0">
                <a:latin typeface="黑体" panose="02010609060101010101" pitchFamily="49" charset="-122"/>
                <a:ea typeface="黑体" panose="02010609060101010101" pitchFamily="49" charset="-122"/>
              </a:rPr>
              <a:t>结的伏安特性</a:t>
            </a:r>
            <a:endParaRPr lang="zh-CN" altLang="en-US" sz="3355"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11267" name="Text Box 3"/>
          <p:cNvSpPr txBox="1">
            <a:spLocks noChangeArrowheads="1"/>
          </p:cNvSpPr>
          <p:nvPr/>
        </p:nvSpPr>
        <p:spPr bwMode="auto">
          <a:xfrm>
            <a:off x="1434418" y="3303920"/>
            <a:ext cx="9592673" cy="22174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75" b="1" smtClean="0">
                <a:solidFill>
                  <a:srgbClr val="000000"/>
                </a:solidFill>
              </a:rPr>
              <a:t>式中</a:t>
            </a:r>
            <a:r>
              <a:rPr lang="en-US" altLang="zh-CN" sz="2875" b="1" smtClean="0">
                <a:solidFill>
                  <a:srgbClr val="000000"/>
                </a:solidFill>
              </a:rPr>
              <a:t> </a:t>
            </a:r>
            <a:r>
              <a:rPr lang="en-US" altLang="zh-CN" sz="2875" b="1" i="1" smtClean="0">
                <a:solidFill>
                  <a:srgbClr val="000000"/>
                </a:solidFill>
              </a:rPr>
              <a:t>I</a:t>
            </a:r>
            <a:r>
              <a:rPr lang="en-US" altLang="zh-CN" sz="2875" b="1" baseline="-25000" smtClean="0">
                <a:solidFill>
                  <a:srgbClr val="000000"/>
                </a:solidFill>
              </a:rPr>
              <a:t>S </a:t>
            </a:r>
            <a:r>
              <a:rPr lang="zh-CN" altLang="en-US" sz="2875" b="1" smtClean="0">
                <a:solidFill>
                  <a:srgbClr val="000000"/>
                </a:solidFill>
              </a:rPr>
              <a:t>为反向饱和电流，</a:t>
            </a:r>
            <a:endParaRPr lang="zh-CN" altLang="en-US" sz="2875" b="1" smtClean="0">
              <a:solidFill>
                <a:srgbClr val="000000"/>
              </a:solidFill>
            </a:endParaRPr>
          </a:p>
          <a:p>
            <a:pPr>
              <a:lnSpc>
                <a:spcPct val="120000"/>
              </a:lnSpc>
            </a:pPr>
            <a:r>
              <a:rPr lang="zh-CN" altLang="en-US" sz="2875" b="1" smtClean="0">
                <a:solidFill>
                  <a:srgbClr val="000000"/>
                </a:solidFill>
              </a:rPr>
              <a:t> </a:t>
            </a:r>
            <a:r>
              <a:rPr lang="en-US" altLang="zh-CN" sz="2875" b="1" smtClean="0">
                <a:solidFill>
                  <a:srgbClr val="000000"/>
                </a:solidFill>
              </a:rPr>
              <a:t>        </a:t>
            </a:r>
            <a:r>
              <a:rPr lang="en-US" altLang="zh-CN" sz="2875" b="1" i="1" smtClean="0">
                <a:solidFill>
                  <a:srgbClr val="000000"/>
                </a:solidFill>
              </a:rPr>
              <a:t>U</a:t>
            </a:r>
            <a:r>
              <a:rPr lang="en-US" altLang="zh-CN" sz="2875" b="1" baseline="-25000" smtClean="0">
                <a:solidFill>
                  <a:srgbClr val="000000"/>
                </a:solidFill>
              </a:rPr>
              <a:t>T</a:t>
            </a:r>
            <a:r>
              <a:rPr lang="en-US" altLang="zh-CN" sz="2875" b="1" smtClean="0">
                <a:solidFill>
                  <a:srgbClr val="000000"/>
                </a:solidFill>
              </a:rPr>
              <a:t> = </a:t>
            </a:r>
            <a:r>
              <a:rPr lang="en-US" altLang="zh-CN" sz="2875" b="1" i="1" smtClean="0">
                <a:solidFill>
                  <a:srgbClr val="000000"/>
                </a:solidFill>
              </a:rPr>
              <a:t>kT/q</a:t>
            </a:r>
            <a:r>
              <a:rPr lang="en-US" altLang="zh-CN" sz="2875" b="1" smtClean="0">
                <a:solidFill>
                  <a:srgbClr val="000000"/>
                </a:solidFill>
              </a:rPr>
              <a:t> </a:t>
            </a:r>
            <a:r>
              <a:rPr lang="zh-CN" altLang="en-US" sz="2875" b="1" smtClean="0">
                <a:solidFill>
                  <a:srgbClr val="000000"/>
                </a:solidFill>
              </a:rPr>
              <a:t>称为温度的电压当量，其中</a:t>
            </a:r>
            <a:r>
              <a:rPr lang="en-US" altLang="zh-CN" sz="2875" b="1" smtClean="0">
                <a:solidFill>
                  <a:srgbClr val="000000"/>
                </a:solidFill>
              </a:rPr>
              <a:t> </a:t>
            </a:r>
            <a:r>
              <a:rPr lang="en-US" altLang="zh-CN" sz="2875" b="1" i="1" smtClean="0">
                <a:solidFill>
                  <a:srgbClr val="000000"/>
                </a:solidFill>
              </a:rPr>
              <a:t>k </a:t>
            </a:r>
            <a:r>
              <a:rPr lang="zh-CN" altLang="en-US" sz="2875" b="1" smtClean="0">
                <a:solidFill>
                  <a:srgbClr val="000000"/>
                </a:solidFill>
              </a:rPr>
              <a:t>为玻耳兹曼常数，</a:t>
            </a:r>
            <a:r>
              <a:rPr lang="en-US" altLang="zh-CN" sz="2875" b="1" i="1" smtClean="0">
                <a:solidFill>
                  <a:srgbClr val="000000"/>
                </a:solidFill>
              </a:rPr>
              <a:t>q</a:t>
            </a:r>
            <a:r>
              <a:rPr lang="en-US" altLang="zh-CN" sz="2875" b="1" smtClean="0">
                <a:solidFill>
                  <a:srgbClr val="000000"/>
                </a:solidFill>
              </a:rPr>
              <a:t> </a:t>
            </a:r>
            <a:r>
              <a:rPr lang="zh-CN" altLang="en-US" sz="2875" b="1" smtClean="0">
                <a:solidFill>
                  <a:srgbClr val="000000"/>
                </a:solidFill>
              </a:rPr>
              <a:t>为电子电荷量，</a:t>
            </a:r>
            <a:r>
              <a:rPr lang="en-US" altLang="zh-CN" sz="2875" b="1" i="1" smtClean="0">
                <a:solidFill>
                  <a:srgbClr val="000000"/>
                </a:solidFill>
              </a:rPr>
              <a:t>T </a:t>
            </a:r>
            <a:r>
              <a:rPr lang="zh-CN" altLang="en-US" sz="2875" b="1" smtClean="0">
                <a:solidFill>
                  <a:srgbClr val="000000"/>
                </a:solidFill>
              </a:rPr>
              <a:t>为热力学温度。对于室温（相当</a:t>
            </a:r>
            <a:r>
              <a:rPr lang="en-US" altLang="zh-CN" sz="2875" b="1" smtClean="0">
                <a:solidFill>
                  <a:srgbClr val="000000"/>
                </a:solidFill>
              </a:rPr>
              <a:t> </a:t>
            </a:r>
            <a:r>
              <a:rPr lang="en-US" altLang="zh-CN" sz="2875" b="1" i="1" smtClean="0">
                <a:solidFill>
                  <a:srgbClr val="000000"/>
                </a:solidFill>
              </a:rPr>
              <a:t>T </a:t>
            </a:r>
            <a:r>
              <a:rPr lang="en-US" altLang="zh-CN" sz="2875" b="1" smtClean="0">
                <a:solidFill>
                  <a:srgbClr val="000000"/>
                </a:solidFill>
              </a:rPr>
              <a:t>= 300 K</a:t>
            </a:r>
            <a:r>
              <a:rPr lang="zh-CN" altLang="en-US" sz="2875" b="1" smtClean="0">
                <a:solidFill>
                  <a:srgbClr val="000000"/>
                </a:solidFill>
              </a:rPr>
              <a:t>），则有</a:t>
            </a:r>
            <a:r>
              <a:rPr lang="en-US" altLang="zh-CN" sz="2875" b="1" smtClean="0">
                <a:solidFill>
                  <a:srgbClr val="000000"/>
                </a:solidFill>
              </a:rPr>
              <a:t> </a:t>
            </a:r>
            <a:r>
              <a:rPr lang="en-US" altLang="zh-CN" sz="2875" b="1" i="1" smtClean="0">
                <a:solidFill>
                  <a:srgbClr val="FF0000"/>
                </a:solidFill>
              </a:rPr>
              <a:t>U</a:t>
            </a:r>
            <a:r>
              <a:rPr lang="en-US" altLang="zh-CN" sz="2875" b="1" baseline="-25000" smtClean="0">
                <a:solidFill>
                  <a:srgbClr val="FF0000"/>
                </a:solidFill>
              </a:rPr>
              <a:t>T  </a:t>
            </a:r>
            <a:r>
              <a:rPr lang="en-US" altLang="zh-CN" sz="2875" b="1" smtClean="0">
                <a:solidFill>
                  <a:srgbClr val="FF0000"/>
                </a:solidFill>
              </a:rPr>
              <a:t>≈ 26 mV</a:t>
            </a:r>
            <a:r>
              <a:rPr lang="zh-CN" altLang="en-US" sz="2875" b="1" smtClean="0">
                <a:solidFill>
                  <a:srgbClr val="000000"/>
                </a:solidFill>
              </a:rPr>
              <a:t>。</a:t>
            </a:r>
            <a:endParaRPr lang="zh-CN" altLang="en-US" sz="2875" b="1" smtClean="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1059847" y="5154920"/>
            <a:ext cx="4589257" cy="9772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75" i="1" dirty="0" smtClean="0">
                <a:solidFill>
                  <a:srgbClr val="003300"/>
                </a:solidFill>
              </a:rPr>
              <a:t>        u </a:t>
            </a:r>
            <a:r>
              <a:rPr lang="zh-CN" altLang="en-US" sz="2875" dirty="0" smtClean="0">
                <a:solidFill>
                  <a:srgbClr val="003300"/>
                </a:solidFill>
              </a:rPr>
              <a:t>与</a:t>
            </a:r>
            <a:r>
              <a:rPr lang="en-US" altLang="zh-CN" sz="2875" dirty="0" smtClean="0">
                <a:solidFill>
                  <a:srgbClr val="003300"/>
                </a:solidFill>
              </a:rPr>
              <a:t> </a:t>
            </a:r>
            <a:r>
              <a:rPr lang="en-US" altLang="zh-CN" sz="2875" i="1" dirty="0" smtClean="0">
                <a:solidFill>
                  <a:srgbClr val="003300"/>
                </a:solidFill>
              </a:rPr>
              <a:t>i</a:t>
            </a:r>
            <a:r>
              <a:rPr lang="en-US" altLang="zh-CN" sz="2875" dirty="0" smtClean="0">
                <a:solidFill>
                  <a:srgbClr val="003300"/>
                </a:solidFill>
              </a:rPr>
              <a:t> </a:t>
            </a:r>
            <a:r>
              <a:rPr lang="zh-CN" altLang="en-US" sz="2875" dirty="0" smtClean="0">
                <a:solidFill>
                  <a:srgbClr val="003300"/>
                </a:solidFill>
              </a:rPr>
              <a:t>的关系曲线如图，称</a:t>
            </a:r>
            <a:r>
              <a:rPr lang="en-US" altLang="zh-CN" sz="2875" dirty="0" smtClean="0">
                <a:solidFill>
                  <a:srgbClr val="003300"/>
                </a:solidFill>
              </a:rPr>
              <a:t> PN</a:t>
            </a:r>
            <a:r>
              <a:rPr lang="zh-CN" altLang="en-US" sz="2875" dirty="0" smtClean="0">
                <a:solidFill>
                  <a:srgbClr val="003300"/>
                </a:solidFill>
              </a:rPr>
              <a:t>结的</a:t>
            </a:r>
            <a:r>
              <a:rPr lang="zh-CN" altLang="en-US" sz="2875" dirty="0" smtClean="0">
                <a:solidFill>
                  <a:srgbClr val="FF3300"/>
                </a:solidFill>
              </a:rPr>
              <a:t>伏安特性曲线</a:t>
            </a:r>
            <a:r>
              <a:rPr lang="zh-CN" altLang="en-US" sz="2875" dirty="0" smtClean="0">
                <a:solidFill>
                  <a:srgbClr val="003300"/>
                </a:solidFill>
              </a:rPr>
              <a:t>。</a:t>
            </a:r>
            <a:endParaRPr lang="zh-CN" altLang="en-US" sz="2875" dirty="0" smtClean="0">
              <a:solidFill>
                <a:srgbClr val="003300"/>
              </a:solidFill>
            </a:endParaRPr>
          </a:p>
        </p:txBody>
      </p:sp>
      <p:grpSp>
        <p:nvGrpSpPr>
          <p:cNvPr id="3" name="组合 2"/>
          <p:cNvGrpSpPr/>
          <p:nvPr/>
        </p:nvGrpSpPr>
        <p:grpSpPr>
          <a:xfrm>
            <a:off x="1002747" y="695567"/>
            <a:ext cx="10015208" cy="1382312"/>
            <a:chOff x="623" y="1470"/>
            <a:chExt cx="13155" cy="1816"/>
          </a:xfrm>
        </p:grpSpPr>
        <p:sp>
          <p:nvSpPr>
            <p:cNvPr id="7171" name="Text Box 6"/>
            <p:cNvSpPr txBox="1">
              <a:spLocks noChangeArrowheads="1"/>
            </p:cNvSpPr>
            <p:nvPr/>
          </p:nvSpPr>
          <p:spPr bwMode="auto">
            <a:xfrm>
              <a:off x="623" y="1769"/>
              <a:ext cx="13155" cy="151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75" dirty="0" smtClean="0">
                  <a:solidFill>
                    <a:srgbClr val="003300"/>
                  </a:solidFill>
                </a:rPr>
                <a:t>        PN</a:t>
              </a:r>
              <a:r>
                <a:rPr lang="zh-CN" altLang="en-US" sz="2875" dirty="0" smtClean="0">
                  <a:solidFill>
                    <a:srgbClr val="003300"/>
                  </a:solidFill>
                </a:rPr>
                <a:t>结外加</a:t>
              </a:r>
              <a:r>
                <a:rPr lang="zh-CN" altLang="en-US" sz="2875" dirty="0" smtClean="0">
                  <a:solidFill>
                    <a:srgbClr val="FF0000"/>
                  </a:solidFill>
                </a:rPr>
                <a:t>正向电压</a:t>
              </a:r>
              <a:r>
                <a:rPr lang="zh-CN" altLang="en-US" sz="2875" dirty="0" smtClean="0">
                  <a:solidFill>
                    <a:srgbClr val="003300"/>
                  </a:solidFill>
                </a:rPr>
                <a:t>，且</a:t>
              </a:r>
              <a:r>
                <a:rPr lang="en-US" altLang="zh-CN" sz="2875" dirty="0" smtClean="0">
                  <a:solidFill>
                    <a:srgbClr val="003300"/>
                  </a:solidFill>
                </a:rPr>
                <a:t>  </a:t>
              </a:r>
              <a:r>
                <a:rPr lang="zh-CN" altLang="en-US" sz="2875" dirty="0" smtClean="0">
                  <a:solidFill>
                    <a:srgbClr val="003300"/>
                  </a:solidFill>
                </a:rPr>
                <a:t>                时，</a:t>
              </a:r>
              <a:endParaRPr lang="zh-CN" altLang="en-US" sz="2875" dirty="0" smtClean="0">
                <a:solidFill>
                  <a:srgbClr val="003300"/>
                </a:solidFill>
              </a:endParaRPr>
            </a:p>
            <a:p>
              <a:pPr eaLnBrk="1" hangingPunct="1">
                <a:lnSpc>
                  <a:spcPct val="120000"/>
                </a:lnSpc>
              </a:pPr>
              <a:r>
                <a:rPr lang="zh-CN" altLang="en-US" sz="2875" dirty="0" smtClean="0">
                  <a:solidFill>
                    <a:srgbClr val="003300"/>
                  </a:solidFill>
                </a:rPr>
                <a:t>电流</a:t>
              </a:r>
              <a:r>
                <a:rPr lang="en-US" altLang="zh-CN" sz="2875" dirty="0" smtClean="0">
                  <a:solidFill>
                    <a:srgbClr val="003300"/>
                  </a:solidFill>
                </a:rPr>
                <a:t> </a:t>
              </a:r>
              <a:r>
                <a:rPr lang="en-US" altLang="zh-CN" sz="2875" i="1" dirty="0" err="1" smtClean="0">
                  <a:solidFill>
                    <a:srgbClr val="003300"/>
                  </a:solidFill>
                </a:rPr>
                <a:t>i </a:t>
              </a:r>
              <a:r>
                <a:rPr lang="zh-CN" altLang="en-US" sz="2875" dirty="0" smtClean="0">
                  <a:solidFill>
                    <a:srgbClr val="003300"/>
                  </a:solidFill>
                </a:rPr>
                <a:t>随电压</a:t>
              </a:r>
              <a:r>
                <a:rPr lang="en-US" altLang="zh-CN" sz="2875" dirty="0" smtClean="0">
                  <a:solidFill>
                    <a:srgbClr val="003300"/>
                  </a:solidFill>
                </a:rPr>
                <a:t> </a:t>
              </a:r>
              <a:r>
                <a:rPr lang="en-US" altLang="zh-CN" sz="2875" i="1" dirty="0" smtClean="0">
                  <a:solidFill>
                    <a:srgbClr val="003300"/>
                  </a:solidFill>
                </a:rPr>
                <a:t>u </a:t>
              </a:r>
              <a:r>
                <a:rPr lang="zh-CN" altLang="en-US" sz="2875" dirty="0" smtClean="0">
                  <a:solidFill>
                    <a:srgbClr val="003300"/>
                  </a:solidFill>
                </a:rPr>
                <a:t>指数规律变化。</a:t>
              </a:r>
              <a:endParaRPr lang="zh-CN" altLang="en-US" sz="2875" dirty="0" smtClean="0">
                <a:solidFill>
                  <a:srgbClr val="003300"/>
                </a:solidFill>
              </a:endParaRPr>
            </a:p>
          </p:txBody>
        </p:sp>
        <p:graphicFrame>
          <p:nvGraphicFramePr>
            <p:cNvPr id="7172" name="Object 7"/>
            <p:cNvGraphicFramePr>
              <a:graphicFrameLocks noChangeAspect="1"/>
            </p:cNvGraphicFramePr>
            <p:nvPr/>
          </p:nvGraphicFramePr>
          <p:xfrm>
            <a:off x="6889" y="1866"/>
            <a:ext cx="1835" cy="794"/>
          </p:xfrm>
          <a:graphic>
            <a:graphicData uri="http://schemas.openxmlformats.org/presentationml/2006/ole">
              <mc:AlternateContent xmlns:mc="http://schemas.openxmlformats.org/markup-compatibility/2006">
                <mc:Choice xmlns:v="urn:schemas-microsoft-com:vml" Requires="v">
                  <p:oleObj spid="_x0000_s17875" name="Equation" r:id="rId1" imgW="520700" imgH="228600" progId="Equation.DSMT4">
                    <p:embed/>
                  </p:oleObj>
                </mc:Choice>
                <mc:Fallback>
                  <p:oleObj name="Equation" r:id="rId1" imgW="520700" imgH="228600" progId="Equation.DSMT4">
                    <p:embed/>
                    <p:pic>
                      <p:nvPicPr>
                        <p:cNvPr id="0" name="图片 17874"/>
                        <p:cNvPicPr>
                          <a:picLocks noChangeAspect="1" noChangeArrowheads="1"/>
                        </p:cNvPicPr>
                        <p:nvPr/>
                      </p:nvPicPr>
                      <p:blipFill>
                        <a:blip r:embed="rId2"/>
                        <a:srcRect/>
                        <a:stretch>
                          <a:fillRect/>
                        </a:stretch>
                      </p:blipFill>
                      <p:spPr bwMode="auto">
                        <a:xfrm>
                          <a:off x="6889" y="1866"/>
                          <a:ext cx="1835" cy="794"/>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8"/>
            <p:cNvGraphicFramePr>
              <a:graphicFrameLocks noChangeAspect="1"/>
            </p:cNvGraphicFramePr>
            <p:nvPr/>
          </p:nvGraphicFramePr>
          <p:xfrm>
            <a:off x="9673" y="1470"/>
            <a:ext cx="2424" cy="1175"/>
          </p:xfrm>
          <a:graphic>
            <a:graphicData uri="http://schemas.openxmlformats.org/presentationml/2006/ole">
              <mc:AlternateContent xmlns:mc="http://schemas.openxmlformats.org/markup-compatibility/2006">
                <mc:Choice xmlns:v="urn:schemas-microsoft-com:vml" Requires="v">
                  <p:oleObj spid="_x0000_s17876" name="Equation" r:id="rId3" imgW="647700" imgH="316865" progId="Equation.DSMT4">
                    <p:embed/>
                  </p:oleObj>
                </mc:Choice>
                <mc:Fallback>
                  <p:oleObj name="Equation" r:id="rId3" imgW="647700" imgH="316865" progId="Equation.DSMT4">
                    <p:embed/>
                    <p:pic>
                      <p:nvPicPr>
                        <p:cNvPr id="0" name="图片 17875"/>
                        <p:cNvPicPr>
                          <a:picLocks noChangeAspect="1" noChangeArrowheads="1"/>
                        </p:cNvPicPr>
                        <p:nvPr/>
                      </p:nvPicPr>
                      <p:blipFill>
                        <a:blip r:embed="rId4"/>
                        <a:srcRect/>
                        <a:stretch>
                          <a:fillRect/>
                        </a:stretch>
                      </p:blipFill>
                      <p:spPr bwMode="auto">
                        <a:xfrm>
                          <a:off x="9673" y="1470"/>
                          <a:ext cx="2424" cy="1175"/>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30" name="Group 18"/>
          <p:cNvGrpSpPr/>
          <p:nvPr/>
        </p:nvGrpSpPr>
        <p:grpSpPr bwMode="auto">
          <a:xfrm>
            <a:off x="1175570" y="2188746"/>
            <a:ext cx="9668806" cy="698515"/>
            <a:chOff x="340" y="1327"/>
            <a:chExt cx="5080" cy="367"/>
          </a:xfrm>
        </p:grpSpPr>
        <p:sp>
          <p:nvSpPr>
            <p:cNvPr id="7178" name="Text Box 10"/>
            <p:cNvSpPr txBox="1">
              <a:spLocks noChangeArrowheads="1"/>
            </p:cNvSpPr>
            <p:nvPr/>
          </p:nvSpPr>
          <p:spPr bwMode="auto">
            <a:xfrm>
              <a:off x="340" y="1381"/>
              <a:ext cx="5080" cy="28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75" dirty="0" smtClean="0">
                  <a:solidFill>
                    <a:srgbClr val="003300"/>
                  </a:solidFill>
                </a:rPr>
                <a:t>      PN</a:t>
              </a:r>
              <a:r>
                <a:rPr lang="zh-CN" altLang="en-US" sz="2875" dirty="0" smtClean="0">
                  <a:solidFill>
                    <a:srgbClr val="003300"/>
                  </a:solidFill>
                </a:rPr>
                <a:t>结外加</a:t>
              </a:r>
              <a:r>
                <a:rPr lang="zh-CN" altLang="en-US" sz="2875" dirty="0" smtClean="0">
                  <a:solidFill>
                    <a:srgbClr val="0000FF"/>
                  </a:solidFill>
                </a:rPr>
                <a:t>反向电压</a:t>
              </a:r>
              <a:r>
                <a:rPr lang="zh-CN" altLang="en-US" sz="2875" dirty="0" smtClean="0">
                  <a:solidFill>
                    <a:srgbClr val="003300"/>
                  </a:solidFill>
                </a:rPr>
                <a:t>，且                   时，</a:t>
              </a:r>
              <a:endParaRPr lang="zh-CN" altLang="en-US" sz="2875" dirty="0" smtClean="0">
                <a:solidFill>
                  <a:srgbClr val="003300"/>
                </a:solidFill>
              </a:endParaRPr>
            </a:p>
          </p:txBody>
        </p:sp>
        <p:graphicFrame>
          <p:nvGraphicFramePr>
            <p:cNvPr id="7177" name="Object 11"/>
            <p:cNvGraphicFramePr>
              <a:graphicFrameLocks noChangeAspect="1"/>
            </p:cNvGraphicFramePr>
            <p:nvPr/>
          </p:nvGraphicFramePr>
          <p:xfrm>
            <a:off x="2720" y="1327"/>
            <a:ext cx="802" cy="367"/>
          </p:xfrm>
          <a:graphic>
            <a:graphicData uri="http://schemas.openxmlformats.org/presentationml/2006/ole">
              <mc:AlternateContent xmlns:mc="http://schemas.openxmlformats.org/markup-compatibility/2006">
                <mc:Choice xmlns:v="urn:schemas-microsoft-com:vml" Requires="v">
                  <p:oleObj spid="_x0000_s17877" name="Equation" r:id="rId5" imgW="571500" imgH="254000" progId="Equation.DSMT4">
                    <p:embed/>
                  </p:oleObj>
                </mc:Choice>
                <mc:Fallback>
                  <p:oleObj name="Equation" r:id="rId5" imgW="571500" imgH="254000" progId="Equation.DSMT4">
                    <p:embed/>
                    <p:pic>
                      <p:nvPicPr>
                        <p:cNvPr id="0" name="图片 17876"/>
                        <p:cNvPicPr>
                          <a:picLocks noChangeAspect="1" noChangeArrowheads="1"/>
                        </p:cNvPicPr>
                        <p:nvPr/>
                      </p:nvPicPr>
                      <p:blipFill>
                        <a:blip r:embed="rId6"/>
                        <a:srcRect/>
                        <a:stretch>
                          <a:fillRect/>
                        </a:stretch>
                      </p:blipFill>
                      <p:spPr bwMode="auto">
                        <a:xfrm>
                          <a:off x="2720" y="1327"/>
                          <a:ext cx="802" cy="367"/>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9" name="Object 12"/>
            <p:cNvGraphicFramePr>
              <a:graphicFrameLocks noChangeAspect="1"/>
            </p:cNvGraphicFramePr>
            <p:nvPr/>
          </p:nvGraphicFramePr>
          <p:xfrm>
            <a:off x="3972" y="1366"/>
            <a:ext cx="609" cy="325"/>
          </p:xfrm>
          <a:graphic>
            <a:graphicData uri="http://schemas.openxmlformats.org/presentationml/2006/ole">
              <mc:AlternateContent xmlns:mc="http://schemas.openxmlformats.org/markup-compatibility/2006">
                <mc:Choice xmlns:v="urn:schemas-microsoft-com:vml" Requires="v">
                  <p:oleObj spid="_x0000_s17878" name="Equation" r:id="rId7" imgW="444500" imgH="228600" progId="Equation.DSMT4">
                    <p:embed/>
                  </p:oleObj>
                </mc:Choice>
                <mc:Fallback>
                  <p:oleObj name="Equation" r:id="rId7" imgW="444500" imgH="228600" progId="Equation.DSMT4">
                    <p:embed/>
                    <p:pic>
                      <p:nvPicPr>
                        <p:cNvPr id="0" name="图片 17877"/>
                        <p:cNvPicPr>
                          <a:picLocks noChangeAspect="1" noChangeArrowheads="1"/>
                        </p:cNvPicPr>
                        <p:nvPr/>
                      </p:nvPicPr>
                      <p:blipFill>
                        <a:blip r:embed="rId8"/>
                        <a:srcRect/>
                        <a:stretch>
                          <a:fillRect/>
                        </a:stretch>
                      </p:blipFill>
                      <p:spPr bwMode="auto">
                        <a:xfrm>
                          <a:off x="3972" y="1366"/>
                          <a:ext cx="609" cy="325"/>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27" name="Text Box 15"/>
          <p:cNvSpPr txBox="1">
            <a:spLocks noChangeArrowheads="1"/>
          </p:cNvSpPr>
          <p:nvPr/>
        </p:nvSpPr>
        <p:spPr bwMode="auto">
          <a:xfrm>
            <a:off x="1002986" y="2968742"/>
            <a:ext cx="4402351" cy="204025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75" dirty="0" smtClean="0">
                <a:solidFill>
                  <a:srgbClr val="003300"/>
                </a:solidFill>
              </a:rPr>
              <a:t>        </a:t>
            </a:r>
            <a:r>
              <a:rPr lang="zh-CN" altLang="en-US" sz="2875" dirty="0" smtClean="0">
                <a:solidFill>
                  <a:srgbClr val="003300"/>
                </a:solidFill>
              </a:rPr>
              <a:t>当</a:t>
            </a:r>
            <a:r>
              <a:rPr lang="en-US" altLang="zh-CN" sz="2875" dirty="0" smtClean="0">
                <a:solidFill>
                  <a:srgbClr val="003300"/>
                </a:solidFill>
              </a:rPr>
              <a:t>PN</a:t>
            </a:r>
            <a:r>
              <a:rPr lang="zh-CN" altLang="en-US" sz="2875" dirty="0" smtClean="0">
                <a:solidFill>
                  <a:srgbClr val="003300"/>
                </a:solidFill>
              </a:rPr>
              <a:t>结反向电压超过一定数值</a:t>
            </a:r>
            <a:r>
              <a:rPr lang="en-US" altLang="zh-CN" sz="2875" dirty="0" smtClean="0">
                <a:solidFill>
                  <a:srgbClr val="003300"/>
                </a:solidFill>
              </a:rPr>
              <a:t> </a:t>
            </a:r>
            <a:r>
              <a:rPr lang="en-US" altLang="zh-CN" sz="2875" i="1" dirty="0" smtClean="0">
                <a:solidFill>
                  <a:srgbClr val="003300"/>
                </a:solidFill>
              </a:rPr>
              <a:t>U</a:t>
            </a:r>
            <a:r>
              <a:rPr lang="en-US" altLang="zh-CN" sz="2875" baseline="-25000" dirty="0" smtClean="0">
                <a:solidFill>
                  <a:srgbClr val="003300"/>
                </a:solidFill>
              </a:rPr>
              <a:t>BR </a:t>
            </a:r>
            <a:r>
              <a:rPr lang="zh-CN" altLang="en-US" sz="2875" dirty="0" smtClean="0">
                <a:solidFill>
                  <a:srgbClr val="003300"/>
                </a:solidFill>
              </a:rPr>
              <a:t>后，反向电流会急剧增加，称</a:t>
            </a:r>
            <a:r>
              <a:rPr lang="en-US" altLang="zh-CN" sz="2875" dirty="0" smtClean="0">
                <a:solidFill>
                  <a:srgbClr val="003300"/>
                </a:solidFill>
              </a:rPr>
              <a:t> PN</a:t>
            </a:r>
            <a:r>
              <a:rPr lang="zh-CN" altLang="en-US" sz="2875" dirty="0" smtClean="0">
                <a:solidFill>
                  <a:srgbClr val="003300"/>
                </a:solidFill>
              </a:rPr>
              <a:t>结</a:t>
            </a:r>
            <a:r>
              <a:rPr lang="zh-CN" altLang="en-US" sz="2875" dirty="0" smtClean="0">
                <a:solidFill>
                  <a:srgbClr val="FB01F2"/>
                </a:solidFill>
              </a:rPr>
              <a:t>反向击穿</a:t>
            </a:r>
            <a:r>
              <a:rPr lang="zh-CN" altLang="en-US" sz="2875" dirty="0" smtClean="0">
                <a:solidFill>
                  <a:srgbClr val="003300"/>
                </a:solidFill>
                <a:sym typeface="+mn-ea"/>
              </a:rPr>
              <a:t>。</a:t>
            </a:r>
            <a:endParaRPr lang="zh-CN" altLang="en-US" sz="2875" dirty="0" smtClean="0">
              <a:solidFill>
                <a:srgbClr val="003300"/>
              </a:solidFill>
              <a:sym typeface="+mn-ea"/>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graphicFrame>
        <p:nvGraphicFramePr>
          <p:cNvPr id="7199" name="Object 3103"/>
          <p:cNvGraphicFramePr>
            <a:graphicFrameLocks noChangeAspect="1"/>
          </p:cNvGraphicFramePr>
          <p:nvPr/>
        </p:nvGraphicFramePr>
        <p:xfrm>
          <a:off x="4145871" y="149838"/>
          <a:ext cx="3435852" cy="749142"/>
        </p:xfrm>
        <a:graphic>
          <a:graphicData uri="http://schemas.openxmlformats.org/presentationml/2006/ole">
            <mc:AlternateContent xmlns:mc="http://schemas.openxmlformats.org/markup-compatibility/2006">
              <mc:Choice xmlns:v="urn:schemas-microsoft-com:vml" Requires="v">
                <p:oleObj spid="_x0000_s17130" name="Equation" r:id="rId9" imgW="889000" imgH="241300" progId="Equation.DSMT4">
                  <p:embed/>
                </p:oleObj>
              </mc:Choice>
              <mc:Fallback>
                <p:oleObj name="Equation" r:id="rId9" imgW="889000" imgH="241300" progId="Equation.DSMT4">
                  <p:embed/>
                  <p:pic>
                    <p:nvPicPr>
                      <p:cNvPr id="0" name="图片 17129"/>
                      <p:cNvPicPr>
                        <a:picLocks noChangeAspect="1" noChangeArrowheads="1"/>
                      </p:cNvPicPr>
                      <p:nvPr/>
                    </p:nvPicPr>
                    <p:blipFill>
                      <a:blip r:embed="rId10"/>
                      <a:srcRect/>
                      <a:stretch>
                        <a:fillRect/>
                      </a:stretch>
                    </p:blipFill>
                    <p:spPr bwMode="auto">
                      <a:xfrm>
                        <a:off x="4145871" y="149838"/>
                        <a:ext cx="3435852" cy="749142"/>
                      </a:xfrm>
                      <a:prstGeom prst="rect">
                        <a:avLst/>
                      </a:prstGeom>
                      <a:solidFill>
                        <a:schemeClr val="bg1"/>
                      </a:solidFill>
                      <a:ln>
                        <a:solidFill>
                          <a:srgbClr val="FF0000"/>
                        </a:solid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组合 9"/>
          <p:cNvGrpSpPr/>
          <p:nvPr/>
        </p:nvGrpSpPr>
        <p:grpSpPr>
          <a:xfrm>
            <a:off x="5959723" y="2953173"/>
            <a:ext cx="4660060" cy="3500564"/>
            <a:chOff x="6631" y="3953"/>
            <a:chExt cx="6638" cy="4598"/>
          </a:xfrm>
        </p:grpSpPr>
        <p:grpSp>
          <p:nvGrpSpPr>
            <p:cNvPr id="6" name="组合 5"/>
            <p:cNvGrpSpPr/>
            <p:nvPr/>
          </p:nvGrpSpPr>
          <p:grpSpPr>
            <a:xfrm>
              <a:off x="6631" y="3953"/>
              <a:ext cx="6638" cy="4599"/>
              <a:chOff x="6405" y="4380"/>
              <a:chExt cx="7560" cy="5520"/>
            </a:xfrm>
          </p:grpSpPr>
          <p:grpSp>
            <p:nvGrpSpPr>
              <p:cNvPr id="5" name="组合 4"/>
              <p:cNvGrpSpPr/>
              <p:nvPr/>
            </p:nvGrpSpPr>
            <p:grpSpPr>
              <a:xfrm>
                <a:off x="6405" y="4380"/>
                <a:ext cx="7560" cy="5520"/>
                <a:chOff x="6405" y="4380"/>
                <a:chExt cx="7560" cy="5520"/>
              </a:xfrm>
            </p:grpSpPr>
            <p:graphicFrame>
              <p:nvGraphicFramePr>
                <p:cNvPr id="7" name="对象 6"/>
                <p:cNvGraphicFramePr/>
                <p:nvPr>
                  <p:custDataLst>
                    <p:tags r:id="rId11"/>
                  </p:custDataLst>
                </p:nvPr>
              </p:nvGraphicFramePr>
              <p:xfrm>
                <a:off x="6405" y="4380"/>
                <a:ext cx="7560" cy="5520"/>
              </p:xfrm>
              <a:graphic>
                <a:graphicData uri="http://schemas.openxmlformats.org/presentationml/2006/ole">
                  <mc:AlternateContent xmlns:mc="http://schemas.openxmlformats.org/markup-compatibility/2006">
                    <mc:Choice xmlns:v="urn:schemas-microsoft-com:vml" Requires="v">
                      <p:oleObj spid="_x0000_s3077" name="" r:id="rId12" imgW="2638425" imgH="2238375" progId="Paint.Picture">
                        <p:embed/>
                      </p:oleObj>
                    </mc:Choice>
                    <mc:Fallback>
                      <p:oleObj name="" r:id="rId12" imgW="2638425" imgH="2238375" progId="Paint.Picture">
                        <p:embed/>
                        <p:pic>
                          <p:nvPicPr>
                            <p:cNvPr id="0" name="图片 3076"/>
                            <p:cNvPicPr/>
                            <p:nvPr/>
                          </p:nvPicPr>
                          <p:blipFill>
                            <a:blip r:embed="rId13"/>
                            <a:stretch>
                              <a:fillRect/>
                            </a:stretch>
                          </p:blipFill>
                          <p:spPr>
                            <a:xfrm>
                              <a:off x="6405" y="4380"/>
                              <a:ext cx="7560" cy="5520"/>
                            </a:xfrm>
                            <a:prstGeom prst="rect">
                              <a:avLst/>
                            </a:prstGeom>
                            <a:noFill/>
                            <a:ln w="38100" cap="flat" cmpd="sng">
                              <a:pattFill prst="pct90">
                                <a:fgClr>
                                  <a:schemeClr val="tx1"/>
                                </a:fgClr>
                                <a:bgClr>
                                  <a:srgbClr val="FFFFFF"/>
                                </a:bgClr>
                              </a:pattFill>
                              <a:prstDash val="solid"/>
                              <a:miter/>
                              <a:headEnd type="none" w="med" len="med"/>
                              <a:tailEnd type="none" w="med" len="med"/>
                            </a:ln>
                            <a:effectLst>
                              <a:outerShdw dist="206741" dir="2550626" algn="ctr" rotWithShape="0">
                                <a:srgbClr val="6699FF">
                                  <a:alpha val="50000"/>
                                </a:srgbClr>
                              </a:outerShdw>
                            </a:effectLst>
                          </p:spPr>
                        </p:pic>
                      </p:oleObj>
                    </mc:Fallback>
                  </mc:AlternateContent>
                </a:graphicData>
              </a:graphic>
            </p:graphicFrame>
            <p:sp>
              <p:nvSpPr>
                <p:cNvPr id="8" name="文本框 7"/>
                <p:cNvSpPr txBox="1"/>
                <p:nvPr>
                  <p:custDataLst>
                    <p:tags r:id="rId14"/>
                  </p:custDataLst>
                </p:nvPr>
              </p:nvSpPr>
              <p:spPr>
                <a:xfrm>
                  <a:off x="6405" y="6627"/>
                  <a:ext cx="1476" cy="1017"/>
                </a:xfrm>
                <a:prstGeom prst="rect">
                  <a:avLst/>
                </a:prstGeom>
                <a:solidFill>
                  <a:schemeClr val="bg1"/>
                </a:solidFill>
              </p:spPr>
              <p:txBody>
                <a:bodyPr wrap="square" rtlCol="0">
                  <a:spAutoFit/>
                </a:bodyPr>
                <a:p>
                  <a:pPr indent="0" fontAlgn="auto">
                    <a:lnSpc>
                      <a:spcPct val="150000"/>
                    </a:lnSpc>
                    <a:buNone/>
                  </a:pPr>
                  <a:r>
                    <a:rPr lang="en-US" altLang="zh-CN" b="1"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BR</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9" name="文本框 8"/>
              <p:cNvSpPr txBox="1"/>
              <p:nvPr>
                <p:custDataLst>
                  <p:tags r:id="rId15"/>
                </p:custDataLst>
              </p:nvPr>
            </p:nvSpPr>
            <p:spPr>
              <a:xfrm>
                <a:off x="11553" y="6751"/>
                <a:ext cx="1227" cy="804"/>
              </a:xfrm>
              <a:prstGeom prst="rect">
                <a:avLst/>
              </a:prstGeom>
              <a:solidFill>
                <a:schemeClr val="bg1"/>
              </a:solidFill>
            </p:spPr>
            <p:txBody>
              <a:bodyPr wrap="square" rtlCol="0">
                <a:noAutofit/>
              </a:bodyPr>
              <a:p>
                <a:pPr indent="0" fontAlgn="auto">
                  <a:lnSpc>
                    <a:spcPct val="150000"/>
                  </a:lnSpc>
                  <a:buNone/>
                </a:pPr>
                <a:r>
                  <a:rPr lang="en-US" altLang="zh-CN" b="1" i="1" dirty="0" smtClean="0">
                    <a:latin typeface="Times New Roman" panose="02020603050405020304" pitchFamily="18" charset="0"/>
                    <a:ea typeface="楷体" panose="02010609060101010101" pitchFamily="49" charset="-122"/>
                    <a:cs typeface="Times New Roman" panose="02020603050405020304" pitchFamily="18" charset="0"/>
                  </a:rPr>
                  <a:t>u</a:t>
                </a:r>
                <a:endParaRPr lang="en-US" altLang="zh-CN"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 name="文本框 3"/>
            <p:cNvSpPr txBox="1"/>
            <p:nvPr>
              <p:custDataLst>
                <p:tags r:id="rId16"/>
              </p:custDataLst>
            </p:nvPr>
          </p:nvSpPr>
          <p:spPr>
            <a:xfrm>
              <a:off x="9241" y="4295"/>
              <a:ext cx="1077" cy="271"/>
            </a:xfrm>
            <a:prstGeom prst="rect">
              <a:avLst/>
            </a:prstGeom>
            <a:solidFill>
              <a:schemeClr val="bg1"/>
            </a:solidFill>
          </p:spPr>
          <p:txBody>
            <a:bodyPr wrap="square" rtlCol="0">
              <a:noAutofit/>
            </a:bodyPr>
            <a:p>
              <a:pPr indent="0" fontAlgn="auto">
                <a:lnSpc>
                  <a:spcPct val="150000"/>
                </a:lnSpc>
                <a:buNone/>
              </a:pPr>
              <a:r>
                <a:rPr lang="en-US" altLang="zh-CN" b="1" i="1" dirty="0" smtClean="0">
                  <a:latin typeface="Times New Roman" panose="02020603050405020304" pitchFamily="18" charset="0"/>
                  <a:ea typeface="楷体" panose="02010609060101010101" pitchFamily="49" charset="-122"/>
                  <a:cs typeface="Times New Roman" panose="02020603050405020304" pitchFamily="18" charset="0"/>
                </a:rPr>
                <a:t>i</a:t>
              </a:r>
              <a:endParaRPr lang="en-US" altLang="zh-CN"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30"/>
                                        </p:tgtEl>
                                        <p:attrNameLst>
                                          <p:attrName>style.visibility</p:attrName>
                                        </p:attrNameLst>
                                      </p:cBhvr>
                                      <p:to>
                                        <p:strVal val="visible"/>
                                      </p:to>
                                    </p:set>
                                    <p:animEffect transition="in" filter="blinds(horizontal)">
                                      <p:cBhvr>
                                        <p:cTn id="7" dur="500"/>
                                        <p:tgtEl>
                                          <p:spTgt spid="133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7"/>
                                        </p:tgtEl>
                                        <p:attrNameLst>
                                          <p:attrName>style.visibility</p:attrName>
                                        </p:attrNameLst>
                                      </p:cBhvr>
                                      <p:to>
                                        <p:strVal val="visible"/>
                                      </p:to>
                                    </p:set>
                                    <p:animEffect transition="in" filter="blinds(horizontal)">
                                      <p:cBhvr>
                                        <p:cTn id="12" dur="500"/>
                                        <p:tgtEl>
                                          <p:spTgt spid="133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blinds(horizontal)">
                                      <p:cBhvr>
                                        <p:cTn id="17" dur="500"/>
                                        <p:tgtEl>
                                          <p:spTgt spid="13316"/>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p:bldP spid="1332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ext Box 6"/>
          <p:cNvSpPr txBox="1">
            <a:spLocks noChangeArrowheads="1"/>
          </p:cNvSpPr>
          <p:nvPr/>
        </p:nvSpPr>
        <p:spPr bwMode="auto">
          <a:xfrm>
            <a:off x="916028" y="1567500"/>
            <a:ext cx="10272154"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spcAft>
                <a:spcPts val="0"/>
              </a:spcAft>
            </a:pPr>
            <a:r>
              <a:rPr lang="zh-CN" altLang="en-US" sz="2875" dirty="0" smtClean="0">
                <a:solidFill>
                  <a:srgbClr val="0000FF"/>
                </a:solidFill>
              </a:rPr>
              <a:t>齐纳击穿</a:t>
            </a:r>
            <a:r>
              <a:rPr lang="zh-CN" altLang="en-US" sz="2875" dirty="0" smtClean="0">
                <a:solidFill>
                  <a:srgbClr val="003300"/>
                </a:solidFill>
              </a:rPr>
              <a:t>：</a:t>
            </a:r>
            <a:r>
              <a:rPr lang="zh-CN" altLang="en-US" sz="2875" dirty="0" smtClean="0">
                <a:solidFill>
                  <a:srgbClr val="C00000"/>
                </a:solidFill>
              </a:rPr>
              <a:t>高掺杂</a:t>
            </a:r>
            <a:r>
              <a:rPr lang="zh-CN" altLang="en-US" sz="2875" dirty="0" smtClean="0">
                <a:solidFill>
                  <a:schemeClr val="tx1"/>
                </a:solidFill>
              </a:rPr>
              <a:t>情况下，耗尽层很窄，不大的反向电压就可在耗尽层形成很强的电场而直接破坏共价键，使价电子脱离共价键束缚，产生电子</a:t>
            </a:r>
            <a:r>
              <a:rPr lang="en-US" altLang="zh-CN" sz="2875" dirty="0" smtClean="0">
                <a:solidFill>
                  <a:schemeClr val="tx1"/>
                </a:solidFill>
              </a:rPr>
              <a:t>-</a:t>
            </a:r>
            <a:r>
              <a:rPr lang="zh-CN" altLang="en-US" sz="2875" dirty="0" smtClean="0">
                <a:solidFill>
                  <a:schemeClr val="tx1"/>
                </a:solidFill>
              </a:rPr>
              <a:t>空穴对，致使电流急剧增大。</a:t>
            </a:r>
            <a:endParaRPr lang="zh-CN" altLang="en-US" sz="2875" dirty="0" smtClean="0">
              <a:solidFill>
                <a:schemeClr val="tx1"/>
              </a:solidFill>
            </a:endParaRPr>
          </a:p>
        </p:txBody>
      </p:sp>
      <p:sp>
        <p:nvSpPr>
          <p:cNvPr id="14343" name="Text Box 7"/>
          <p:cNvSpPr txBox="1">
            <a:spLocks noChangeArrowheads="1"/>
          </p:cNvSpPr>
          <p:nvPr/>
        </p:nvSpPr>
        <p:spPr bwMode="auto">
          <a:xfrm>
            <a:off x="915956" y="3626183"/>
            <a:ext cx="10271774" cy="274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spcAft>
                <a:spcPts val="0"/>
              </a:spcAft>
            </a:pPr>
            <a:r>
              <a:rPr lang="zh-CN" altLang="en-US" sz="2875" dirty="0" smtClean="0">
                <a:solidFill>
                  <a:srgbClr val="0000FF"/>
                </a:solidFill>
              </a:rPr>
              <a:t>雪崩击穿</a:t>
            </a:r>
            <a:r>
              <a:rPr lang="zh-CN" altLang="en-US" sz="2875" dirty="0" smtClean="0">
                <a:solidFill>
                  <a:srgbClr val="003300"/>
                </a:solidFill>
              </a:rPr>
              <a:t>：</a:t>
            </a:r>
            <a:r>
              <a:rPr lang="zh-CN" altLang="en-US" sz="2875" dirty="0" smtClean="0">
                <a:solidFill>
                  <a:srgbClr val="C00000"/>
                </a:solidFill>
              </a:rPr>
              <a:t>低掺杂</a:t>
            </a:r>
            <a:r>
              <a:rPr lang="zh-CN" altLang="en-US" sz="2875" dirty="0" smtClean="0">
                <a:solidFill>
                  <a:schemeClr val="tx1"/>
                </a:solidFill>
              </a:rPr>
              <a:t>时，耗尽层宽，反向电压增加到较大数值时，耗尽层的电场使少子加快漂移速度，与共价键中的价电子相碰撞，把价电子撞出共价键，产生电</a:t>
            </a:r>
            <a:r>
              <a:rPr lang="zh-CN" altLang="en-US" sz="2875" dirty="0" smtClean="0">
                <a:solidFill>
                  <a:schemeClr val="tx1"/>
                </a:solidFill>
                <a:sym typeface="+mn-ea"/>
              </a:rPr>
              <a:t>子</a:t>
            </a:r>
            <a:r>
              <a:rPr lang="en-US" altLang="zh-CN" sz="2875" dirty="0" smtClean="0">
                <a:solidFill>
                  <a:schemeClr val="tx1"/>
                </a:solidFill>
              </a:rPr>
              <a:t>-</a:t>
            </a:r>
            <a:r>
              <a:rPr lang="zh-CN" altLang="en-US" sz="2875" dirty="0" smtClean="0">
                <a:solidFill>
                  <a:schemeClr val="tx1"/>
                </a:solidFill>
              </a:rPr>
              <a:t>空穴对。新产生的电子</a:t>
            </a:r>
            <a:r>
              <a:rPr lang="en-US" altLang="zh-CN" sz="2875" dirty="0" smtClean="0">
                <a:solidFill>
                  <a:schemeClr val="tx1"/>
                </a:solidFill>
                <a:sym typeface="+mn-ea"/>
              </a:rPr>
              <a:t>-</a:t>
            </a:r>
            <a:r>
              <a:rPr lang="zh-CN" altLang="en-US" sz="2875" dirty="0" smtClean="0">
                <a:solidFill>
                  <a:schemeClr val="tx1"/>
                </a:solidFill>
              </a:rPr>
              <a:t>空穴对加速后又撞出其它的价电子，载流子雪崩式地倍增，致使电流急剧增加。</a:t>
            </a:r>
            <a:endParaRPr lang="zh-CN" altLang="en-US" sz="2875" dirty="0" smtClean="0">
              <a:solidFill>
                <a:schemeClr val="tx1"/>
              </a:solidFill>
            </a:endParaRPr>
          </a:p>
        </p:txBody>
      </p:sp>
      <p:sp>
        <p:nvSpPr>
          <p:cNvPr id="8198" name="Rectangle 9"/>
          <p:cNvSpPr>
            <a:spLocks noChangeArrowheads="1"/>
          </p:cNvSpPr>
          <p:nvPr/>
        </p:nvSpPr>
        <p:spPr bwMode="auto">
          <a:xfrm>
            <a:off x="915725" y="750750"/>
            <a:ext cx="5093253" cy="607695"/>
          </a:xfrm>
          <a:prstGeom prst="rect">
            <a:avLst/>
          </a:prstGeom>
          <a:noFill/>
          <a:ln w="9525">
            <a:noFill/>
          </a:ln>
        </p:spPr>
        <p:txBody>
          <a:bodyPr>
            <a:spAutoFit/>
          </a:bodyPr>
          <a:lstStyle/>
          <a:p>
            <a:r>
              <a:rPr lang="en-US" altLang="zh-CN" sz="3355" b="1" dirty="0">
                <a:solidFill>
                  <a:srgbClr val="FF0000"/>
                </a:solidFill>
              </a:rPr>
              <a:t>PN</a:t>
            </a:r>
            <a:r>
              <a:rPr lang="zh-CN" altLang="en-US" sz="3355" b="1" dirty="0">
                <a:solidFill>
                  <a:srgbClr val="FF0000"/>
                </a:solidFill>
              </a:rPr>
              <a:t>结的反向击穿</a:t>
            </a:r>
            <a:endParaRPr lang="zh-CN" altLang="en-US" sz="3355" b="1" dirty="0">
              <a:solidFill>
                <a:srgbClr val="FF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blinds(horizontal)">
                                      <p:cBhvr>
                                        <p:cTn id="7" dur="5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074"/>
          <p:cNvSpPr txBox="1">
            <a:spLocks noChangeArrowheads="1"/>
          </p:cNvSpPr>
          <p:nvPr/>
        </p:nvSpPr>
        <p:spPr bwMode="auto">
          <a:xfrm>
            <a:off x="743136" y="751618"/>
            <a:ext cx="7114566" cy="607695"/>
          </a:xfrm>
          <a:prstGeom prst="rect">
            <a:avLst/>
          </a:prstGeom>
          <a:noFill/>
          <a:ln w="9525">
            <a:noFill/>
          </a:ln>
        </p:spPr>
        <p:txBody>
          <a:bodyPr wrap="square">
            <a:spAutoFit/>
          </a:bodyPr>
          <a:lstStyle>
            <a:defPPr>
              <a:defRPr lang="zh-CN"/>
            </a:defPPr>
            <a:lvl1pPr>
              <a:defRPr sz="2800" b="1">
                <a:solidFill>
                  <a:srgbClr val="FF0000"/>
                </a:solidFill>
              </a:defRPr>
            </a:lvl1pPr>
          </a:lstStyle>
          <a:p>
            <a:r>
              <a:rPr lang="en-US" altLang="zh-CN" sz="3355" dirty="0" smtClean="0"/>
              <a:t>1.2.4  </a:t>
            </a:r>
            <a:r>
              <a:rPr lang="en-US" altLang="zh-CN" sz="3355" dirty="0"/>
              <a:t>PN</a:t>
            </a:r>
            <a:r>
              <a:rPr lang="zh-CN" altLang="en-US" sz="3355" dirty="0">
                <a:latin typeface="黑体" panose="02010609060101010101" pitchFamily="49" charset="-122"/>
                <a:ea typeface="黑体" panose="02010609060101010101" pitchFamily="49" charset="-122"/>
              </a:rPr>
              <a:t>结的电容效应</a:t>
            </a:r>
            <a:endParaRPr lang="zh-CN" altLang="en-US" sz="3355" dirty="0">
              <a:latin typeface="黑体" panose="02010609060101010101" pitchFamily="49" charset="-122"/>
              <a:ea typeface="黑体" panose="02010609060101010101" pitchFamily="49" charset="-122"/>
            </a:endParaRPr>
          </a:p>
        </p:txBody>
      </p:sp>
      <p:sp>
        <p:nvSpPr>
          <p:cNvPr id="5123" name="Text Box 3084"/>
          <p:cNvSpPr txBox="1">
            <a:spLocks noChangeArrowheads="1"/>
          </p:cNvSpPr>
          <p:nvPr/>
        </p:nvSpPr>
        <p:spPr bwMode="auto">
          <a:xfrm>
            <a:off x="1347693" y="1913796"/>
            <a:ext cx="9669280" cy="622935"/>
          </a:xfrm>
          <a:prstGeom prst="rect">
            <a:avLst/>
          </a:prstGeom>
          <a:noFill/>
          <a:ln w="28575">
            <a:pattFill prst="horzBrick">
              <a:fgClr>
                <a:srgbClr val="336600"/>
              </a:fgClr>
              <a:bgClr>
                <a:srgbClr val="CCFFCC"/>
              </a:bgClr>
            </a:pattFill>
            <a:miter lim="800000"/>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75" dirty="0" smtClean="0">
                <a:solidFill>
                  <a:srgbClr val="003300"/>
                </a:solidFill>
              </a:rPr>
              <a:t>PN</a:t>
            </a:r>
            <a:r>
              <a:rPr lang="zh-CN" altLang="en-US" sz="2875" dirty="0" smtClean="0">
                <a:solidFill>
                  <a:srgbClr val="003300"/>
                </a:solidFill>
              </a:rPr>
              <a:t>结具有电容效应，由</a:t>
            </a:r>
            <a:r>
              <a:rPr lang="zh-CN" altLang="en-US" sz="2875" dirty="0" smtClean="0">
                <a:solidFill>
                  <a:srgbClr val="0000FF"/>
                </a:solidFill>
              </a:rPr>
              <a:t>势垒电容</a:t>
            </a:r>
            <a:r>
              <a:rPr lang="en-US" altLang="zh-CN" sz="2875" i="1" dirty="0" smtClean="0">
                <a:solidFill>
                  <a:srgbClr val="0000FF"/>
                </a:solidFill>
              </a:rPr>
              <a:t>C</a:t>
            </a:r>
            <a:r>
              <a:rPr lang="en-US" altLang="zh-CN" sz="2875" baseline="-25000" dirty="0" smtClean="0">
                <a:solidFill>
                  <a:srgbClr val="0000FF"/>
                </a:solidFill>
              </a:rPr>
              <a:t>b</a:t>
            </a:r>
            <a:r>
              <a:rPr lang="en-US" altLang="zh-CN" sz="2875" baseline="-25000" dirty="0" smtClean="0">
                <a:solidFill>
                  <a:srgbClr val="FF6600"/>
                </a:solidFill>
              </a:rPr>
              <a:t> </a:t>
            </a:r>
            <a:r>
              <a:rPr lang="zh-CN" altLang="en-US" sz="2875" dirty="0" smtClean="0">
                <a:solidFill>
                  <a:schemeClr val="tx1"/>
                </a:solidFill>
              </a:rPr>
              <a:t>和</a:t>
            </a:r>
            <a:r>
              <a:rPr lang="zh-CN" altLang="en-US" sz="2875" dirty="0" smtClean="0">
                <a:solidFill>
                  <a:srgbClr val="0000FF"/>
                </a:solidFill>
              </a:rPr>
              <a:t>扩散电容</a:t>
            </a:r>
            <a:r>
              <a:rPr lang="en-US" altLang="zh-CN" sz="2875" i="1" dirty="0" smtClean="0">
                <a:solidFill>
                  <a:srgbClr val="0000FF"/>
                </a:solidFill>
              </a:rPr>
              <a:t>C</a:t>
            </a:r>
            <a:r>
              <a:rPr lang="en-US" altLang="zh-CN" sz="2875" baseline="-25000" dirty="0" smtClean="0">
                <a:solidFill>
                  <a:srgbClr val="0000FF"/>
                </a:solidFill>
              </a:rPr>
              <a:t>d</a:t>
            </a:r>
            <a:r>
              <a:rPr lang="en-US" altLang="zh-CN" sz="2875" dirty="0" smtClean="0">
                <a:solidFill>
                  <a:schemeClr val="tx1"/>
                </a:solidFill>
              </a:rPr>
              <a:t> </a:t>
            </a:r>
            <a:r>
              <a:rPr lang="zh-CN" altLang="en-US" sz="2875" dirty="0" smtClean="0">
                <a:solidFill>
                  <a:schemeClr val="tx1"/>
                </a:solidFill>
              </a:rPr>
              <a:t>组成。</a:t>
            </a:r>
            <a:endParaRPr lang="zh-CN" altLang="en-US" sz="2875" dirty="0"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3" name="图片 2"/>
          <p:cNvPicPr>
            <a:picLocks noChangeAspect="1"/>
          </p:cNvPicPr>
          <p:nvPr/>
        </p:nvPicPr>
        <p:blipFill>
          <a:blip r:embed="rId1"/>
          <a:stretch>
            <a:fillRect/>
          </a:stretch>
        </p:blipFill>
        <p:spPr>
          <a:xfrm>
            <a:off x="2211729" y="3342209"/>
            <a:ext cx="4073841" cy="2204792"/>
          </a:xfrm>
          <a:prstGeom prst="rect">
            <a:avLst/>
          </a:prstGeom>
        </p:spPr>
      </p:pic>
      <p:pic>
        <p:nvPicPr>
          <p:cNvPr id="4" name="图片 3"/>
          <p:cNvPicPr>
            <a:picLocks noChangeAspect="1"/>
          </p:cNvPicPr>
          <p:nvPr/>
        </p:nvPicPr>
        <p:blipFill>
          <a:blip r:embed="rId2"/>
          <a:stretch>
            <a:fillRect/>
          </a:stretch>
        </p:blipFill>
        <p:spPr>
          <a:xfrm>
            <a:off x="7304220" y="3256371"/>
            <a:ext cx="2819941" cy="2625043"/>
          </a:xfrm>
          <a:prstGeom prst="rect">
            <a:avLst/>
          </a:prstGeom>
        </p:spPr>
      </p:pic>
      <p:sp>
        <p:nvSpPr>
          <p:cNvPr id="5" name="文本框 4"/>
          <p:cNvSpPr txBox="1"/>
          <p:nvPr/>
        </p:nvSpPr>
        <p:spPr>
          <a:xfrm>
            <a:off x="3247128" y="5952407"/>
            <a:ext cx="6090586" cy="423545"/>
          </a:xfrm>
          <a:prstGeom prst="rect">
            <a:avLst/>
          </a:prstGeom>
        </p:spPr>
        <p:txBody>
          <a:bodyPr>
            <a:spAutoFit/>
          </a:bodyPr>
          <a:p>
            <a:pPr marL="0" indent="177800"/>
            <a:r>
              <a:rPr lang="zh-CN" altLang="en-US" sz="2160" b="1" i="0">
                <a:solidFill>
                  <a:srgbClr val="333333"/>
                </a:solidFill>
                <a:latin typeface="Helvetica Neue"/>
                <a:ea typeface="Helvetica Neue"/>
              </a:rPr>
              <a:t>电容器能够储存电荷，且电荷量受电压影响。</a:t>
            </a:r>
            <a:endParaRPr lang="zh-CN" altLang="en-US" sz="2160" b="1" i="0">
              <a:solidFill>
                <a:srgbClr val="333333"/>
              </a:solidFill>
              <a:latin typeface="Helvetica Neue"/>
              <a:ea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435179" y="697564"/>
            <a:ext cx="4890741" cy="534035"/>
          </a:xfrm>
          <a:prstGeom prst="rect">
            <a:avLst/>
          </a:prstGeom>
          <a:noFill/>
          <a:ln w="9525">
            <a:noFill/>
          </a:ln>
        </p:spPr>
        <p:txBody>
          <a:bodyPr wrap="square">
            <a:spAutoFit/>
          </a:bodyPr>
          <a:lstStyle>
            <a:defPPr>
              <a:defRPr lang="zh-CN"/>
            </a:defPPr>
            <a:lvl1pPr>
              <a:defRPr sz="2800" b="1">
                <a:solidFill>
                  <a:srgbClr val="FF0000"/>
                </a:solidFill>
              </a:defRPr>
            </a:lvl1pPr>
          </a:lstStyle>
          <a:p>
            <a:r>
              <a:rPr lang="zh-CN" altLang="en-US" sz="2875" dirty="0">
                <a:solidFill>
                  <a:srgbClr val="0000FF"/>
                </a:solidFill>
                <a:ea typeface="黑体" panose="02010609060101010101" pitchFamily="49" charset="-122"/>
                <a:cs typeface="Times New Roman" panose="02020603050405020304" pitchFamily="18" charset="0"/>
              </a:rPr>
              <a:t> (1)  势垒电容</a:t>
            </a:r>
            <a:r>
              <a:rPr lang="en-US" altLang="zh-CN" sz="2875" dirty="0">
                <a:solidFill>
                  <a:srgbClr val="0000FF"/>
                </a:solidFill>
                <a:ea typeface="黑体" panose="02010609060101010101" pitchFamily="49" charset="-122"/>
                <a:cs typeface="Times New Roman" panose="02020603050405020304" pitchFamily="18" charset="0"/>
              </a:rPr>
              <a:t> </a:t>
            </a:r>
            <a:r>
              <a:rPr lang="en-US" altLang="zh-CN" sz="2875" i="1" dirty="0">
                <a:cs typeface="Times New Roman" panose="02020603050405020304" pitchFamily="18" charset="0"/>
              </a:rPr>
              <a:t>C</a:t>
            </a:r>
            <a:r>
              <a:rPr lang="en-US" altLang="zh-CN" sz="2875" baseline="-25000" dirty="0">
                <a:cs typeface="Times New Roman" panose="02020603050405020304" pitchFamily="18" charset="0"/>
              </a:rPr>
              <a:t>b</a:t>
            </a:r>
            <a:endParaRPr lang="en-US" altLang="zh-CN" sz="2875" baseline="-25000" dirty="0">
              <a:cs typeface="Times New Roman" panose="02020603050405020304" pitchFamily="18" charset="0"/>
            </a:endParaRPr>
          </a:p>
        </p:txBody>
      </p:sp>
      <p:sp>
        <p:nvSpPr>
          <p:cNvPr id="10244" name="Text Box 4"/>
          <p:cNvSpPr txBox="1">
            <a:spLocks noChangeArrowheads="1"/>
          </p:cNvSpPr>
          <p:nvPr/>
        </p:nvSpPr>
        <p:spPr bwMode="auto">
          <a:xfrm>
            <a:off x="1174806" y="1278521"/>
            <a:ext cx="9823354" cy="142049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lang="en-US" altLang="zh-CN" sz="2875" dirty="0" smtClean="0">
                <a:solidFill>
                  <a:srgbClr val="003300"/>
                </a:solidFill>
              </a:rPr>
              <a:t>         </a:t>
            </a:r>
            <a:r>
              <a:rPr lang="en-US" altLang="zh-CN" sz="2875" dirty="0" smtClean="0">
                <a:solidFill>
                  <a:schemeClr val="tx1"/>
                </a:solidFill>
              </a:rPr>
              <a:t>PN</a:t>
            </a:r>
            <a:r>
              <a:rPr lang="zh-CN" altLang="en-US" sz="2875" dirty="0" smtClean="0">
                <a:solidFill>
                  <a:schemeClr val="tx1"/>
                </a:solidFill>
              </a:rPr>
              <a:t>结外加的</a:t>
            </a:r>
            <a:r>
              <a:rPr lang="zh-CN" altLang="en-US" sz="2875" dirty="0" smtClean="0">
                <a:solidFill>
                  <a:srgbClr val="0000FF"/>
                </a:solidFill>
              </a:rPr>
              <a:t>反向</a:t>
            </a:r>
            <a:r>
              <a:rPr lang="zh-CN" altLang="en-US" sz="2875" dirty="0" smtClean="0">
                <a:solidFill>
                  <a:schemeClr val="tx1"/>
                </a:solidFill>
              </a:rPr>
              <a:t>电压变化时，空间电荷区中的</a:t>
            </a:r>
            <a:r>
              <a:rPr lang="zh-CN" altLang="en-US" sz="2875" dirty="0" smtClean="0">
                <a:solidFill>
                  <a:srgbClr val="FF0000"/>
                </a:solidFill>
              </a:rPr>
              <a:t>正负离子电量</a:t>
            </a:r>
            <a:r>
              <a:rPr lang="zh-CN" altLang="en-US" sz="2875" dirty="0" smtClean="0">
                <a:solidFill>
                  <a:schemeClr val="tx1"/>
                </a:solidFill>
              </a:rPr>
              <a:t>也随之变化，犹如电容的充放电，这种电量随电压的变化而变化，正是电容效应，称为势垒电容。</a:t>
            </a:r>
            <a:endParaRPr lang="zh-CN" altLang="en-US" sz="2875" dirty="0" smtClean="0">
              <a:solidFill>
                <a:schemeClr val="tx1"/>
              </a:solidFill>
            </a:endParaRPr>
          </a:p>
        </p:txBody>
      </p:sp>
      <p:sp>
        <p:nvSpPr>
          <p:cNvPr id="10245" name="Text Box 5"/>
          <p:cNvSpPr txBox="1">
            <a:spLocks noChangeArrowheads="1"/>
          </p:cNvSpPr>
          <p:nvPr/>
        </p:nvSpPr>
        <p:spPr bwMode="auto">
          <a:xfrm>
            <a:off x="5036097" y="6356614"/>
            <a:ext cx="2401570" cy="46037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FF0066"/>
                </a:solidFill>
              </a:rPr>
              <a:t> </a:t>
            </a:r>
            <a:r>
              <a:rPr lang="zh-CN" altLang="en-US" dirty="0" smtClean="0">
                <a:solidFill>
                  <a:srgbClr val="FF0066"/>
                </a:solidFill>
              </a:rPr>
              <a:t>势垒电容示意图</a:t>
            </a:r>
            <a:endParaRPr lang="zh-CN" altLang="en-US" dirty="0" smtClean="0">
              <a:solidFill>
                <a:srgbClr val="FF0066"/>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grpSp>
        <p:nvGrpSpPr>
          <p:cNvPr id="6" name="组合 5"/>
          <p:cNvGrpSpPr/>
          <p:nvPr/>
        </p:nvGrpSpPr>
        <p:grpSpPr>
          <a:xfrm>
            <a:off x="1299663" y="2816327"/>
            <a:ext cx="5435848" cy="3380275"/>
            <a:chOff x="900" y="5160"/>
            <a:chExt cx="7140" cy="4440"/>
          </a:xfrm>
        </p:grpSpPr>
        <p:graphicFrame>
          <p:nvGraphicFramePr>
            <p:cNvPr id="6150" name="Object 17"/>
            <p:cNvGraphicFramePr>
              <a:graphicFrameLocks noChangeAspect="1"/>
            </p:cNvGraphicFramePr>
            <p:nvPr/>
          </p:nvGraphicFramePr>
          <p:xfrm>
            <a:off x="900" y="5160"/>
            <a:ext cx="7140" cy="4440"/>
          </p:xfrm>
          <a:graphic>
            <a:graphicData uri="http://schemas.openxmlformats.org/presentationml/2006/ole">
              <mc:AlternateContent xmlns:mc="http://schemas.openxmlformats.org/markup-compatibility/2006">
                <mc:Choice xmlns:v="urn:schemas-microsoft-com:vml" Requires="v">
                  <p:oleObj spid="_x0000_s19645" name="BMP 图象" r:id="rId1" imgW="4514215" imgH="3025140" progId="Paint.Picture">
                    <p:embed/>
                  </p:oleObj>
                </mc:Choice>
                <mc:Fallback>
                  <p:oleObj name="BMP 图象" r:id="rId1" imgW="4514215" imgH="3025140" progId="Paint.Picture">
                    <p:embed/>
                    <p:pic>
                      <p:nvPicPr>
                        <p:cNvPr id="0" name="图片 196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 y="5160"/>
                          <a:ext cx="7140" cy="444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图片 4"/>
            <p:cNvPicPr>
              <a:picLocks noChangeAspect="1"/>
            </p:cNvPicPr>
            <p:nvPr>
              <p:custDataLst>
                <p:tags r:id="rId3"/>
              </p:custDataLst>
            </p:nvPr>
          </p:nvPicPr>
          <p:blipFill>
            <a:blip r:embed="rId4"/>
            <a:stretch>
              <a:fillRect/>
            </a:stretch>
          </p:blipFill>
          <p:spPr>
            <a:xfrm>
              <a:off x="4479" y="8962"/>
              <a:ext cx="373" cy="438"/>
            </a:xfrm>
            <a:prstGeom prst="rect">
              <a:avLst/>
            </a:prstGeom>
          </p:spPr>
        </p:pic>
      </p:grpSp>
      <p:grpSp>
        <p:nvGrpSpPr>
          <p:cNvPr id="10" name="组合 9"/>
          <p:cNvGrpSpPr/>
          <p:nvPr/>
        </p:nvGrpSpPr>
        <p:grpSpPr>
          <a:xfrm>
            <a:off x="6735512" y="2907494"/>
            <a:ext cx="4293863" cy="3197558"/>
            <a:chOff x="8040" y="3819"/>
            <a:chExt cx="5640" cy="4200"/>
          </a:xfrm>
        </p:grpSpPr>
        <p:grpSp>
          <p:nvGrpSpPr>
            <p:cNvPr id="9" name="组合 8"/>
            <p:cNvGrpSpPr/>
            <p:nvPr/>
          </p:nvGrpSpPr>
          <p:grpSpPr>
            <a:xfrm>
              <a:off x="8040" y="3819"/>
              <a:ext cx="5640" cy="4200"/>
              <a:chOff x="8040" y="3819"/>
              <a:chExt cx="5640" cy="4200"/>
            </a:xfrm>
          </p:grpSpPr>
          <p:grpSp>
            <p:nvGrpSpPr>
              <p:cNvPr id="4" name="组合 3"/>
              <p:cNvGrpSpPr/>
              <p:nvPr/>
            </p:nvGrpSpPr>
            <p:grpSpPr>
              <a:xfrm>
                <a:off x="8040" y="3819"/>
                <a:ext cx="5640" cy="4200"/>
                <a:chOff x="8040" y="5280"/>
                <a:chExt cx="5640" cy="4200"/>
              </a:xfrm>
            </p:grpSpPr>
            <p:graphicFrame>
              <p:nvGraphicFramePr>
                <p:cNvPr id="10248" name="Object 8"/>
                <p:cNvGraphicFramePr>
                  <a:graphicFrameLocks noChangeAspect="1"/>
                </p:cNvGraphicFramePr>
                <p:nvPr/>
              </p:nvGraphicFramePr>
              <p:xfrm>
                <a:off x="8040" y="5280"/>
                <a:ext cx="5640" cy="4200"/>
              </p:xfrm>
              <a:graphic>
                <a:graphicData uri="http://schemas.openxmlformats.org/presentationml/2006/ole">
                  <mc:AlternateContent xmlns:mc="http://schemas.openxmlformats.org/markup-compatibility/2006">
                    <mc:Choice xmlns:v="urn:schemas-microsoft-com:vml" Requires="v">
                      <p:oleObj spid="_x0000_s19644" name="BMP 图象" r:id="rId5" imgW="2045335" imgH="1471295" progId="Paint.Picture">
                        <p:embed/>
                      </p:oleObj>
                    </mc:Choice>
                    <mc:Fallback>
                      <p:oleObj name="BMP 图象" r:id="rId5" imgW="2045335" imgH="1471295" progId="Paint.Picture">
                        <p:embed/>
                        <p:pic>
                          <p:nvPicPr>
                            <p:cNvPr id="0" name="图片 196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 y="5280"/>
                              <a:ext cx="5640" cy="4200"/>
                            </a:xfrm>
                            <a:prstGeom prst="rect">
                              <a:avLst/>
                            </a:prstGeom>
                            <a:solidFill>
                              <a:srgbClr val="0000FF"/>
                            </a:solidFill>
                            <a:ln w="76200">
                              <a:pattFill prst="pct90">
                                <a:fgClr>
                                  <a:srgbClr val="3333FF"/>
                                </a:fgClr>
                                <a:bgClr>
                                  <a:srgbClr val="FFFFFF"/>
                                </a:bgClr>
                              </a:pattFill>
                              <a:miter lim="800000"/>
                              <a:headEnd/>
                              <a:tailEnd/>
                            </a:ln>
                          </p:spPr>
                        </p:pic>
                      </p:oleObj>
                    </mc:Fallback>
                  </mc:AlternateContent>
                </a:graphicData>
              </a:graphic>
            </p:graphicFrame>
            <p:pic>
              <p:nvPicPr>
                <p:cNvPr id="3" name="图片 2"/>
                <p:cNvPicPr>
                  <a:picLocks noChangeAspect="1"/>
                </p:cNvPicPr>
                <p:nvPr>
                  <p:custDataLst>
                    <p:tags r:id="rId7"/>
                  </p:custDataLst>
                </p:nvPr>
              </p:nvPicPr>
              <p:blipFill>
                <a:blip r:embed="rId4"/>
                <a:stretch>
                  <a:fillRect/>
                </a:stretch>
              </p:blipFill>
              <p:spPr>
                <a:xfrm>
                  <a:off x="13096" y="8575"/>
                  <a:ext cx="413" cy="485"/>
                </a:xfrm>
                <a:prstGeom prst="rect">
                  <a:avLst/>
                </a:prstGeom>
              </p:spPr>
            </p:pic>
          </p:grpSp>
          <p:pic>
            <p:nvPicPr>
              <p:cNvPr id="8" name="图片 7"/>
              <p:cNvPicPr>
                <a:picLocks noChangeAspect="1"/>
              </p:cNvPicPr>
              <p:nvPr/>
            </p:nvPicPr>
            <p:blipFill>
              <a:blip r:embed="rId8"/>
              <a:stretch>
                <a:fillRect/>
              </a:stretch>
            </p:blipFill>
            <p:spPr>
              <a:xfrm>
                <a:off x="10595" y="4151"/>
                <a:ext cx="530" cy="580"/>
              </a:xfrm>
              <a:prstGeom prst="rect">
                <a:avLst/>
              </a:prstGeom>
            </p:spPr>
          </p:pic>
        </p:grpSp>
        <p:pic>
          <p:nvPicPr>
            <p:cNvPr id="7" name="图片 6"/>
            <p:cNvPicPr>
              <a:picLocks noChangeAspect="1"/>
            </p:cNvPicPr>
            <p:nvPr/>
          </p:nvPicPr>
          <p:blipFill>
            <a:blip r:embed="rId9"/>
            <a:stretch>
              <a:fillRect/>
            </a:stretch>
          </p:blipFill>
          <p:spPr>
            <a:xfrm>
              <a:off x="8561" y="4731"/>
              <a:ext cx="1902" cy="162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999702" y="1331697"/>
            <a:ext cx="4878560" cy="496506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sz="2875" dirty="0" smtClean="0">
                <a:solidFill>
                  <a:srgbClr val="000000"/>
                </a:solidFill>
              </a:rPr>
              <a:t>        PN</a:t>
            </a:r>
            <a:r>
              <a:rPr lang="zh-CN" altLang="en-US" sz="2875" dirty="0" smtClean="0">
                <a:solidFill>
                  <a:srgbClr val="000000"/>
                </a:solidFill>
              </a:rPr>
              <a:t>结</a:t>
            </a:r>
            <a:r>
              <a:rPr lang="zh-CN" altLang="en-US" sz="2875" dirty="0" smtClean="0">
                <a:solidFill>
                  <a:srgbClr val="FF0000"/>
                </a:solidFill>
              </a:rPr>
              <a:t>正偏</a:t>
            </a:r>
            <a:r>
              <a:rPr lang="zh-CN" altLang="en-US" sz="2875" dirty="0" smtClean="0">
                <a:solidFill>
                  <a:srgbClr val="000000"/>
                </a:solidFill>
              </a:rPr>
              <a:t>时，由</a:t>
            </a:r>
            <a:r>
              <a:rPr lang="en-US" altLang="zh-CN" sz="2875" dirty="0" smtClean="0">
                <a:solidFill>
                  <a:srgbClr val="000000"/>
                </a:solidFill>
              </a:rPr>
              <a:t> N </a:t>
            </a:r>
            <a:r>
              <a:rPr lang="zh-CN" altLang="en-US" sz="2875" dirty="0" smtClean="0">
                <a:solidFill>
                  <a:srgbClr val="000000"/>
                </a:solidFill>
              </a:rPr>
              <a:t>区扩散到</a:t>
            </a:r>
            <a:r>
              <a:rPr lang="en-US" altLang="zh-CN" sz="2875" dirty="0" smtClean="0">
                <a:solidFill>
                  <a:srgbClr val="000000"/>
                </a:solidFill>
              </a:rPr>
              <a:t> P </a:t>
            </a:r>
            <a:r>
              <a:rPr lang="zh-CN" altLang="en-US" sz="2875" dirty="0" smtClean="0">
                <a:solidFill>
                  <a:srgbClr val="000000"/>
                </a:solidFill>
              </a:rPr>
              <a:t>区的</a:t>
            </a:r>
            <a:r>
              <a:rPr lang="zh-CN" altLang="en-US" sz="2875" dirty="0" smtClean="0">
                <a:solidFill>
                  <a:srgbClr val="FF0000"/>
                </a:solidFill>
              </a:rPr>
              <a:t>电子（非平衡少子）</a:t>
            </a:r>
            <a:r>
              <a:rPr lang="zh-CN" altLang="en-US" sz="2875" dirty="0" smtClean="0">
                <a:solidFill>
                  <a:srgbClr val="000000"/>
                </a:solidFill>
              </a:rPr>
              <a:t>与外电源提供的空穴相复合，形成正向电流。刚扩散过来的电子就堆积在 </a:t>
            </a:r>
            <a:r>
              <a:rPr lang="en-US" altLang="zh-CN" sz="2875" dirty="0" smtClean="0">
                <a:solidFill>
                  <a:srgbClr val="000000"/>
                </a:solidFill>
              </a:rPr>
              <a:t>P </a:t>
            </a:r>
            <a:r>
              <a:rPr lang="zh-CN" altLang="en-US" sz="2875" dirty="0" smtClean="0">
                <a:solidFill>
                  <a:srgbClr val="000000"/>
                </a:solidFill>
              </a:rPr>
              <a:t>区内紧靠</a:t>
            </a:r>
            <a:r>
              <a:rPr lang="en-US" altLang="zh-CN" sz="2875" dirty="0" smtClean="0">
                <a:solidFill>
                  <a:srgbClr val="000000"/>
                </a:solidFill>
              </a:rPr>
              <a:t> PN </a:t>
            </a:r>
            <a:r>
              <a:rPr lang="zh-CN" altLang="en-US" sz="2875" dirty="0" smtClean="0">
                <a:solidFill>
                  <a:srgbClr val="000000"/>
                </a:solidFill>
              </a:rPr>
              <a:t>结的附近，形成一定的</a:t>
            </a:r>
            <a:r>
              <a:rPr lang="zh-CN" altLang="en-US" sz="2875" dirty="0" smtClean="0">
                <a:solidFill>
                  <a:srgbClr val="FF0000"/>
                </a:solidFill>
              </a:rPr>
              <a:t>非平衡少子</a:t>
            </a:r>
            <a:r>
              <a:rPr lang="zh-CN" altLang="en-US" sz="2875" dirty="0" smtClean="0">
                <a:solidFill>
                  <a:srgbClr val="000000"/>
                </a:solidFill>
              </a:rPr>
              <a:t>浓度梯度分布曲线</a:t>
            </a:r>
            <a:r>
              <a:rPr lang="zh-CN" altLang="en-US" sz="2875" dirty="0">
                <a:solidFill>
                  <a:srgbClr val="000000"/>
                </a:solidFill>
              </a:rPr>
              <a:t>。反之，由</a:t>
            </a:r>
            <a:r>
              <a:rPr lang="en-US" altLang="zh-CN" sz="2875" dirty="0">
                <a:solidFill>
                  <a:srgbClr val="000000"/>
                </a:solidFill>
              </a:rPr>
              <a:t> P </a:t>
            </a:r>
            <a:r>
              <a:rPr lang="zh-CN" altLang="en-US" sz="2875" dirty="0">
                <a:solidFill>
                  <a:srgbClr val="000000"/>
                </a:solidFill>
              </a:rPr>
              <a:t>区扩散到</a:t>
            </a:r>
            <a:r>
              <a:rPr lang="en-US" altLang="zh-CN" sz="2875" dirty="0">
                <a:solidFill>
                  <a:srgbClr val="000000"/>
                </a:solidFill>
              </a:rPr>
              <a:t> N </a:t>
            </a:r>
            <a:r>
              <a:rPr lang="zh-CN" altLang="en-US" sz="2875" dirty="0">
                <a:solidFill>
                  <a:srgbClr val="000000"/>
                </a:solidFill>
              </a:rPr>
              <a:t>区的</a:t>
            </a:r>
            <a:r>
              <a:rPr lang="zh-CN" altLang="en-US" sz="2875" dirty="0">
                <a:solidFill>
                  <a:schemeClr val="tx1"/>
                </a:solidFill>
              </a:rPr>
              <a:t>空穴，</a:t>
            </a:r>
            <a:r>
              <a:rPr lang="zh-CN" altLang="en-US" sz="2875" dirty="0">
                <a:solidFill>
                  <a:srgbClr val="000000"/>
                </a:solidFill>
              </a:rPr>
              <a:t>在</a:t>
            </a:r>
            <a:r>
              <a:rPr lang="en-US" altLang="zh-CN" sz="2875" dirty="0">
                <a:solidFill>
                  <a:srgbClr val="000000"/>
                </a:solidFill>
              </a:rPr>
              <a:t> N </a:t>
            </a:r>
            <a:r>
              <a:rPr lang="zh-CN" altLang="en-US" sz="2875" dirty="0">
                <a:solidFill>
                  <a:srgbClr val="000000"/>
                </a:solidFill>
              </a:rPr>
              <a:t>区内也形成类似的浓度梯度分布曲线。</a:t>
            </a:r>
            <a:endParaRPr lang="zh-CN" altLang="en-US" sz="2875" dirty="0" smtClean="0">
              <a:solidFill>
                <a:srgbClr val="000000"/>
              </a:solidFill>
            </a:endParaRPr>
          </a:p>
        </p:txBody>
      </p:sp>
      <p:sp>
        <p:nvSpPr>
          <p:cNvPr id="7171" name="Text Box 2"/>
          <p:cNvSpPr txBox="1">
            <a:spLocks noChangeArrowheads="1"/>
          </p:cNvSpPr>
          <p:nvPr/>
        </p:nvSpPr>
        <p:spPr bwMode="auto">
          <a:xfrm>
            <a:off x="1435179" y="699087"/>
            <a:ext cx="4695842" cy="534035"/>
          </a:xfrm>
          <a:prstGeom prst="rect">
            <a:avLst/>
          </a:prstGeom>
          <a:noFill/>
          <a:ln w="9525">
            <a:noFill/>
          </a:ln>
        </p:spPr>
        <p:txBody>
          <a:bodyPr wrap="square">
            <a:spAutoFit/>
          </a:bodyPr>
          <a:lstStyle>
            <a:defPPr>
              <a:defRPr lang="zh-CN"/>
            </a:defPPr>
            <a:lvl1pPr>
              <a:defRPr sz="2800" b="1">
                <a:solidFill>
                  <a:srgbClr val="FF0000"/>
                </a:solidFill>
              </a:defRPr>
            </a:lvl1pPr>
          </a:lstStyle>
          <a:p>
            <a:r>
              <a:rPr lang="zh-CN" altLang="en-US" sz="2875" dirty="0">
                <a:solidFill>
                  <a:srgbClr val="0000FF"/>
                </a:solidFill>
                <a:ea typeface="黑体" panose="02010609060101010101" pitchFamily="49" charset="-122"/>
                <a:cs typeface="Times New Roman" panose="02020603050405020304" pitchFamily="18" charset="0"/>
              </a:rPr>
              <a:t>(2)  扩散电容</a:t>
            </a:r>
            <a:r>
              <a:rPr lang="en-US" altLang="zh-CN" sz="2875" dirty="0">
                <a:solidFill>
                  <a:srgbClr val="0000FF"/>
                </a:solidFill>
                <a:ea typeface="黑体" panose="02010609060101010101" pitchFamily="49" charset="-122"/>
                <a:cs typeface="Times New Roman" panose="02020603050405020304" pitchFamily="18" charset="0"/>
              </a:rPr>
              <a:t> </a:t>
            </a:r>
            <a:r>
              <a:rPr lang="en-US" altLang="zh-CN" sz="2875" i="1" dirty="0">
                <a:cs typeface="Times New Roman" panose="02020603050405020304" pitchFamily="18" charset="0"/>
              </a:rPr>
              <a:t>C</a:t>
            </a:r>
            <a:r>
              <a:rPr lang="en-US" altLang="zh-CN" sz="2875" baseline="-25000" dirty="0">
                <a:cs typeface="Times New Roman" panose="02020603050405020304" pitchFamily="18" charset="0"/>
              </a:rPr>
              <a:t>d</a:t>
            </a:r>
            <a:endParaRPr lang="en-US" altLang="zh-CN" sz="2875" baseline="-25000" dirty="0">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grpSp>
        <p:nvGrpSpPr>
          <p:cNvPr id="8194" name="Group 13"/>
          <p:cNvGrpSpPr/>
          <p:nvPr/>
        </p:nvGrpSpPr>
        <p:grpSpPr bwMode="auto">
          <a:xfrm>
            <a:off x="6096000" y="871146"/>
            <a:ext cx="5207451" cy="5622372"/>
            <a:chOff x="2880" y="816"/>
            <a:chExt cx="2736" cy="2954"/>
          </a:xfrm>
        </p:grpSpPr>
        <p:sp>
          <p:nvSpPr>
            <p:cNvPr id="8196" name="Text Box 2"/>
            <p:cNvSpPr txBox="1">
              <a:spLocks noChangeArrowheads="1"/>
            </p:cNvSpPr>
            <p:nvPr/>
          </p:nvSpPr>
          <p:spPr bwMode="auto">
            <a:xfrm>
              <a:off x="3437" y="3528"/>
              <a:ext cx="1343" cy="242"/>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003300"/>
                  </a:solidFill>
                </a:rPr>
                <a:t> </a:t>
              </a:r>
              <a:r>
                <a:rPr lang="en-US" altLang="zh-CN" dirty="0" smtClean="0">
                  <a:solidFill>
                    <a:srgbClr val="FF0066"/>
                  </a:solidFill>
                  <a:latin typeface="宋体" panose="02010600030101010101" pitchFamily="2" charset="-122"/>
                </a:rPr>
                <a:t> </a:t>
              </a:r>
              <a:r>
                <a:rPr lang="zh-CN" altLang="en-US" dirty="0" smtClean="0">
                  <a:solidFill>
                    <a:srgbClr val="FF0066"/>
                  </a:solidFill>
                  <a:latin typeface="宋体" panose="02010600030101010101" pitchFamily="2" charset="-122"/>
                </a:rPr>
                <a:t>扩散电容示意图</a:t>
              </a:r>
              <a:endParaRPr lang="zh-CN" altLang="en-US" dirty="0" smtClean="0">
                <a:solidFill>
                  <a:srgbClr val="FF0066"/>
                </a:solidFill>
                <a:latin typeface="宋体" panose="02010600030101010101" pitchFamily="2" charset="-122"/>
              </a:endParaRPr>
            </a:p>
          </p:txBody>
        </p:sp>
        <p:graphicFrame>
          <p:nvGraphicFramePr>
            <p:cNvPr id="8197" name="Object 9"/>
            <p:cNvGraphicFramePr>
              <a:graphicFrameLocks noChangeAspect="1"/>
            </p:cNvGraphicFramePr>
            <p:nvPr/>
          </p:nvGraphicFramePr>
          <p:xfrm>
            <a:off x="2880" y="816"/>
            <a:ext cx="2736" cy="2633"/>
          </p:xfrm>
          <a:graphic>
            <a:graphicData uri="http://schemas.openxmlformats.org/presentationml/2006/ole">
              <mc:AlternateContent xmlns:mc="http://schemas.openxmlformats.org/markup-compatibility/2006">
                <mc:Choice xmlns:v="urn:schemas-microsoft-com:vml" Requires="v">
                  <p:oleObj spid="_x0000_s20575" name="BMP 图象" r:id="rId1" imgW="2517140" imgH="2830830" progId="Paint.Picture">
                    <p:embed/>
                  </p:oleObj>
                </mc:Choice>
                <mc:Fallback>
                  <p:oleObj name="BMP 图象" r:id="rId1" imgW="2517140" imgH="2830830" progId="Paint.Picture">
                    <p:embed/>
                    <p:pic>
                      <p:nvPicPr>
                        <p:cNvPr id="0" name="图片 205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816"/>
                          <a:ext cx="2736" cy="2633"/>
                        </a:xfrm>
                        <a:prstGeom prst="rect">
                          <a:avLst/>
                        </a:prstGeom>
                        <a:noFill/>
                        <a:ln w="9525">
                          <a:solidFill>
                            <a:srgbClr val="FF0066"/>
                          </a:solidFill>
                          <a:prstDash val="lgDashDotDot"/>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3"/>
          <p:cNvGrpSpPr/>
          <p:nvPr/>
        </p:nvGrpSpPr>
        <p:grpSpPr bwMode="auto">
          <a:xfrm>
            <a:off x="6096000" y="871146"/>
            <a:ext cx="5207451" cy="5622372"/>
            <a:chOff x="2880" y="816"/>
            <a:chExt cx="2736" cy="2954"/>
          </a:xfrm>
        </p:grpSpPr>
        <p:sp>
          <p:nvSpPr>
            <p:cNvPr id="8196" name="Text Box 2"/>
            <p:cNvSpPr txBox="1">
              <a:spLocks noChangeArrowheads="1"/>
            </p:cNvSpPr>
            <p:nvPr/>
          </p:nvSpPr>
          <p:spPr bwMode="auto">
            <a:xfrm>
              <a:off x="3437" y="3528"/>
              <a:ext cx="1343" cy="242"/>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003300"/>
                  </a:solidFill>
                </a:rPr>
                <a:t> </a:t>
              </a:r>
              <a:r>
                <a:rPr lang="en-US" altLang="zh-CN" dirty="0" smtClean="0">
                  <a:solidFill>
                    <a:srgbClr val="FF0066"/>
                  </a:solidFill>
                  <a:latin typeface="宋体" panose="02010600030101010101" pitchFamily="2" charset="-122"/>
                </a:rPr>
                <a:t> </a:t>
              </a:r>
              <a:r>
                <a:rPr lang="zh-CN" altLang="en-US" dirty="0" smtClean="0">
                  <a:solidFill>
                    <a:srgbClr val="FF0066"/>
                  </a:solidFill>
                  <a:latin typeface="宋体" panose="02010600030101010101" pitchFamily="2" charset="-122"/>
                </a:rPr>
                <a:t>扩散电容示意图</a:t>
              </a:r>
              <a:endParaRPr lang="zh-CN" altLang="en-US" dirty="0" smtClean="0">
                <a:solidFill>
                  <a:srgbClr val="FF0066"/>
                </a:solidFill>
                <a:latin typeface="宋体" panose="02010600030101010101" pitchFamily="2" charset="-122"/>
              </a:endParaRPr>
            </a:p>
          </p:txBody>
        </p:sp>
        <p:graphicFrame>
          <p:nvGraphicFramePr>
            <p:cNvPr id="8197" name="Object 9"/>
            <p:cNvGraphicFramePr>
              <a:graphicFrameLocks noChangeAspect="1"/>
            </p:cNvGraphicFramePr>
            <p:nvPr/>
          </p:nvGraphicFramePr>
          <p:xfrm>
            <a:off x="2880" y="816"/>
            <a:ext cx="2736" cy="2633"/>
          </p:xfrm>
          <a:graphic>
            <a:graphicData uri="http://schemas.openxmlformats.org/presentationml/2006/ole">
              <mc:AlternateContent xmlns:mc="http://schemas.openxmlformats.org/markup-compatibility/2006">
                <mc:Choice xmlns:v="urn:schemas-microsoft-com:vml" Requires="v">
                  <p:oleObj spid="_x0000_s20575" name="BMP 图象" r:id="rId1" imgW="2517140" imgH="2830830" progId="Paint.Picture">
                    <p:embed/>
                  </p:oleObj>
                </mc:Choice>
                <mc:Fallback>
                  <p:oleObj name="BMP 图象" r:id="rId1" imgW="2517140" imgH="2830830" progId="Paint.Picture">
                    <p:embed/>
                    <p:pic>
                      <p:nvPicPr>
                        <p:cNvPr id="0" name="图片 205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816"/>
                          <a:ext cx="2736" cy="2633"/>
                        </a:xfrm>
                        <a:prstGeom prst="rect">
                          <a:avLst/>
                        </a:prstGeom>
                        <a:noFill/>
                        <a:ln w="9525">
                          <a:solidFill>
                            <a:srgbClr val="FF0066"/>
                          </a:solidFill>
                          <a:prstDash val="lgDashDotDot"/>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5" name="Text Box 11"/>
          <p:cNvSpPr txBox="1">
            <a:spLocks noChangeArrowheads="1"/>
          </p:cNvSpPr>
          <p:nvPr/>
        </p:nvSpPr>
        <p:spPr bwMode="auto">
          <a:xfrm>
            <a:off x="1175027" y="1869362"/>
            <a:ext cx="4577456" cy="301498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75" dirty="0" smtClean="0">
                <a:solidFill>
                  <a:srgbClr val="000000"/>
                </a:solidFill>
              </a:rPr>
              <a:t>        </a:t>
            </a:r>
            <a:r>
              <a:rPr lang="zh-CN" altLang="en-US" sz="2875" dirty="0" smtClean="0">
                <a:solidFill>
                  <a:srgbClr val="000000"/>
                </a:solidFill>
              </a:rPr>
              <a:t>当外加正向电压不同时，扩散电流即外电路电流的大小也就不同。所以</a:t>
            </a:r>
            <a:r>
              <a:rPr lang="en-US" altLang="zh-CN" sz="2875" dirty="0" smtClean="0">
                <a:solidFill>
                  <a:srgbClr val="000000"/>
                </a:solidFill>
              </a:rPr>
              <a:t> PN </a:t>
            </a:r>
            <a:r>
              <a:rPr lang="zh-CN" altLang="en-US" sz="2875" dirty="0" smtClean="0">
                <a:solidFill>
                  <a:srgbClr val="000000"/>
                </a:solidFill>
              </a:rPr>
              <a:t>结两侧堆积的多子的浓度梯度分布也不同，这就相当电容的充放电过程。</a:t>
            </a:r>
            <a:endParaRPr lang="zh-CN" altLang="en-US" sz="2875"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ChangeArrowheads="1"/>
          </p:cNvSpPr>
          <p:nvPr/>
        </p:nvSpPr>
        <p:spPr bwMode="auto">
          <a:xfrm>
            <a:off x="1041575" y="1614958"/>
            <a:ext cx="10234469" cy="1154430"/>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FF3300"/>
              </a:buClr>
            </a:pPr>
            <a:r>
              <a:rPr lang="en-US" altLang="zh-CN" sz="2875" dirty="0" smtClean="0">
                <a:solidFill>
                  <a:schemeClr val="tx1"/>
                </a:solidFill>
              </a:rPr>
              <a:t>       </a:t>
            </a:r>
            <a:r>
              <a:rPr lang="zh-CN" altLang="en-US" sz="2875" dirty="0" smtClean="0">
                <a:solidFill>
                  <a:schemeClr val="tx1"/>
                </a:solidFill>
              </a:rPr>
              <a:t>势垒电容</a:t>
            </a:r>
            <a:r>
              <a:rPr lang="en-US" altLang="zh-CN" sz="2875" dirty="0" smtClean="0">
                <a:solidFill>
                  <a:schemeClr val="tx1"/>
                </a:solidFill>
              </a:rPr>
              <a:t> </a:t>
            </a:r>
            <a:r>
              <a:rPr lang="en-US" altLang="zh-CN" sz="2875" i="1" dirty="0" smtClean="0">
                <a:solidFill>
                  <a:schemeClr val="tx1"/>
                </a:solidFill>
              </a:rPr>
              <a:t>C</a:t>
            </a:r>
            <a:r>
              <a:rPr lang="en-US" altLang="zh-CN" sz="2875" baseline="-25000" dirty="0" smtClean="0">
                <a:solidFill>
                  <a:schemeClr val="tx1"/>
                </a:solidFill>
              </a:rPr>
              <a:t>b </a:t>
            </a:r>
            <a:r>
              <a:rPr lang="zh-CN" altLang="en-US" sz="2875" dirty="0" smtClean="0">
                <a:solidFill>
                  <a:schemeClr val="tx1"/>
                </a:solidFill>
              </a:rPr>
              <a:t>和扩散电容</a:t>
            </a:r>
            <a:r>
              <a:rPr lang="en-US" altLang="zh-CN" sz="2875" dirty="0" smtClean="0">
                <a:solidFill>
                  <a:schemeClr val="tx1"/>
                </a:solidFill>
              </a:rPr>
              <a:t> </a:t>
            </a:r>
            <a:r>
              <a:rPr lang="en-US" altLang="zh-CN" sz="2875" i="1" dirty="0" smtClean="0">
                <a:solidFill>
                  <a:schemeClr val="tx1"/>
                </a:solidFill>
              </a:rPr>
              <a:t>C</a:t>
            </a:r>
            <a:r>
              <a:rPr lang="en-US" altLang="zh-CN" sz="2875" baseline="-25000" dirty="0" smtClean="0">
                <a:solidFill>
                  <a:schemeClr val="tx1"/>
                </a:solidFill>
              </a:rPr>
              <a:t>d </a:t>
            </a:r>
            <a:r>
              <a:rPr lang="zh-CN" altLang="en-US" sz="2875" dirty="0" smtClean="0">
                <a:solidFill>
                  <a:schemeClr val="tx1"/>
                </a:solidFill>
              </a:rPr>
              <a:t>等效地并接在</a:t>
            </a:r>
            <a:r>
              <a:rPr lang="en-US" altLang="zh-CN" sz="2875" dirty="0" smtClean="0">
                <a:solidFill>
                  <a:schemeClr val="tx1"/>
                </a:solidFill>
              </a:rPr>
              <a:t>PN</a:t>
            </a:r>
            <a:r>
              <a:rPr lang="zh-CN" altLang="en-US" sz="2875" dirty="0" smtClean="0">
                <a:solidFill>
                  <a:schemeClr val="tx1"/>
                </a:solidFill>
              </a:rPr>
              <a:t>结上，</a:t>
            </a:r>
            <a:r>
              <a:rPr lang="en-US" altLang="zh-CN" sz="2875" dirty="0" smtClean="0">
                <a:solidFill>
                  <a:schemeClr val="tx1"/>
                </a:solidFill>
              </a:rPr>
              <a:t>PN</a:t>
            </a:r>
            <a:r>
              <a:rPr lang="zh-CN" altLang="en-US" sz="2875" dirty="0" smtClean="0">
                <a:solidFill>
                  <a:schemeClr val="tx1"/>
                </a:solidFill>
              </a:rPr>
              <a:t>结上的总电容</a:t>
            </a:r>
            <a:r>
              <a:rPr lang="en-US" altLang="zh-CN" sz="2875" dirty="0" smtClean="0">
                <a:solidFill>
                  <a:schemeClr val="tx1"/>
                </a:solidFill>
              </a:rPr>
              <a:t> </a:t>
            </a:r>
            <a:r>
              <a:rPr lang="en-US" altLang="zh-CN" sz="2875" i="1" dirty="0" err="1" smtClean="0">
                <a:solidFill>
                  <a:schemeClr val="tx1"/>
                </a:solidFill>
              </a:rPr>
              <a:t>C</a:t>
            </a:r>
            <a:r>
              <a:rPr lang="en-US" altLang="zh-CN" sz="2875" baseline="-25000" dirty="0" err="1" smtClean="0">
                <a:solidFill>
                  <a:schemeClr val="tx1"/>
                </a:solidFill>
              </a:rPr>
              <a:t>j </a:t>
            </a:r>
            <a:r>
              <a:rPr lang="zh-CN" altLang="en-US" sz="2875" dirty="0" smtClean="0">
                <a:solidFill>
                  <a:schemeClr val="tx1"/>
                </a:solidFill>
              </a:rPr>
              <a:t>为两者之和，即</a:t>
            </a:r>
            <a:r>
              <a:rPr lang="en-US" altLang="zh-CN" sz="2875" i="1" dirty="0" err="1">
                <a:solidFill>
                  <a:schemeClr val="tx1"/>
                </a:solidFill>
              </a:rPr>
              <a:t>C</a:t>
            </a:r>
            <a:r>
              <a:rPr lang="en-US" altLang="zh-CN" sz="2875" baseline="-25000" dirty="0" err="1">
                <a:solidFill>
                  <a:schemeClr val="tx1"/>
                </a:solidFill>
              </a:rPr>
              <a:t>j</a:t>
            </a:r>
            <a:r>
              <a:rPr lang="en-US" altLang="zh-CN" sz="2875" baseline="-25000" dirty="0">
                <a:solidFill>
                  <a:schemeClr val="tx1"/>
                </a:solidFill>
              </a:rPr>
              <a:t> </a:t>
            </a:r>
            <a:r>
              <a:rPr lang="en-US" altLang="zh-CN" sz="2875" dirty="0" smtClean="0">
                <a:solidFill>
                  <a:schemeClr val="tx1"/>
                </a:solidFill>
              </a:rPr>
              <a:t>= </a:t>
            </a:r>
            <a:r>
              <a:rPr lang="en-US" altLang="zh-CN" sz="2875" i="1" dirty="0" smtClean="0">
                <a:solidFill>
                  <a:schemeClr val="tx1"/>
                </a:solidFill>
              </a:rPr>
              <a:t>C</a:t>
            </a:r>
            <a:r>
              <a:rPr lang="en-US" altLang="zh-CN" sz="2875" baseline="-25000" dirty="0" smtClean="0">
                <a:solidFill>
                  <a:schemeClr val="tx1"/>
                </a:solidFill>
              </a:rPr>
              <a:t>b</a:t>
            </a:r>
            <a:r>
              <a:rPr lang="en-US" altLang="zh-CN" sz="2875" dirty="0" smtClean="0">
                <a:solidFill>
                  <a:schemeClr val="tx1"/>
                </a:solidFill>
              </a:rPr>
              <a:t> + </a:t>
            </a:r>
            <a:r>
              <a:rPr lang="en-US" altLang="zh-CN" sz="2875" i="1" dirty="0" smtClean="0">
                <a:solidFill>
                  <a:schemeClr val="tx1"/>
                </a:solidFill>
              </a:rPr>
              <a:t>C</a:t>
            </a:r>
            <a:r>
              <a:rPr lang="en-US" altLang="zh-CN" sz="2875" baseline="-25000" dirty="0" smtClean="0">
                <a:solidFill>
                  <a:schemeClr val="tx1"/>
                </a:solidFill>
              </a:rPr>
              <a:t>d</a:t>
            </a:r>
            <a:r>
              <a:rPr lang="en-US" altLang="zh-CN" sz="2875" dirty="0" smtClean="0">
                <a:solidFill>
                  <a:schemeClr val="tx1"/>
                </a:solidFill>
              </a:rPr>
              <a:t> </a:t>
            </a:r>
            <a:r>
              <a:rPr lang="zh-CN" altLang="en-US" sz="2875" dirty="0" smtClean="0">
                <a:solidFill>
                  <a:schemeClr val="tx1"/>
                </a:solidFill>
              </a:rPr>
              <a:t>。</a:t>
            </a:r>
            <a:endParaRPr lang="zh-CN" altLang="en-US" sz="2875" dirty="0"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3" name="Rectangle 7"/>
          <p:cNvSpPr>
            <a:spLocks noChangeArrowheads="1"/>
          </p:cNvSpPr>
          <p:nvPr/>
        </p:nvSpPr>
        <p:spPr bwMode="auto">
          <a:xfrm>
            <a:off x="1041575" y="3120856"/>
            <a:ext cx="10234469" cy="1154430"/>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FF3300"/>
              </a:buClr>
            </a:pPr>
            <a:r>
              <a:rPr lang="zh-CN" altLang="en-US" sz="2875" dirty="0" smtClean="0">
                <a:solidFill>
                  <a:schemeClr val="tx1"/>
                </a:solidFill>
              </a:rPr>
              <a:t> </a:t>
            </a:r>
            <a:r>
              <a:rPr lang="en-US" altLang="zh-CN" sz="2875" dirty="0" smtClean="0">
                <a:solidFill>
                  <a:schemeClr val="tx1"/>
                </a:solidFill>
              </a:rPr>
              <a:t>      </a:t>
            </a:r>
            <a:r>
              <a:rPr lang="zh-CN" altLang="en-US" sz="2875" dirty="0" smtClean="0">
                <a:solidFill>
                  <a:schemeClr val="tx1"/>
                </a:solidFill>
              </a:rPr>
              <a:t>正偏时扩散电容为主</a:t>
            </a:r>
            <a:r>
              <a:rPr lang="zh-CN" altLang="en-US" sz="2875" dirty="0">
                <a:solidFill>
                  <a:schemeClr val="tx1"/>
                </a:solidFill>
              </a:rPr>
              <a:t>，</a:t>
            </a:r>
            <a:r>
              <a:rPr lang="zh-CN" altLang="en-US" sz="2875" dirty="0" smtClean="0">
                <a:solidFill>
                  <a:schemeClr val="tx1"/>
                </a:solidFill>
              </a:rPr>
              <a:t>其值通常为几十至几百</a:t>
            </a:r>
            <a:r>
              <a:rPr lang="en-US" altLang="zh-CN" sz="2875" dirty="0" smtClean="0">
                <a:solidFill>
                  <a:schemeClr val="tx1"/>
                </a:solidFill>
              </a:rPr>
              <a:t>pF</a:t>
            </a:r>
            <a:r>
              <a:rPr lang="zh-CN" altLang="en-US" sz="2875" dirty="0" smtClean="0">
                <a:solidFill>
                  <a:schemeClr val="tx1"/>
                </a:solidFill>
              </a:rPr>
              <a:t>；反偏时势垒电容为主， 其值通常为几至几十</a:t>
            </a:r>
            <a:r>
              <a:rPr lang="en-US" altLang="zh-CN" sz="2875" dirty="0" smtClean="0">
                <a:solidFill>
                  <a:schemeClr val="tx1"/>
                </a:solidFill>
              </a:rPr>
              <a:t>pF</a:t>
            </a:r>
            <a:r>
              <a:rPr lang="zh-CN" altLang="en-US" sz="2875" dirty="0" smtClean="0">
                <a:solidFill>
                  <a:schemeClr val="tx1"/>
                </a:solidFill>
              </a:rPr>
              <a:t>。</a:t>
            </a:r>
            <a:endParaRPr lang="zh-CN" altLang="en-US" sz="2875" dirty="0" smtClean="0">
              <a:solidFill>
                <a:schemeClr val="tx1"/>
              </a:solidFill>
            </a:endParaRPr>
          </a:p>
        </p:txBody>
      </p:sp>
      <p:sp>
        <p:nvSpPr>
          <p:cNvPr id="4" name="Rectangle 7"/>
          <p:cNvSpPr>
            <a:spLocks noChangeArrowheads="1"/>
          </p:cNvSpPr>
          <p:nvPr/>
        </p:nvSpPr>
        <p:spPr bwMode="auto">
          <a:xfrm>
            <a:off x="1041575" y="4712783"/>
            <a:ext cx="10234469" cy="1154430"/>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FF3300"/>
              </a:buClr>
            </a:pPr>
            <a:r>
              <a:rPr lang="en-US" altLang="zh-CN" sz="2875" dirty="0" smtClean="0">
                <a:solidFill>
                  <a:srgbClr val="003300"/>
                </a:solidFill>
              </a:rPr>
              <a:t>     </a:t>
            </a:r>
            <a:r>
              <a:rPr lang="zh-CN" altLang="en-US" sz="2875" dirty="0" smtClean="0">
                <a:solidFill>
                  <a:srgbClr val="003300"/>
                </a:solidFill>
              </a:rPr>
              <a:t> </a:t>
            </a:r>
            <a:r>
              <a:rPr lang="en-US" altLang="zh-CN" sz="2875" dirty="0" smtClean="0">
                <a:solidFill>
                  <a:srgbClr val="003300"/>
                </a:solidFill>
              </a:rPr>
              <a:t> </a:t>
            </a:r>
            <a:r>
              <a:rPr lang="zh-CN" altLang="en-US" sz="2875" dirty="0" smtClean="0">
                <a:solidFill>
                  <a:schemeClr val="tx1"/>
                </a:solidFill>
              </a:rPr>
              <a:t>低频工作时，</a:t>
            </a:r>
            <a:r>
              <a:rPr lang="en-US" altLang="zh-CN" sz="2875" i="1" dirty="0" err="1" smtClean="0">
                <a:solidFill>
                  <a:schemeClr val="tx1"/>
                </a:solidFill>
              </a:rPr>
              <a:t>C</a:t>
            </a:r>
            <a:r>
              <a:rPr lang="en-US" altLang="zh-CN" sz="2875" baseline="-25000" dirty="0" err="1" smtClean="0">
                <a:solidFill>
                  <a:schemeClr val="tx1"/>
                </a:solidFill>
              </a:rPr>
              <a:t>j</a:t>
            </a:r>
            <a:r>
              <a:rPr lang="zh-CN" altLang="en-US" sz="2875" dirty="0" smtClean="0">
                <a:solidFill>
                  <a:schemeClr val="tx1"/>
                </a:solidFill>
              </a:rPr>
              <a:t>容抗很大，可不考虑其的影响。高频工作时，</a:t>
            </a:r>
            <a:r>
              <a:rPr lang="en-US" altLang="zh-CN" sz="2875" i="1" dirty="0" err="1" smtClean="0">
                <a:solidFill>
                  <a:srgbClr val="FF0000"/>
                </a:solidFill>
              </a:rPr>
              <a:t>C</a:t>
            </a:r>
            <a:r>
              <a:rPr lang="en-US" altLang="zh-CN" sz="2875" baseline="-25000" dirty="0" err="1" smtClean="0">
                <a:solidFill>
                  <a:srgbClr val="FF0000"/>
                </a:solidFill>
              </a:rPr>
              <a:t>j</a:t>
            </a:r>
            <a:r>
              <a:rPr lang="zh-CN" altLang="en-US" sz="2875" dirty="0" smtClean="0">
                <a:solidFill>
                  <a:srgbClr val="FF0000"/>
                </a:solidFill>
              </a:rPr>
              <a:t>容抗变小</a:t>
            </a:r>
            <a:r>
              <a:rPr lang="zh-CN" altLang="en-US" sz="2875" dirty="0" smtClean="0">
                <a:solidFill>
                  <a:schemeClr val="tx1"/>
                </a:solidFill>
              </a:rPr>
              <a:t>，需考虑它们的影响。</a:t>
            </a:r>
            <a:endParaRPr lang="zh-CN" altLang="en-US" sz="2875" dirty="0" smtClean="0">
              <a:solidFill>
                <a:schemeClr val="tx1"/>
              </a:solidFill>
            </a:endParaRPr>
          </a:p>
        </p:txBody>
      </p:sp>
      <p:sp>
        <p:nvSpPr>
          <p:cNvPr id="6" name="文本框 5"/>
          <p:cNvSpPr txBox="1"/>
          <p:nvPr/>
        </p:nvSpPr>
        <p:spPr>
          <a:xfrm>
            <a:off x="1693268" y="750857"/>
            <a:ext cx="8249699" cy="578485"/>
          </a:xfrm>
          <a:prstGeom prst="rect">
            <a:avLst/>
          </a:prstGeom>
          <a:noFill/>
        </p:spPr>
        <p:txBody>
          <a:bodyPr wrap="square" rtlCol="0" anchor="t">
            <a:spAutoFit/>
          </a:bodyPr>
          <a:p>
            <a:pPr eaLnBrk="1" hangingPunct="1">
              <a:lnSpc>
                <a:spcPct val="110000"/>
              </a:lnSpc>
              <a:spcBef>
                <a:spcPct val="50000"/>
              </a:spcBef>
            </a:pPr>
            <a:r>
              <a:rPr lang="zh-CN" altLang="en-US" sz="2875" b="1" dirty="0" smtClean="0">
                <a:solidFill>
                  <a:srgbClr val="000000"/>
                </a:solidFill>
                <a:sym typeface="+mn-ea"/>
              </a:rPr>
              <a:t>势垒电容和扩散电容均是</a:t>
            </a:r>
            <a:r>
              <a:rPr lang="zh-CN" altLang="en-US" sz="2875" b="1" dirty="0" smtClean="0">
                <a:solidFill>
                  <a:srgbClr val="FF0000"/>
                </a:solidFill>
                <a:sym typeface="+mn-ea"/>
              </a:rPr>
              <a:t>非线性电容</a:t>
            </a:r>
            <a:r>
              <a:rPr lang="zh-CN" altLang="en-US" sz="2875" b="1" dirty="0" smtClean="0">
                <a:solidFill>
                  <a:srgbClr val="000000"/>
                </a:solidFill>
                <a:sym typeface="+mn-ea"/>
              </a:rPr>
              <a:t>。</a:t>
            </a:r>
            <a:endParaRPr lang="zh-CN" altLang="en-US" sz="2875" b="1" dirty="0" smtClean="0">
              <a:solidFill>
                <a:srgbClr val="000000"/>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descr="7b0a202020202262756c6c6574223a20227b5c2263617465676f727949645c223a31303030362c5c2274656d706c61746549645c223a32303233313439327d220a7d0a"/>
          <p:cNvSpPr>
            <a:spLocks noGrp="1"/>
          </p:cNvSpPr>
          <p:nvPr>
            <p:ph idx="1"/>
          </p:nvPr>
        </p:nvSpPr>
        <p:spPr>
          <a:xfrm>
            <a:off x="2632740" y="1007231"/>
            <a:ext cx="6947836" cy="5281300"/>
          </a:xfrm>
          <a:noFill/>
          <a:extLst>
            <a:ext uri="{909E8E84-426E-40DD-AFC4-6F175D3DCCD1}">
              <a14:hiddenFill xmlns:a14="http://schemas.microsoft.com/office/drawing/2010/main">
                <a:solidFill>
                  <a:schemeClr val="bg1"/>
                </a:solidFill>
              </a14:hiddenFill>
            </a:ext>
          </a:extLst>
        </p:spPr>
        <p:txBody>
          <a:bodyPr/>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PN结、空间电荷区、耗尽层</a:t>
            </a:r>
            <a:endParaRPr lang="zh-CN" altLang="en-US" sz="2875">
              <a:latin typeface="Times New Roman" panose="02020603050405020304" pitchFamily="18" charset="0"/>
              <a:cs typeface="Times New Roman" panose="02020603050405020304" pitchFamily="18" charset="0"/>
            </a:endParaRPr>
          </a:p>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多子的扩散运动、少子的漂移运动</a:t>
            </a:r>
            <a:endParaRPr lang="zh-CN" altLang="en-US" sz="2875">
              <a:latin typeface="Times New Roman" panose="02020603050405020304" pitchFamily="18" charset="0"/>
              <a:cs typeface="Times New Roman" panose="02020603050405020304" pitchFamily="18" charset="0"/>
            </a:endParaRPr>
          </a:p>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PN结具有单向导电性</a:t>
            </a:r>
            <a:endParaRPr lang="zh-CN" altLang="en-US" sz="2875">
              <a:latin typeface="Times New Roman" panose="02020603050405020304" pitchFamily="18" charset="0"/>
              <a:cs typeface="Times New Roman" panose="02020603050405020304" pitchFamily="18" charset="0"/>
            </a:endParaRPr>
          </a:p>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反向饱和电流</a:t>
            </a:r>
            <a:endParaRPr lang="zh-CN" altLang="en-US" sz="2875">
              <a:latin typeface="Times New Roman" panose="02020603050405020304" pitchFamily="18" charset="0"/>
              <a:cs typeface="Times New Roman" panose="02020603050405020304" pitchFamily="18" charset="0"/>
            </a:endParaRPr>
          </a:p>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PN结的伏安特性（曲线）</a:t>
            </a:r>
            <a:endParaRPr lang="zh-CN" altLang="en-US" sz="2875">
              <a:latin typeface="Times New Roman" panose="02020603050405020304" pitchFamily="18" charset="0"/>
              <a:cs typeface="Times New Roman" panose="02020603050405020304" pitchFamily="18" charset="0"/>
            </a:endParaRPr>
          </a:p>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反向击穿：齐纳击穿、雪崩击穿</a:t>
            </a:r>
            <a:endParaRPr lang="zh-CN" altLang="en-US" sz="2875">
              <a:latin typeface="Times New Roman" panose="02020603050405020304" pitchFamily="18" charset="0"/>
              <a:cs typeface="Times New Roman" panose="02020603050405020304" pitchFamily="18" charset="0"/>
            </a:endParaRPr>
          </a:p>
          <a:p>
            <a:pPr indent="-342265" algn="l" latinLnBrk="0">
              <a:spcBef>
                <a:spcPts val="600"/>
              </a:spcBef>
              <a:spcAft>
                <a:spcPts val="600"/>
              </a:spcAft>
              <a:buClrTx/>
              <a:buSzTx/>
              <a:buBlip>
                <a:blip r:embed="rId1"/>
              </a:buBlip>
            </a:pPr>
            <a:r>
              <a:rPr lang="zh-CN" altLang="en-US" sz="2875">
                <a:latin typeface="Times New Roman" panose="02020603050405020304" pitchFamily="18" charset="0"/>
                <a:cs typeface="Times New Roman" panose="02020603050405020304" pitchFamily="18" charset="0"/>
                <a:sym typeface="+mn-ea"/>
              </a:rPr>
              <a:t>PN结的电容效应</a:t>
            </a:r>
            <a:endParaRPr lang="zh-CN" altLang="en-US" sz="2875">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5" name="文本框 4"/>
          <p:cNvSpPr txBox="1"/>
          <p:nvPr/>
        </p:nvSpPr>
        <p:spPr>
          <a:xfrm>
            <a:off x="1420842" y="1317281"/>
            <a:ext cx="854710" cy="4153535"/>
          </a:xfrm>
          <a:prstGeom prst="rect">
            <a:avLst/>
          </a:prstGeom>
          <a:noFill/>
        </p:spPr>
        <p:txBody>
          <a:bodyPr wrap="none" rtlCol="0">
            <a:spAutoFit/>
          </a:bodyPr>
          <a:p>
            <a:pPr marL="0" algn="ctr">
              <a:lnSpc>
                <a:spcPct val="100000"/>
              </a:lnSpc>
              <a:buClrTx/>
              <a:buSzTx/>
              <a:buFontTx/>
              <a:buNone/>
            </a:pPr>
            <a:r>
              <a:rPr kumimoji="0" lang="zh-CN" altLang="en-US" sz="5275" b="1" dirty="0">
                <a:ea typeface="华文行楷" panose="02010800040101010101" pitchFamily="2" charset="-122"/>
                <a:cs typeface="Times New Roman" panose="02020603050405020304" pitchFamily="18" charset="0"/>
              </a:rPr>
              <a:t>基</a:t>
            </a:r>
            <a:endParaRPr kumimoji="0" lang="zh-CN" altLang="en-US" sz="5275" b="1" dirty="0">
              <a:ea typeface="华文行楷" panose="02010800040101010101" pitchFamily="2" charset="-122"/>
              <a:cs typeface="Times New Roman" panose="02020603050405020304" pitchFamily="18" charset="0"/>
            </a:endParaRPr>
          </a:p>
          <a:p>
            <a:pPr marL="0" algn="ctr">
              <a:lnSpc>
                <a:spcPct val="100000"/>
              </a:lnSpc>
              <a:buClrTx/>
              <a:buSzTx/>
              <a:buFontTx/>
              <a:buNone/>
            </a:pPr>
            <a:r>
              <a:rPr kumimoji="0" lang="zh-CN" altLang="en-US" sz="5275" b="1" dirty="0">
                <a:ea typeface="华文行楷" panose="02010800040101010101" pitchFamily="2" charset="-122"/>
                <a:cs typeface="Times New Roman" panose="02020603050405020304" pitchFamily="18" charset="0"/>
              </a:rPr>
              <a:t>本</a:t>
            </a:r>
            <a:endParaRPr kumimoji="0" lang="zh-CN" altLang="en-US" sz="5275" b="1" dirty="0">
              <a:ea typeface="华文行楷" panose="02010800040101010101" pitchFamily="2" charset="-122"/>
              <a:cs typeface="Times New Roman" panose="02020603050405020304" pitchFamily="18" charset="0"/>
            </a:endParaRPr>
          </a:p>
          <a:p>
            <a:pPr marL="0" algn="ctr">
              <a:lnSpc>
                <a:spcPct val="100000"/>
              </a:lnSpc>
              <a:buClrTx/>
              <a:buSzTx/>
              <a:buFontTx/>
              <a:buNone/>
            </a:pPr>
            <a:r>
              <a:rPr kumimoji="0" lang="zh-CN" altLang="en-US" sz="5275" b="1" dirty="0">
                <a:ea typeface="华文行楷" panose="02010800040101010101" pitchFamily="2" charset="-122"/>
                <a:cs typeface="Times New Roman" panose="02020603050405020304" pitchFamily="18" charset="0"/>
              </a:rPr>
              <a:t>概</a:t>
            </a:r>
            <a:endParaRPr kumimoji="0" lang="zh-CN" altLang="en-US" sz="5275" b="1" dirty="0">
              <a:ea typeface="华文行楷" panose="02010800040101010101" pitchFamily="2" charset="-122"/>
              <a:cs typeface="Times New Roman" panose="02020603050405020304" pitchFamily="18" charset="0"/>
            </a:endParaRPr>
          </a:p>
          <a:p>
            <a:pPr marL="0" algn="ctr">
              <a:lnSpc>
                <a:spcPct val="100000"/>
              </a:lnSpc>
              <a:buClrTx/>
              <a:buSzTx/>
              <a:buFontTx/>
              <a:buNone/>
            </a:pPr>
            <a:r>
              <a:rPr kumimoji="0" lang="zh-CN" altLang="en-US" sz="5275" b="1" dirty="0">
                <a:ea typeface="华文行楷" panose="02010800040101010101" pitchFamily="2" charset="-122"/>
                <a:cs typeface="Times New Roman" panose="02020603050405020304" pitchFamily="18" charset="0"/>
              </a:rPr>
              <a:t>念</a:t>
            </a:r>
            <a:endParaRPr kumimoji="0" lang="zh-CN" altLang="en-US" sz="5275" b="1" dirty="0">
              <a:ea typeface="华文行楷" panose="02010800040101010101" pitchFamily="2" charset="-122"/>
              <a:cs typeface="Times New Roman" panose="02020603050405020304" pitchFamily="18" charset="0"/>
            </a:endParaRPr>
          </a:p>
          <a:p>
            <a:pPr marL="0" algn="ctr">
              <a:lnSpc>
                <a:spcPct val="100000"/>
              </a:lnSpc>
              <a:buClrTx/>
              <a:buSzTx/>
              <a:buFontTx/>
              <a:buNone/>
            </a:pPr>
            <a:r>
              <a:rPr kumimoji="0" lang="en-US" altLang="zh-CN" sz="5275" b="1" dirty="0" smtClean="0">
                <a:ea typeface="华文行楷" panose="02010800040101010101" pitchFamily="2" charset="-122"/>
                <a:cs typeface="Times New Roman" panose="02020603050405020304" pitchFamily="18" charset="0"/>
              </a:rPr>
              <a:t>2</a:t>
            </a:r>
            <a:endParaRPr kumimoji="0" lang="en-US" altLang="zh-CN" sz="5275" b="1" dirty="0" smtClean="0">
              <a:ea typeface="华文行楷" panose="02010800040101010101" pitchFamily="2" charset="-122"/>
              <a:cs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srcRect t="2002"/>
          <a:stretch>
            <a:fillRect/>
          </a:stretch>
        </p:blipFill>
        <p:spPr>
          <a:xfrm>
            <a:off x="6182030" y="3595730"/>
            <a:ext cx="3772357" cy="3026260"/>
          </a:xfrm>
          <a:prstGeom prst="rect">
            <a:avLst/>
          </a:prstGeom>
        </p:spPr>
      </p:pic>
      <p:grpSp>
        <p:nvGrpSpPr>
          <p:cNvPr id="37" name="组合 36"/>
          <p:cNvGrpSpPr/>
          <p:nvPr/>
        </p:nvGrpSpPr>
        <p:grpSpPr>
          <a:xfrm>
            <a:off x="6182030" y="3594968"/>
            <a:ext cx="3625421" cy="3100870"/>
            <a:chOff x="2211" y="5286"/>
            <a:chExt cx="4762" cy="4073"/>
          </a:xfrm>
        </p:grpSpPr>
        <p:sp>
          <p:nvSpPr>
            <p:cNvPr id="38" name="矩形 37"/>
            <p:cNvSpPr/>
            <p:nvPr>
              <p:custDataLst>
                <p:tags r:id="rId2"/>
              </p:custDataLst>
            </p:nvPr>
          </p:nvSpPr>
          <p:spPr>
            <a:xfrm>
              <a:off x="2211" y="5286"/>
              <a:ext cx="4762" cy="3288"/>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b="1"/>
            </a:p>
          </p:txBody>
        </p:sp>
        <p:sp>
          <p:nvSpPr>
            <p:cNvPr id="39" name="文本框 38"/>
            <p:cNvSpPr txBox="1"/>
            <p:nvPr>
              <p:custDataLst>
                <p:tags r:id="rId3"/>
              </p:custDataLst>
            </p:nvPr>
          </p:nvSpPr>
          <p:spPr>
            <a:xfrm>
              <a:off x="3911" y="8677"/>
              <a:ext cx="1256" cy="682"/>
            </a:xfrm>
            <a:prstGeom prst="rect">
              <a:avLst/>
            </a:prstGeom>
            <a:solidFill>
              <a:schemeClr val="bg1"/>
            </a:solidFill>
          </p:spPr>
          <p:txBody>
            <a:bodyPr wrap="square" rtlCol="0">
              <a:noAutofit/>
            </a:bodyPr>
            <a:p>
              <a:pPr marL="0" indent="0" algn="ctr">
                <a:lnSpc>
                  <a:spcPct val="110000"/>
                </a:lnSpc>
                <a:buNone/>
              </a:pPr>
              <a:r>
                <a:rPr lang="en-US" altLang="zh-CN" sz="2875" b="1" dirty="0" smtClean="0">
                  <a:latin typeface="Times New Roman" panose="02020603050405020304" pitchFamily="18" charset="0"/>
                  <a:cs typeface="Times New Roman" panose="02020603050405020304" pitchFamily="18" charset="0"/>
                </a:rPr>
                <a:t>N</a:t>
              </a:r>
              <a:r>
                <a:rPr lang="zh-CN" altLang="en-US" sz="2875" b="1" dirty="0" smtClean="0">
                  <a:latin typeface="Times New Roman" panose="02020603050405020304" pitchFamily="18" charset="0"/>
                  <a:cs typeface="Times New Roman" panose="02020603050405020304" pitchFamily="18" charset="0"/>
                </a:rPr>
                <a:t>区</a:t>
              </a:r>
              <a:endParaRPr lang="zh-CN" altLang="en-US" sz="2875" b="1" dirty="0" smtClean="0">
                <a:latin typeface="Times New Roman" panose="02020603050405020304" pitchFamily="18" charset="0"/>
                <a:cs typeface="Times New Roman" panose="02020603050405020304" pitchFamily="18" charset="0"/>
              </a:endParaRPr>
            </a:p>
          </p:txBody>
        </p:sp>
      </p:grpSp>
      <p:pic>
        <p:nvPicPr>
          <p:cNvPr id="33" name="图片 32"/>
          <p:cNvPicPr>
            <a:picLocks noChangeAspect="1"/>
          </p:cNvPicPr>
          <p:nvPr/>
        </p:nvPicPr>
        <p:blipFill>
          <a:blip r:embed="rId4"/>
          <a:srcRect r="1537"/>
          <a:stretch>
            <a:fillRect/>
          </a:stretch>
        </p:blipFill>
        <p:spPr>
          <a:xfrm>
            <a:off x="2210967" y="3508939"/>
            <a:ext cx="3805094" cy="3068133"/>
          </a:xfrm>
          <a:prstGeom prst="rect">
            <a:avLst/>
          </a:prstGeom>
        </p:spPr>
      </p:pic>
      <p:sp>
        <p:nvSpPr>
          <p:cNvPr id="5123" name="Text Box 3"/>
          <p:cNvSpPr txBox="1">
            <a:spLocks noChangeArrowheads="1"/>
          </p:cNvSpPr>
          <p:nvPr/>
        </p:nvSpPr>
        <p:spPr bwMode="auto">
          <a:xfrm>
            <a:off x="1131792" y="1247822"/>
            <a:ext cx="9811364" cy="168592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75" b="1" dirty="0" smtClean="0">
                <a:solidFill>
                  <a:srgbClr val="003300"/>
                </a:solidFill>
              </a:rPr>
              <a:t>         </a:t>
            </a:r>
            <a:r>
              <a:rPr lang="zh-CN" altLang="en-US" sz="2875" b="1" dirty="0" smtClean="0">
                <a:solidFill>
                  <a:srgbClr val="003300"/>
                </a:solidFill>
                <a:latin typeface="宋体" panose="02010600030101010101" pitchFamily="2" charset="-122"/>
              </a:rPr>
              <a:t>在一块</a:t>
            </a:r>
            <a:r>
              <a:rPr lang="zh-CN" altLang="en-US" sz="2875" b="1" dirty="0" smtClean="0">
                <a:solidFill>
                  <a:schemeClr val="tx1"/>
                </a:solidFill>
                <a:latin typeface="宋体" panose="02010600030101010101" pitchFamily="2" charset="-122"/>
              </a:rPr>
              <a:t>本征半导体</a:t>
            </a:r>
            <a:r>
              <a:rPr lang="zh-CN" altLang="en-US" sz="2875" b="1" dirty="0" smtClean="0">
                <a:solidFill>
                  <a:srgbClr val="003300"/>
                </a:solidFill>
                <a:latin typeface="宋体" panose="02010600030101010101" pitchFamily="2" charset="-122"/>
              </a:rPr>
              <a:t>的两侧通过扩散不同的杂质</a:t>
            </a:r>
            <a:r>
              <a:rPr lang="en-US" altLang="zh-CN" sz="2875" b="1" dirty="0" smtClean="0">
                <a:solidFill>
                  <a:srgbClr val="003300"/>
                </a:solidFill>
                <a:latin typeface="宋体" panose="02010600030101010101" pitchFamily="2" charset="-122"/>
              </a:rPr>
              <a:t>,</a:t>
            </a:r>
            <a:r>
              <a:rPr lang="zh-CN" altLang="en-US" sz="2875" b="1" dirty="0" smtClean="0">
                <a:solidFill>
                  <a:srgbClr val="003300"/>
                </a:solidFill>
                <a:latin typeface="宋体" panose="02010600030101010101" pitchFamily="2" charset="-122"/>
              </a:rPr>
              <a:t>分别形成</a:t>
            </a:r>
            <a:r>
              <a:rPr lang="en-US" altLang="zh-CN" sz="2875" b="1" dirty="0" smtClean="0">
                <a:solidFill>
                  <a:srgbClr val="003300"/>
                </a:solidFill>
                <a:latin typeface="宋体" panose="02010600030101010101" pitchFamily="2" charset="-122"/>
              </a:rPr>
              <a:t> </a:t>
            </a:r>
            <a:r>
              <a:rPr lang="en-US" altLang="zh-CN" sz="2875" b="1" dirty="0" smtClean="0">
                <a:solidFill>
                  <a:srgbClr val="FF3300"/>
                </a:solidFill>
                <a:sym typeface="+mn-ea"/>
              </a:rPr>
              <a:t>P </a:t>
            </a:r>
            <a:r>
              <a:rPr lang="zh-CN" altLang="en-US" sz="2875" b="1" dirty="0" smtClean="0">
                <a:solidFill>
                  <a:srgbClr val="003300"/>
                </a:solidFill>
                <a:latin typeface="宋体" panose="02010600030101010101" pitchFamily="2" charset="-122"/>
              </a:rPr>
              <a:t>型半导体和</a:t>
            </a:r>
            <a:r>
              <a:rPr lang="en-US" altLang="zh-CN" sz="2875" b="1" dirty="0" smtClean="0">
                <a:solidFill>
                  <a:srgbClr val="003300"/>
                </a:solidFill>
                <a:latin typeface="宋体" panose="02010600030101010101" pitchFamily="2" charset="-122"/>
              </a:rPr>
              <a:t> </a:t>
            </a:r>
            <a:r>
              <a:rPr lang="en-US" altLang="zh-CN" sz="2875" b="1" dirty="0" smtClean="0">
                <a:solidFill>
                  <a:srgbClr val="0000FF"/>
                </a:solidFill>
                <a:sym typeface="+mn-ea"/>
              </a:rPr>
              <a:t>N</a:t>
            </a:r>
            <a:r>
              <a:rPr lang="en-US" altLang="zh-CN" sz="2875" b="1" dirty="0" smtClean="0">
                <a:solidFill>
                  <a:srgbClr val="6600FF"/>
                </a:solidFill>
                <a:sym typeface="+mn-ea"/>
              </a:rPr>
              <a:t> </a:t>
            </a:r>
            <a:r>
              <a:rPr lang="zh-CN" altLang="en-US" sz="2875" b="1" dirty="0" smtClean="0">
                <a:solidFill>
                  <a:srgbClr val="003300"/>
                </a:solidFill>
                <a:latin typeface="宋体" panose="02010600030101010101" pitchFamily="2" charset="-122"/>
              </a:rPr>
              <a:t>型半导体，在</a:t>
            </a:r>
            <a:r>
              <a:rPr lang="zh-CN" sz="2875" b="1" dirty="0" smtClean="0">
                <a:solidFill>
                  <a:srgbClr val="003300"/>
                </a:solidFill>
                <a:latin typeface="宋体" panose="02010600030101010101" pitchFamily="2" charset="-122"/>
              </a:rPr>
              <a:t>它们</a:t>
            </a:r>
            <a:r>
              <a:rPr lang="zh-CN" altLang="en-US" sz="2875" b="1" dirty="0" smtClean="0">
                <a:solidFill>
                  <a:srgbClr val="003300"/>
                </a:solidFill>
                <a:latin typeface="宋体" panose="02010600030101010101" pitchFamily="2" charset="-122"/>
              </a:rPr>
              <a:t>的交界面就会形成</a:t>
            </a:r>
            <a:r>
              <a:rPr lang="en-US" altLang="zh-CN" sz="2875" b="1" dirty="0" smtClean="0">
                <a:solidFill>
                  <a:srgbClr val="003300"/>
                </a:solidFill>
                <a:latin typeface="宋体" panose="02010600030101010101" pitchFamily="2" charset="-122"/>
              </a:rPr>
              <a:t> </a:t>
            </a:r>
            <a:r>
              <a:rPr lang="en-US" altLang="zh-CN" sz="2875" b="1" dirty="0" smtClean="0">
                <a:solidFill>
                  <a:srgbClr val="003300"/>
                </a:solidFill>
                <a:cs typeface="Times New Roman" panose="02020603050405020304" pitchFamily="18" charset="0"/>
              </a:rPr>
              <a:t>PN</a:t>
            </a:r>
            <a:r>
              <a:rPr lang="en-US" altLang="zh-CN" sz="2875" b="1" dirty="0" smtClean="0">
                <a:solidFill>
                  <a:srgbClr val="003300"/>
                </a:solidFill>
                <a:latin typeface="宋体" panose="02010600030101010101" pitchFamily="2" charset="-122"/>
              </a:rPr>
              <a:t> </a:t>
            </a:r>
            <a:r>
              <a:rPr lang="zh-CN" altLang="en-US" sz="2875" b="1" dirty="0" smtClean="0">
                <a:solidFill>
                  <a:srgbClr val="003300"/>
                </a:solidFill>
                <a:latin typeface="宋体" panose="02010600030101010101" pitchFamily="2" charset="-122"/>
              </a:rPr>
              <a:t>结，物理过程如下</a:t>
            </a:r>
            <a:r>
              <a:rPr lang="en-US" altLang="zh-CN" sz="2875" b="1" dirty="0" smtClean="0">
                <a:solidFill>
                  <a:srgbClr val="003300"/>
                </a:solidFill>
                <a:latin typeface="宋体" panose="02010600030101010101" pitchFamily="2" charset="-122"/>
              </a:rPr>
              <a:t>:</a:t>
            </a:r>
            <a:endParaRPr lang="en-US" altLang="zh-CN" sz="2875" b="1" dirty="0" smtClean="0">
              <a:solidFill>
                <a:srgbClr val="003300"/>
              </a:solidFill>
              <a:latin typeface="宋体" panose="02010600030101010101" pitchFamily="2" charset="-122"/>
            </a:endParaRPr>
          </a:p>
        </p:txBody>
      </p:sp>
      <p:sp>
        <p:nvSpPr>
          <p:cNvPr id="8" name="TextBox 3"/>
          <p:cNvSpPr txBox="1"/>
          <p:nvPr/>
        </p:nvSpPr>
        <p:spPr>
          <a:xfrm>
            <a:off x="1049623" y="621073"/>
            <a:ext cx="5717062" cy="607695"/>
          </a:xfrm>
          <a:prstGeom prst="rect">
            <a:avLst/>
          </a:prstGeom>
          <a:noFill/>
          <a:ln w="9525">
            <a:noFill/>
          </a:ln>
        </p:spPr>
        <p:txBody>
          <a:bodyPr>
            <a:spAutoFit/>
          </a:bodyPr>
          <a:lstStyle/>
          <a:p>
            <a:r>
              <a:rPr lang="en-US" altLang="zh-CN" sz="3355" b="1" dirty="0" smtClean="0">
                <a:solidFill>
                  <a:srgbClr val="FF0000"/>
                </a:solidFill>
                <a:latin typeface="Times New Roman" panose="02020603050405020304" pitchFamily="18" charset="0"/>
              </a:rPr>
              <a:t>1.2.1 </a:t>
            </a:r>
            <a:r>
              <a:rPr lang="en-US" altLang="zh-CN" sz="3355" b="1" dirty="0" smtClean="0">
                <a:solidFill>
                  <a:srgbClr val="FF0000"/>
                </a:solidFill>
              </a:rPr>
              <a:t>PN</a:t>
            </a:r>
            <a:r>
              <a:rPr lang="zh-CN" altLang="en-US" sz="3355" b="1" dirty="0" smtClean="0">
                <a:solidFill>
                  <a:srgbClr val="FF0000"/>
                </a:solidFill>
                <a:latin typeface="黑体" panose="02010609060101010101" pitchFamily="49" charset="-122"/>
                <a:ea typeface="黑体" panose="02010609060101010101" pitchFamily="49" charset="-122"/>
              </a:rPr>
              <a:t>结的形成</a:t>
            </a:r>
            <a:endParaRPr lang="zh-CN" altLang="en-US" sz="3355" b="1" dirty="0" smtClean="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grpSp>
        <p:nvGrpSpPr>
          <p:cNvPr id="34" name="组合 33"/>
          <p:cNvGrpSpPr/>
          <p:nvPr/>
        </p:nvGrpSpPr>
        <p:grpSpPr>
          <a:xfrm>
            <a:off x="2297758" y="3594968"/>
            <a:ext cx="3711451" cy="3168627"/>
            <a:chOff x="2211" y="5287"/>
            <a:chExt cx="4875" cy="4162"/>
          </a:xfrm>
        </p:grpSpPr>
        <p:sp>
          <p:nvSpPr>
            <p:cNvPr id="35" name="矩形 34"/>
            <p:cNvSpPr/>
            <p:nvPr/>
          </p:nvSpPr>
          <p:spPr>
            <a:xfrm>
              <a:off x="2211" y="5287"/>
              <a:ext cx="4875" cy="3288"/>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b="1"/>
            </a:p>
          </p:txBody>
        </p:sp>
        <p:sp>
          <p:nvSpPr>
            <p:cNvPr id="36" name="文本框 35"/>
            <p:cNvSpPr txBox="1"/>
            <p:nvPr/>
          </p:nvSpPr>
          <p:spPr>
            <a:xfrm>
              <a:off x="3911" y="8689"/>
              <a:ext cx="1256" cy="760"/>
            </a:xfrm>
            <a:prstGeom prst="rect">
              <a:avLst/>
            </a:prstGeom>
            <a:solidFill>
              <a:schemeClr val="bg1"/>
            </a:solidFill>
            <a:ln w="28575">
              <a:noFill/>
            </a:ln>
          </p:spPr>
          <p:txBody>
            <a:bodyPr wrap="square" rtlCol="0">
              <a:spAutoFit/>
            </a:bodyPr>
            <a:p>
              <a:pPr marL="0" indent="0" algn="ctr">
                <a:lnSpc>
                  <a:spcPct val="110000"/>
                </a:lnSpc>
                <a:buNone/>
              </a:pPr>
              <a:r>
                <a:rPr lang="en-US" altLang="zh-CN" sz="2875" b="1" dirty="0" smtClean="0">
                  <a:latin typeface="Times New Roman" panose="02020603050405020304" pitchFamily="18" charset="0"/>
                  <a:cs typeface="Times New Roman" panose="02020603050405020304" pitchFamily="18" charset="0"/>
                </a:rPr>
                <a:t>P</a:t>
              </a:r>
              <a:r>
                <a:rPr lang="zh-CN" altLang="en-US" sz="2875" b="1" dirty="0" smtClean="0">
                  <a:latin typeface="Times New Roman" panose="02020603050405020304" pitchFamily="18" charset="0"/>
                  <a:cs typeface="Times New Roman" panose="02020603050405020304" pitchFamily="18" charset="0"/>
                </a:rPr>
                <a:t>区</a:t>
              </a:r>
              <a:endParaRPr lang="zh-CN" altLang="en-US" sz="2875" b="1" dirty="0" smtClean="0">
                <a:latin typeface="Times New Roman" panose="02020603050405020304" pitchFamily="18" charset="0"/>
                <a:cs typeface="Times New Roman" panose="02020603050405020304" pitchFamily="18" charset="0"/>
              </a:endParaRPr>
            </a:p>
          </p:txBody>
        </p:sp>
      </p:grpSp>
      <p:pic>
        <p:nvPicPr>
          <p:cNvPr id="40" name="图片 39"/>
          <p:cNvPicPr>
            <a:picLocks noChangeAspect="1"/>
          </p:cNvPicPr>
          <p:nvPr/>
        </p:nvPicPr>
        <p:blipFill>
          <a:blip r:embed="rId5"/>
          <a:stretch>
            <a:fillRect/>
          </a:stretch>
        </p:blipFill>
        <p:spPr>
          <a:xfrm>
            <a:off x="3765589" y="4371518"/>
            <a:ext cx="308336" cy="251237"/>
          </a:xfrm>
          <a:prstGeom prst="rect">
            <a:avLst/>
          </a:prstGeom>
        </p:spPr>
      </p:pic>
      <p:pic>
        <p:nvPicPr>
          <p:cNvPr id="41" name="图片 40"/>
          <p:cNvPicPr>
            <a:picLocks noChangeAspect="1"/>
          </p:cNvPicPr>
          <p:nvPr/>
        </p:nvPicPr>
        <p:blipFill>
          <a:blip r:embed="rId6"/>
          <a:stretch>
            <a:fillRect/>
          </a:stretch>
        </p:blipFill>
        <p:spPr>
          <a:xfrm>
            <a:off x="8192684" y="4976009"/>
            <a:ext cx="278644" cy="311381"/>
          </a:xfrm>
          <a:prstGeom prst="rect">
            <a:avLst/>
          </a:prstGeom>
        </p:spPr>
      </p:pic>
      <p:grpSp>
        <p:nvGrpSpPr>
          <p:cNvPr id="42" name="组合 41"/>
          <p:cNvGrpSpPr/>
          <p:nvPr/>
        </p:nvGrpSpPr>
        <p:grpSpPr>
          <a:xfrm>
            <a:off x="3622461" y="2887699"/>
            <a:ext cx="1210504" cy="846591"/>
            <a:chOff x="3951" y="4358"/>
            <a:chExt cx="1590" cy="1112"/>
          </a:xfrm>
        </p:grpSpPr>
        <p:sp>
          <p:nvSpPr>
            <p:cNvPr id="43" name="文本框 42"/>
            <p:cNvSpPr txBox="1"/>
            <p:nvPr/>
          </p:nvSpPr>
          <p:spPr>
            <a:xfrm>
              <a:off x="3951" y="4358"/>
              <a:ext cx="1590" cy="653"/>
            </a:xfrm>
            <a:prstGeom prst="rect">
              <a:avLst/>
            </a:prstGeom>
            <a:noFill/>
          </p:spPr>
          <p:txBody>
            <a:bodyPr wrap="square" rtlCol="0">
              <a:spAutoFit/>
            </a:bodyPr>
            <a:p>
              <a:pPr marL="0" indent="0">
                <a:lnSpc>
                  <a:spcPct val="110000"/>
                </a:lnSpc>
                <a:buNone/>
              </a:pPr>
              <a:r>
                <a:rPr lang="zh-CN" altLang="en-US" b="1" dirty="0" smtClean="0">
                  <a:latin typeface="Times New Roman" panose="02020603050405020304" pitchFamily="18" charset="0"/>
                  <a:cs typeface="Times New Roman" panose="02020603050405020304" pitchFamily="18" charset="0"/>
                </a:rPr>
                <a:t>空穴</a:t>
              </a:r>
              <a:endParaRPr lang="zh-CN" altLang="en-US" b="1" dirty="0" smtClean="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522" y="5016"/>
              <a:ext cx="571" cy="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4426418" y="2880847"/>
            <a:ext cx="1210504" cy="1059001"/>
            <a:chOff x="4029" y="4419"/>
            <a:chExt cx="1590" cy="1391"/>
          </a:xfrm>
        </p:grpSpPr>
        <p:sp>
          <p:nvSpPr>
            <p:cNvPr id="46" name="文本框 45"/>
            <p:cNvSpPr txBox="1"/>
            <p:nvPr>
              <p:custDataLst>
                <p:tags r:id="rId7"/>
              </p:custDataLst>
            </p:nvPr>
          </p:nvSpPr>
          <p:spPr>
            <a:xfrm>
              <a:off x="4029" y="4419"/>
              <a:ext cx="1590" cy="653"/>
            </a:xfrm>
            <a:prstGeom prst="rect">
              <a:avLst/>
            </a:prstGeom>
            <a:noFill/>
          </p:spPr>
          <p:txBody>
            <a:bodyPr wrap="square" rtlCol="0">
              <a:spAutoFit/>
            </a:bodyPr>
            <a:p>
              <a:pPr marL="0" indent="0">
                <a:lnSpc>
                  <a:spcPct val="110000"/>
                </a:lnSpc>
                <a:buNone/>
              </a:pPr>
              <a:r>
                <a:rPr lang="zh-CN" altLang="en-US" b="1" dirty="0" smtClean="0">
                  <a:latin typeface="Times New Roman" panose="02020603050405020304" pitchFamily="18" charset="0"/>
                  <a:cs typeface="Times New Roman" panose="02020603050405020304" pitchFamily="18" charset="0"/>
                </a:rPr>
                <a:t>负离子</a:t>
              </a:r>
              <a:endParaRPr lang="zh-CN" altLang="en-US" b="1" dirty="0" smtClean="0">
                <a:latin typeface="Times New Roman" panose="02020603050405020304" pitchFamily="18" charset="0"/>
                <a:cs typeface="Times New Roman" panose="02020603050405020304" pitchFamily="18" charset="0"/>
              </a:endParaRPr>
            </a:p>
          </p:txBody>
        </p:sp>
        <p:cxnSp>
          <p:nvCxnSpPr>
            <p:cNvPr id="47" name="直接连接符 46"/>
            <p:cNvCxnSpPr/>
            <p:nvPr>
              <p:custDataLst>
                <p:tags r:id="rId8"/>
              </p:custDataLst>
            </p:nvPr>
          </p:nvCxnSpPr>
          <p:spPr>
            <a:xfrm>
              <a:off x="4522" y="5016"/>
              <a:ext cx="793" cy="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6300035" y="2857246"/>
            <a:ext cx="1210504" cy="1003424"/>
            <a:chOff x="3600" y="4410"/>
            <a:chExt cx="1590" cy="1318"/>
          </a:xfrm>
        </p:grpSpPr>
        <p:sp>
          <p:nvSpPr>
            <p:cNvPr id="49" name="文本框 48"/>
            <p:cNvSpPr txBox="1"/>
            <p:nvPr>
              <p:custDataLst>
                <p:tags r:id="rId9"/>
              </p:custDataLst>
            </p:nvPr>
          </p:nvSpPr>
          <p:spPr>
            <a:xfrm>
              <a:off x="3600" y="4410"/>
              <a:ext cx="1590" cy="653"/>
            </a:xfrm>
            <a:prstGeom prst="rect">
              <a:avLst/>
            </a:prstGeom>
            <a:noFill/>
          </p:spPr>
          <p:txBody>
            <a:bodyPr wrap="square" rtlCol="0">
              <a:spAutoFit/>
            </a:bodyPr>
            <a:p>
              <a:pPr marL="0" indent="0">
                <a:lnSpc>
                  <a:spcPct val="110000"/>
                </a:lnSpc>
                <a:buNone/>
              </a:pPr>
              <a:r>
                <a:rPr lang="zh-CN" altLang="en-US" b="1" dirty="0" smtClean="0">
                  <a:latin typeface="Times New Roman" panose="02020603050405020304" pitchFamily="18" charset="0"/>
                  <a:cs typeface="Times New Roman" panose="02020603050405020304" pitchFamily="18" charset="0"/>
                </a:rPr>
                <a:t>正离子</a:t>
              </a:r>
              <a:endParaRPr lang="zh-CN" altLang="en-US" b="1" dirty="0" smtClean="0">
                <a:latin typeface="Times New Roman" panose="02020603050405020304" pitchFamily="18" charset="0"/>
                <a:cs typeface="Times New Roman" panose="02020603050405020304" pitchFamily="18" charset="0"/>
              </a:endParaRPr>
            </a:p>
          </p:txBody>
        </p:sp>
        <p:cxnSp>
          <p:nvCxnSpPr>
            <p:cNvPr id="50" name="直接连接符 49"/>
            <p:cNvCxnSpPr/>
            <p:nvPr>
              <p:custDataLst>
                <p:tags r:id="rId10"/>
              </p:custDataLst>
            </p:nvPr>
          </p:nvCxnSpPr>
          <p:spPr>
            <a:xfrm flipH="1">
              <a:off x="3938" y="4934"/>
              <a:ext cx="227" cy="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7477040" y="2848872"/>
            <a:ext cx="1694706" cy="1522647"/>
            <a:chOff x="3600" y="4410"/>
            <a:chExt cx="2226" cy="2000"/>
          </a:xfrm>
        </p:grpSpPr>
        <p:sp>
          <p:nvSpPr>
            <p:cNvPr id="52" name="文本框 51"/>
            <p:cNvSpPr txBox="1"/>
            <p:nvPr>
              <p:custDataLst>
                <p:tags r:id="rId11"/>
              </p:custDataLst>
            </p:nvPr>
          </p:nvSpPr>
          <p:spPr>
            <a:xfrm>
              <a:off x="3600" y="4410"/>
              <a:ext cx="2226" cy="653"/>
            </a:xfrm>
            <a:prstGeom prst="rect">
              <a:avLst/>
            </a:prstGeom>
            <a:noFill/>
          </p:spPr>
          <p:txBody>
            <a:bodyPr wrap="square" rtlCol="0">
              <a:spAutoFit/>
            </a:bodyPr>
            <a:p>
              <a:pPr marL="0" indent="0">
                <a:lnSpc>
                  <a:spcPct val="110000"/>
                </a:lnSpc>
                <a:buNone/>
              </a:pPr>
              <a:r>
                <a:rPr lang="zh-CN" altLang="en-US" b="1" dirty="0" smtClean="0">
                  <a:latin typeface="Times New Roman" panose="02020603050405020304" pitchFamily="18" charset="0"/>
                  <a:cs typeface="Times New Roman" panose="02020603050405020304" pitchFamily="18" charset="0"/>
                </a:rPr>
                <a:t>自由电子</a:t>
              </a:r>
              <a:endParaRPr lang="zh-CN" altLang="en-US" b="1" dirty="0" smtClean="0">
                <a:latin typeface="Times New Roman" panose="02020603050405020304" pitchFamily="18" charset="0"/>
                <a:cs typeface="Times New Roman" panose="02020603050405020304" pitchFamily="18" charset="0"/>
              </a:endParaRPr>
            </a:p>
          </p:txBody>
        </p:sp>
        <p:cxnSp>
          <p:nvCxnSpPr>
            <p:cNvPr id="53" name="直接连接符 52"/>
            <p:cNvCxnSpPr/>
            <p:nvPr>
              <p:custDataLst>
                <p:tags r:id="rId12"/>
              </p:custDataLst>
            </p:nvPr>
          </p:nvCxnSpPr>
          <p:spPr>
            <a:xfrm flipH="1">
              <a:off x="3827" y="4934"/>
              <a:ext cx="338" cy="1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086493" y="4215447"/>
            <a:ext cx="2765126" cy="500951"/>
            <a:chOff x="3951" y="4358"/>
            <a:chExt cx="3632" cy="658"/>
          </a:xfrm>
        </p:grpSpPr>
        <p:sp>
          <p:nvSpPr>
            <p:cNvPr id="55" name="文本框 54"/>
            <p:cNvSpPr txBox="1"/>
            <p:nvPr>
              <p:custDataLst>
                <p:tags r:id="rId13"/>
              </p:custDataLst>
            </p:nvPr>
          </p:nvSpPr>
          <p:spPr>
            <a:xfrm>
              <a:off x="3951" y="4358"/>
              <a:ext cx="1590" cy="653"/>
            </a:xfrm>
            <a:prstGeom prst="rect">
              <a:avLst/>
            </a:prstGeom>
            <a:noFill/>
          </p:spPr>
          <p:txBody>
            <a:bodyPr wrap="square" rtlCol="0">
              <a:spAutoFit/>
            </a:bodyPr>
            <a:p>
              <a:pPr marL="0" indent="0">
                <a:lnSpc>
                  <a:spcPct val="110000"/>
                </a:lnSpc>
                <a:buNone/>
              </a:pPr>
              <a:r>
                <a:rPr lang="zh-CN" altLang="en-US" b="1" dirty="0" smtClean="0">
                  <a:solidFill>
                    <a:srgbClr val="FF0000"/>
                  </a:solidFill>
                  <a:latin typeface="Times New Roman" panose="02020603050405020304" pitchFamily="18" charset="0"/>
                  <a:cs typeface="Times New Roman" panose="02020603050405020304" pitchFamily="18" charset="0"/>
                </a:rPr>
                <a:t>少子</a:t>
              </a:r>
              <a:endParaRPr lang="zh-CN" altLang="en-US" b="1" dirty="0" smtClean="0">
                <a:solidFill>
                  <a:srgbClr val="FF0000"/>
                </a:solidFill>
                <a:latin typeface="Times New Roman" panose="02020603050405020304" pitchFamily="18" charset="0"/>
                <a:cs typeface="Times New Roman" panose="02020603050405020304" pitchFamily="18" charset="0"/>
              </a:endParaRPr>
            </a:p>
          </p:txBody>
        </p:sp>
        <p:cxnSp>
          <p:nvCxnSpPr>
            <p:cNvPr id="56" name="直接连接符 55"/>
            <p:cNvCxnSpPr/>
            <p:nvPr>
              <p:custDataLst>
                <p:tags r:id="rId14"/>
              </p:custDataLst>
            </p:nvPr>
          </p:nvCxnSpPr>
          <p:spPr>
            <a:xfrm flipV="1">
              <a:off x="4522" y="4790"/>
              <a:ext cx="3061" cy="2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8432501" y="4733147"/>
            <a:ext cx="2583170" cy="501712"/>
            <a:chOff x="2148" y="4358"/>
            <a:chExt cx="3393" cy="659"/>
          </a:xfrm>
        </p:grpSpPr>
        <p:sp>
          <p:nvSpPr>
            <p:cNvPr id="58" name="文本框 57"/>
            <p:cNvSpPr txBox="1"/>
            <p:nvPr>
              <p:custDataLst>
                <p:tags r:id="rId15"/>
              </p:custDataLst>
            </p:nvPr>
          </p:nvSpPr>
          <p:spPr>
            <a:xfrm>
              <a:off x="3951" y="4358"/>
              <a:ext cx="1590" cy="653"/>
            </a:xfrm>
            <a:prstGeom prst="rect">
              <a:avLst/>
            </a:prstGeom>
            <a:noFill/>
          </p:spPr>
          <p:txBody>
            <a:bodyPr wrap="square" rtlCol="0">
              <a:spAutoFit/>
            </a:bodyPr>
            <a:p>
              <a:pPr marL="0" indent="0">
                <a:lnSpc>
                  <a:spcPct val="110000"/>
                </a:lnSpc>
                <a:buNone/>
              </a:pPr>
              <a:r>
                <a:rPr lang="zh-CN" altLang="en-US" b="1" dirty="0" smtClean="0">
                  <a:solidFill>
                    <a:srgbClr val="FF0000"/>
                  </a:solidFill>
                  <a:latin typeface="Times New Roman" panose="02020603050405020304" pitchFamily="18" charset="0"/>
                  <a:cs typeface="Times New Roman" panose="02020603050405020304" pitchFamily="18" charset="0"/>
                </a:rPr>
                <a:t>少子</a:t>
              </a:r>
              <a:endParaRPr lang="zh-CN" altLang="en-US" b="1" dirty="0" smtClean="0">
                <a:solidFill>
                  <a:srgbClr val="FF0000"/>
                </a:solidFill>
                <a:latin typeface="Times New Roman" panose="02020603050405020304" pitchFamily="18" charset="0"/>
                <a:cs typeface="Times New Roman" panose="02020603050405020304" pitchFamily="18" charset="0"/>
              </a:endParaRPr>
            </a:p>
          </p:txBody>
        </p:sp>
        <p:cxnSp>
          <p:nvCxnSpPr>
            <p:cNvPr id="59" name="直接连接符 58"/>
            <p:cNvCxnSpPr/>
            <p:nvPr>
              <p:custDataLst>
                <p:tags r:id="rId16"/>
              </p:custDataLst>
            </p:nvPr>
          </p:nvCxnSpPr>
          <p:spPr>
            <a:xfrm>
              <a:off x="2148" y="4903"/>
              <a:ext cx="2374" cy="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blinds(horizontal)">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500"/>
                                        <p:tgtEl>
                                          <p:spTgt spid="40"/>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blinds(horizontal)">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blinds(horizontal)">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linds(horizontal)">
                                      <p:cBhvr>
                                        <p:cTn id="45" dur="500"/>
                                        <p:tgtEl>
                                          <p:spTgt spid="48"/>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blinds(horizontal)">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linds(horizontal)">
                                      <p:cBhvr>
                                        <p:cTn id="54" dur="500"/>
                                        <p:tgtEl>
                                          <p:spTgt spid="41"/>
                                        </p:tgtEl>
                                      </p:cBhvr>
                                    </p:animEffect>
                                  </p:childTnLst>
                                </p:cTn>
                              </p:par>
                            </p:childTnLst>
                          </p:cTn>
                        </p:par>
                        <p:par>
                          <p:cTn id="55" fill="hold">
                            <p:stCondLst>
                              <p:cond delay="500"/>
                            </p:stCondLst>
                            <p:childTnLst>
                              <p:par>
                                <p:cTn id="56" presetID="3" presetClass="entr" presetSubtype="1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blinds(horizontal)">
                                      <p:cBhvr>
                                        <p:cTn id="5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16386" name="标题 16385"/>
          <p:cNvSpPr>
            <a:spLocks noGrp="1"/>
          </p:cNvSpPr>
          <p:nvPr>
            <p:ph type="title"/>
          </p:nvPr>
        </p:nvSpPr>
        <p:spPr>
          <a:xfrm>
            <a:off x="1261597" y="321090"/>
            <a:ext cx="3193751" cy="1370382"/>
          </a:xfrm>
        </p:spPr>
        <p:txBody>
          <a:bodyPr anchor="ctr" anchorCtr="0"/>
          <a:p>
            <a:pPr algn="l"/>
            <a:r>
              <a:rPr lang="zh-CN" altLang="en-US" sz="4315" dirty="0">
                <a:latin typeface="华文行楷" panose="02010800040101010101" pitchFamily="2" charset="-122"/>
                <a:ea typeface="华文行楷" panose="02010800040101010101" pitchFamily="2" charset="-122"/>
              </a:rPr>
              <a:t>问题</a:t>
            </a:r>
            <a:endParaRPr lang="zh-CN" altLang="en-US" sz="4315" dirty="0">
              <a:latin typeface="华文行楷" panose="02010800040101010101" pitchFamily="2" charset="-122"/>
              <a:ea typeface="华文行楷" panose="02010800040101010101" pitchFamily="2" charset="-122"/>
            </a:endParaRPr>
          </a:p>
        </p:txBody>
      </p:sp>
      <p:sp>
        <p:nvSpPr>
          <p:cNvPr id="16387" name="内容占位符 16386"/>
          <p:cNvSpPr>
            <a:spLocks noGrp="1"/>
          </p:cNvSpPr>
          <p:nvPr>
            <p:ph idx="1"/>
          </p:nvPr>
        </p:nvSpPr>
        <p:spPr>
          <a:xfrm>
            <a:off x="1262359" y="1617812"/>
            <a:ext cx="9508928" cy="1244764"/>
          </a:xfrm>
        </p:spPr>
        <p:txBody>
          <a:bodyPr anchor="t" anchorCtr="0"/>
          <a:p>
            <a:r>
              <a:rPr lang="zh-CN" altLang="en-US" sz="2875" b="1" dirty="0"/>
              <a:t>为什么将自然界导电性能中等的半导体材料制成本征半导体，导电性能极差，又将其掺杂，改善导电性能？</a:t>
            </a:r>
            <a:endParaRPr lang="zh-CN" altLang="en-US" sz="2875" b="1" dirty="0"/>
          </a:p>
        </p:txBody>
      </p:sp>
      <p:sp>
        <p:nvSpPr>
          <p:cNvPr id="5" name="内容占位符 16386"/>
          <p:cNvSpPr>
            <a:spLocks noGrp="1"/>
          </p:cNvSpPr>
          <p:nvPr/>
        </p:nvSpPr>
        <p:spPr>
          <a:xfrm>
            <a:off x="1262359" y="3215260"/>
            <a:ext cx="9508928" cy="1275978"/>
          </a:xfrm>
          <a:prstGeom prst="rect">
            <a:avLst/>
          </a:prstGeom>
          <a:noFill/>
          <a:ln w="9525">
            <a:noFill/>
          </a:ln>
        </p:spPr>
        <p:txBody>
          <a:bodyPr anchor="t" anchorCtr="0"/>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75" b="1" dirty="0"/>
              <a:t>为什么半导体器件的温度稳定性差？是多子还是少子是影响温度稳定性的主要因素？</a:t>
            </a:r>
            <a:endParaRPr lang="zh-CN" altLang="en-US" sz="2875" b="1" dirty="0"/>
          </a:p>
        </p:txBody>
      </p:sp>
      <p:sp>
        <p:nvSpPr>
          <p:cNvPr id="6" name="内容占位符 16386"/>
          <p:cNvSpPr>
            <a:spLocks noGrp="1"/>
          </p:cNvSpPr>
          <p:nvPr/>
        </p:nvSpPr>
        <p:spPr>
          <a:xfrm>
            <a:off x="1262359" y="4838401"/>
            <a:ext cx="9508928" cy="788731"/>
          </a:xfrm>
          <a:prstGeom prst="rect">
            <a:avLst/>
          </a:prstGeom>
          <a:noFill/>
          <a:ln w="9525">
            <a:noFill/>
          </a:ln>
        </p:spPr>
        <p:txBody>
          <a:bodyPr anchor="t" anchorCtr="0"/>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75" b="1" dirty="0"/>
              <a:t>为什么半导体器件有最高工作频率？</a:t>
            </a:r>
            <a:endParaRPr lang="zh-CN" altLang="en-US" sz="2875"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038356" y="666540"/>
            <a:ext cx="8050994" cy="5259070"/>
          </a:xfrm>
          <a:prstGeom prst="rect">
            <a:avLst/>
          </a:prstGeom>
          <a:noFill/>
          <a:ln w="9525">
            <a:noFill/>
            <a:miter lim="800000"/>
          </a:ln>
        </p:spPr>
        <p:txBody>
          <a:bodyPr>
            <a:spAutoFit/>
          </a:bodyPr>
          <a:lstStyle/>
          <a:p>
            <a:pPr eaLnBrk="1" hangingPunct="1">
              <a:lnSpc>
                <a:spcPct val="200000"/>
              </a:lnSpc>
              <a:defRPr/>
            </a:pPr>
            <a:r>
              <a:rPr kumimoji="0" lang="en-US" altLang="zh-CN" sz="3355" b="1" u="sng" dirty="0" smtClean="0">
                <a:solidFill>
                  <a:prstClr val="black"/>
                </a:solidFill>
                <a:cs typeface="Times New Roman" panose="02020603050405020304" pitchFamily="18" charset="0"/>
              </a:rPr>
              <a:t>1.1  </a:t>
            </a:r>
            <a:r>
              <a:rPr kumimoji="0" lang="zh-CN" altLang="en-US" sz="3355" b="1" u="sng" dirty="0" smtClean="0">
                <a:solidFill>
                  <a:prstClr val="black"/>
                </a:solidFill>
                <a:latin typeface="Arial" panose="020B0604020202020204" pitchFamily="34" charset="0"/>
              </a:rPr>
              <a:t>半导体的基本知识</a:t>
            </a:r>
            <a:endParaRPr kumimoji="0" lang="en-US" altLang="zh-CN" sz="3355" b="1" u="sng" dirty="0">
              <a:solidFill>
                <a:prstClr val="black"/>
              </a:solidFill>
              <a:cs typeface="Times New Roman" panose="02020603050405020304" pitchFamily="18" charset="0"/>
            </a:endParaRPr>
          </a:p>
          <a:p>
            <a:pPr eaLnBrk="1" hangingPunct="1">
              <a:lnSpc>
                <a:spcPct val="200000"/>
              </a:lnSpc>
              <a:defRPr/>
            </a:pPr>
            <a:r>
              <a:rPr kumimoji="0" lang="en-US" altLang="zh-CN" sz="3355" b="1" u="sng" dirty="0" smtClean="0">
                <a:solidFill>
                  <a:prstClr val="black"/>
                </a:solidFill>
                <a:cs typeface="Times New Roman" panose="02020603050405020304" pitchFamily="18" charset="0"/>
              </a:rPr>
              <a:t>1.2  PN</a:t>
            </a:r>
            <a:r>
              <a:rPr kumimoji="0" lang="zh-CN" altLang="en-US" sz="3355" b="1" u="sng" dirty="0" smtClean="0">
                <a:solidFill>
                  <a:prstClr val="black"/>
                </a:solidFill>
                <a:latin typeface="Arial" panose="020B0604020202020204" pitchFamily="34" charset="0"/>
              </a:rPr>
              <a:t>结</a:t>
            </a:r>
            <a:endParaRPr kumimoji="0" lang="en-US" sz="3355" b="1" u="sng" dirty="0">
              <a:solidFill>
                <a:prstClr val="black"/>
              </a:solidFill>
              <a:cs typeface="Times New Roman" panose="02020603050405020304" pitchFamily="18" charset="0"/>
            </a:endParaRPr>
          </a:p>
          <a:p>
            <a:pPr eaLnBrk="1" hangingPunct="1">
              <a:lnSpc>
                <a:spcPct val="200000"/>
              </a:lnSpc>
              <a:defRPr/>
            </a:pPr>
            <a:r>
              <a:rPr kumimoji="0" lang="en-US" altLang="zh-CN" sz="3355" b="1" u="sng" dirty="0" smtClean="0">
                <a:solidFill>
                  <a:srgbClr val="FF0000"/>
                </a:solidFill>
                <a:cs typeface="Times New Roman" panose="02020603050405020304" pitchFamily="18" charset="0"/>
              </a:rPr>
              <a:t>1.3  </a:t>
            </a:r>
            <a:r>
              <a:rPr kumimoji="0" lang="zh-CN" altLang="en-US" sz="3355" b="1" u="sng" dirty="0" smtClean="0">
                <a:solidFill>
                  <a:srgbClr val="FF0000"/>
                </a:solidFill>
                <a:latin typeface="Arial" panose="020B0604020202020204" pitchFamily="34" charset="0"/>
              </a:rPr>
              <a:t>半导体二极管</a:t>
            </a:r>
            <a:endParaRPr kumimoji="0" lang="en-US" altLang="zh-CN" sz="3355" b="1" u="sng" dirty="0">
              <a:solidFill>
                <a:srgbClr val="FF0000"/>
              </a:solidFill>
              <a:cs typeface="Times New Roman" panose="02020603050405020304" pitchFamily="18" charset="0"/>
            </a:endParaRPr>
          </a:p>
          <a:p>
            <a:pPr eaLnBrk="1" hangingPunct="1">
              <a:lnSpc>
                <a:spcPct val="200000"/>
              </a:lnSpc>
              <a:defRPr/>
            </a:pPr>
            <a:r>
              <a:rPr kumimoji="0" lang="en-US" altLang="zh-CN" sz="3355" b="1" u="sng" dirty="0" smtClean="0">
                <a:solidFill>
                  <a:prstClr val="black"/>
                </a:solidFill>
                <a:cs typeface="Times New Roman" panose="02020603050405020304" pitchFamily="18" charset="0"/>
              </a:rPr>
              <a:t>1.4  </a:t>
            </a:r>
            <a:r>
              <a:rPr kumimoji="0" lang="zh-CN" altLang="en-US" sz="3355" b="1" u="sng" dirty="0">
                <a:solidFill>
                  <a:prstClr val="black"/>
                </a:solidFill>
                <a:latin typeface="Arial" panose="020B0604020202020204" pitchFamily="34" charset="0"/>
              </a:rPr>
              <a:t>双极型</a:t>
            </a:r>
            <a:r>
              <a:rPr kumimoji="0" lang="zh-CN" altLang="en-US" sz="3355" b="1" u="sng" dirty="0" smtClean="0">
                <a:solidFill>
                  <a:prstClr val="black"/>
                </a:solidFill>
                <a:latin typeface="Arial" panose="020B0604020202020204" pitchFamily="34" charset="0"/>
              </a:rPr>
              <a:t>半导体三极管</a:t>
            </a:r>
            <a:endParaRPr kumimoji="0" lang="zh-CN" altLang="en-US" sz="3355" b="1" u="sng" dirty="0">
              <a:solidFill>
                <a:prstClr val="black"/>
              </a:solidFill>
              <a:latin typeface="Arial" panose="020B0604020202020204" pitchFamily="34" charset="0"/>
            </a:endParaRPr>
          </a:p>
          <a:p>
            <a:pPr eaLnBrk="1" hangingPunct="1">
              <a:lnSpc>
                <a:spcPct val="200000"/>
              </a:lnSpc>
              <a:defRPr/>
            </a:pPr>
            <a:r>
              <a:rPr kumimoji="0" lang="en-US" altLang="zh-CN" sz="3355" b="1" u="sng" dirty="0" smtClean="0">
                <a:solidFill>
                  <a:prstClr val="black"/>
                </a:solidFill>
                <a:cs typeface="Times New Roman" panose="02020603050405020304" pitchFamily="18" charset="0"/>
              </a:rPr>
              <a:t>1.5  </a:t>
            </a:r>
            <a:r>
              <a:rPr kumimoji="0" lang="zh-CN" altLang="en-US" sz="3355" b="1" u="sng" dirty="0" smtClean="0">
                <a:solidFill>
                  <a:prstClr val="black"/>
                </a:solidFill>
                <a:cs typeface="Times New Roman" panose="02020603050405020304" pitchFamily="18" charset="0"/>
              </a:rPr>
              <a:t>场效应管</a:t>
            </a:r>
            <a:endParaRPr kumimoji="0" lang="en-US" altLang="zh-CN" sz="3355" b="1" u="sng" dirty="0">
              <a:solidFill>
                <a:prstClr val="black"/>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5" name="文本框 4"/>
          <p:cNvSpPr txBox="1"/>
          <p:nvPr/>
        </p:nvSpPr>
        <p:spPr>
          <a:xfrm>
            <a:off x="6497217" y="2005325"/>
            <a:ext cx="4727817" cy="2017395"/>
          </a:xfrm>
          <a:prstGeom prst="rect">
            <a:avLst/>
          </a:prstGeom>
          <a:noFill/>
          <a:ln>
            <a:solidFill>
              <a:srgbClr val="FF0000"/>
            </a:solidFill>
          </a:ln>
        </p:spPr>
        <p:txBody>
          <a:bodyPr wrap="square" rtlCol="0" anchor="t">
            <a:spAutoFit/>
          </a:bodyPr>
          <a:p>
            <a:pPr marL="0" indent="-457200" latinLnBrk="0">
              <a:lnSpc>
                <a:spcPct val="120000"/>
              </a:lnSpc>
              <a:spcBef>
                <a:spcPts val="600"/>
              </a:spcBef>
              <a:spcAft>
                <a:spcPts val="600"/>
              </a:spcAft>
            </a:pPr>
            <a:r>
              <a:rPr lang="zh-CN" altLang="en-US" b="1">
                <a:solidFill>
                  <a:srgbClr val="FF0000"/>
                </a:solidFill>
                <a:cs typeface="Times New Roman" panose="02020603050405020304" pitchFamily="18" charset="0"/>
                <a:sym typeface="+mn-ea"/>
              </a:rPr>
              <a:t>知识点</a:t>
            </a:r>
            <a:r>
              <a:rPr lang="zh-CN" altLang="en-US" b="1">
                <a:cs typeface="Times New Roman" panose="02020603050405020304" pitchFamily="18" charset="0"/>
                <a:sym typeface="+mn-ea"/>
              </a:rPr>
              <a:t>：</a:t>
            </a:r>
            <a:endParaRPr lang="zh-CN" altLang="en-US" b="1">
              <a:cs typeface="Times New Roman" panose="02020603050405020304" pitchFamily="18" charset="0"/>
              <a:sym typeface="+mn-ea"/>
            </a:endParaRPr>
          </a:p>
          <a:p>
            <a:pPr marL="0" indent="-457200" latinLnBrk="0">
              <a:lnSpc>
                <a:spcPct val="120000"/>
              </a:lnSpc>
              <a:spcBef>
                <a:spcPts val="600"/>
              </a:spcBef>
              <a:spcAft>
                <a:spcPts val="600"/>
              </a:spcAft>
            </a:pPr>
            <a:r>
              <a:rPr lang="zh-CN" altLang="en-US" b="1">
                <a:cs typeface="Times New Roman" panose="02020603050405020304" pitchFamily="18" charset="0"/>
                <a:sym typeface="+mn-ea"/>
              </a:rPr>
              <a:t>（3）晶体二极管伏安特性、主要参数、简化模型及各种基本应用电路的分析和计算；</a:t>
            </a:r>
            <a:endParaRPr lang="zh-CN" altLang="en-US" b="1" dirty="0" smtClean="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074"/>
          <p:cNvSpPr txBox="1">
            <a:spLocks noChangeArrowheads="1"/>
          </p:cNvSpPr>
          <p:nvPr/>
        </p:nvSpPr>
        <p:spPr bwMode="auto">
          <a:xfrm>
            <a:off x="746943" y="569201"/>
            <a:ext cx="7395494"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355" b="1" dirty="0" smtClean="0">
                <a:solidFill>
                  <a:srgbClr val="FF0000"/>
                </a:solidFill>
              </a:rPr>
              <a:t>1.3.1 </a:t>
            </a:r>
            <a:r>
              <a:rPr lang="zh-CN" altLang="en-US" sz="3355" b="1" dirty="0">
                <a:solidFill>
                  <a:srgbClr val="FF0000"/>
                </a:solidFill>
                <a:latin typeface="黑体" panose="02010609060101010101" pitchFamily="49" charset="-122"/>
                <a:ea typeface="黑体" panose="02010609060101010101" pitchFamily="49" charset="-122"/>
              </a:rPr>
              <a:t>半导体二极管的结构类型</a:t>
            </a:r>
            <a:endParaRPr lang="zh-CN" altLang="en-US" sz="3355" b="1" dirty="0">
              <a:solidFill>
                <a:srgbClr val="FF0000"/>
              </a:solidFill>
              <a:latin typeface="黑体" panose="02010609060101010101" pitchFamily="49" charset="-122"/>
              <a:ea typeface="黑体" panose="02010609060101010101" pitchFamily="49" charset="-122"/>
            </a:endParaRPr>
          </a:p>
        </p:txBody>
      </p:sp>
      <p:sp>
        <p:nvSpPr>
          <p:cNvPr id="13" name="Text Box 3075"/>
          <p:cNvSpPr txBox="1">
            <a:spLocks noChangeArrowheads="1"/>
          </p:cNvSpPr>
          <p:nvPr/>
        </p:nvSpPr>
        <p:spPr bwMode="auto">
          <a:xfrm>
            <a:off x="1089538" y="1134097"/>
            <a:ext cx="10175085" cy="6229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dirty="0" smtClean="0">
                <a:solidFill>
                  <a:srgbClr val="000000"/>
                </a:solidFill>
              </a:rPr>
              <a:t>        </a:t>
            </a:r>
            <a:r>
              <a:rPr lang="zh-CN" altLang="en-US" sz="2875" b="1" dirty="0" smtClean="0">
                <a:solidFill>
                  <a:srgbClr val="000000"/>
                </a:solidFill>
              </a:rPr>
              <a:t>在</a:t>
            </a:r>
            <a:r>
              <a:rPr lang="en-US" altLang="zh-CN" sz="2875" b="1" dirty="0" smtClean="0">
                <a:solidFill>
                  <a:srgbClr val="000000"/>
                </a:solidFill>
              </a:rPr>
              <a:t>PN</a:t>
            </a:r>
            <a:r>
              <a:rPr lang="zh-CN" altLang="en-US" sz="2875" b="1" dirty="0" smtClean="0">
                <a:solidFill>
                  <a:srgbClr val="000000"/>
                </a:solidFill>
              </a:rPr>
              <a:t>结上加上引线和封装，就成为一个二极管。</a:t>
            </a:r>
            <a:endParaRPr lang="zh-CN" altLang="en-US" sz="2875" b="1" dirty="0" smtClean="0">
              <a:solidFill>
                <a:srgbClr val="000000"/>
              </a:solidFill>
            </a:endParaRPr>
          </a:p>
        </p:txBody>
      </p:sp>
      <p:sp>
        <p:nvSpPr>
          <p:cNvPr id="14" name="Text Box 3076"/>
          <p:cNvSpPr txBox="1">
            <a:spLocks noChangeArrowheads="1"/>
          </p:cNvSpPr>
          <p:nvPr/>
        </p:nvSpPr>
        <p:spPr bwMode="auto">
          <a:xfrm>
            <a:off x="1672169" y="3033893"/>
            <a:ext cx="3366135"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pPr>
            <a:r>
              <a:rPr lang="zh-CN" altLang="en-US" sz="2875" b="1" dirty="0">
                <a:solidFill>
                  <a:srgbClr val="0000FF"/>
                </a:solidFill>
                <a:ea typeface="黑体" panose="02010609060101010101" pitchFamily="49" charset="-122"/>
                <a:cs typeface="Times New Roman" panose="02020603050405020304" pitchFamily="18" charset="0"/>
              </a:rPr>
              <a:t>(1)  点接触型二极管</a:t>
            </a:r>
            <a:endParaRPr lang="zh-CN" altLang="en-US" sz="2875" b="1" dirty="0">
              <a:solidFill>
                <a:srgbClr val="0000FF"/>
              </a:solidFill>
              <a:ea typeface="黑体" panose="02010609060101010101" pitchFamily="49" charset="-122"/>
              <a:cs typeface="Times New Roman" panose="02020603050405020304" pitchFamily="18" charset="0"/>
            </a:endParaRPr>
          </a:p>
        </p:txBody>
      </p:sp>
      <p:grpSp>
        <p:nvGrpSpPr>
          <p:cNvPr id="17" name="Group 3096"/>
          <p:cNvGrpSpPr/>
          <p:nvPr/>
        </p:nvGrpSpPr>
        <p:grpSpPr bwMode="auto">
          <a:xfrm>
            <a:off x="1231145" y="6235057"/>
            <a:ext cx="4975248" cy="464408"/>
            <a:chOff x="1792" y="3863"/>
            <a:chExt cx="2614" cy="244"/>
          </a:xfrm>
        </p:grpSpPr>
        <p:sp>
          <p:nvSpPr>
            <p:cNvPr id="18" name="Text Box 3093"/>
            <p:cNvSpPr txBox="1">
              <a:spLocks noChangeArrowheads="1"/>
            </p:cNvSpPr>
            <p:nvPr/>
          </p:nvSpPr>
          <p:spPr bwMode="auto">
            <a:xfrm>
              <a:off x="3400" y="3863"/>
              <a:ext cx="1006" cy="242"/>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dirty="0" smtClean="0">
                  <a:solidFill>
                    <a:srgbClr val="FF0066"/>
                  </a:solidFill>
                  <a:cs typeface="Times New Roman" panose="02020603050405020304" pitchFamily="18" charset="0"/>
                </a:rPr>
                <a:t>(a) </a:t>
              </a:r>
              <a:r>
                <a:rPr lang="zh-CN" altLang="zh-CN" b="1" dirty="0" smtClean="0">
                  <a:solidFill>
                    <a:srgbClr val="FF0066"/>
                  </a:solidFill>
                  <a:cs typeface="Times New Roman" panose="02020603050405020304" pitchFamily="18" charset="0"/>
                </a:rPr>
                <a:t>点接触型 </a:t>
              </a:r>
              <a:endParaRPr lang="zh-CN" altLang="zh-CN" b="1" dirty="0" smtClean="0">
                <a:solidFill>
                  <a:srgbClr val="FF0066"/>
                </a:solidFill>
                <a:cs typeface="Times New Roman" panose="02020603050405020304" pitchFamily="18" charset="0"/>
              </a:endParaRPr>
            </a:p>
          </p:txBody>
        </p:sp>
        <p:sp>
          <p:nvSpPr>
            <p:cNvPr id="19" name="Rectangle 3095"/>
            <p:cNvSpPr>
              <a:spLocks noChangeArrowheads="1"/>
            </p:cNvSpPr>
            <p:nvPr/>
          </p:nvSpPr>
          <p:spPr bwMode="auto">
            <a:xfrm>
              <a:off x="1792" y="3865"/>
              <a:ext cx="1543" cy="242"/>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smtClean="0">
                  <a:solidFill>
                    <a:srgbClr val="FF0066"/>
                  </a:solidFill>
                </a:rPr>
                <a:t>二极管的结构示意图</a:t>
              </a:r>
              <a:endParaRPr lang="zh-CN" altLang="en-US" b="1" dirty="0" smtClean="0">
                <a:solidFill>
                  <a:srgbClr val="FF0066"/>
                </a:solidFill>
              </a:endParaRPr>
            </a:p>
          </p:txBody>
        </p:sp>
      </p:grpSp>
      <p:sp>
        <p:nvSpPr>
          <p:cNvPr id="2" name="灯片编号占位符 1"/>
          <p:cNvSpPr>
            <a:spLocks noGrp="1"/>
          </p:cNvSpPr>
          <p:nvPr>
            <p:ph type="sldNum" sz="quarter" idx="12"/>
          </p:nvPr>
        </p:nvSpPr>
        <p:spPr>
          <a:xfrm>
            <a:off x="8471329" y="6270676"/>
            <a:ext cx="2558046" cy="365145"/>
          </a:xfrm>
        </p:spPr>
        <p:txBody>
          <a:bodyPr/>
          <a:p>
            <a:fld id="{9A0DB2DC-4C9A-4742-B13C-FB6460FD3503}" type="slidenum">
              <a:rPr lang="zh-CN" altLang="en-US" sz="1080" dirty="0">
                <a:cs typeface="Times New Roman" panose="02020603050405020304" pitchFamily="18" charset="0"/>
              </a:rPr>
            </a:fld>
            <a:endParaRPr lang="zh-CN" altLang="en-US" sz="1080" dirty="0">
              <a:cs typeface="Times New Roman" panose="02020603050405020304" pitchFamily="18" charset="0"/>
            </a:endParaRPr>
          </a:p>
        </p:txBody>
      </p:sp>
      <p:grpSp>
        <p:nvGrpSpPr>
          <p:cNvPr id="3" name="组合 2"/>
          <p:cNvGrpSpPr/>
          <p:nvPr/>
        </p:nvGrpSpPr>
        <p:grpSpPr>
          <a:xfrm>
            <a:off x="7909472" y="1805859"/>
            <a:ext cx="3067371" cy="1567565"/>
            <a:chOff x="9582" y="2372"/>
            <a:chExt cx="4029" cy="2059"/>
          </a:xfrm>
        </p:grpSpPr>
        <p:graphicFrame>
          <p:nvGraphicFramePr>
            <p:cNvPr id="29699" name="对象 56325"/>
            <p:cNvGraphicFramePr>
              <a:graphicFrameLocks noChangeAspect="1"/>
            </p:cNvGraphicFramePr>
            <p:nvPr/>
          </p:nvGraphicFramePr>
          <p:xfrm>
            <a:off x="9582" y="2372"/>
            <a:ext cx="4029" cy="1340"/>
          </p:xfrm>
          <a:graphic>
            <a:graphicData uri="http://schemas.openxmlformats.org/presentationml/2006/ole">
              <mc:AlternateContent xmlns:mc="http://schemas.openxmlformats.org/markup-compatibility/2006">
                <mc:Choice xmlns:v="urn:schemas-microsoft-com:vml" Requires="v">
                  <p:oleObj spid="_x0000_s3092" name="" r:id="rId1" imgW="6791325" imgH="2257425" progId="MSPhotoEd.3">
                    <p:embed/>
                  </p:oleObj>
                </mc:Choice>
                <mc:Fallback>
                  <p:oleObj name="" r:id="rId1" imgW="6791325" imgH="2257425" progId="MSPhotoEd.3">
                    <p:embed/>
                    <p:pic>
                      <p:nvPicPr>
                        <p:cNvPr id="0" name="图片 3091"/>
                        <p:cNvPicPr/>
                        <p:nvPr/>
                      </p:nvPicPr>
                      <p:blipFill>
                        <a:blip r:embed="rId2"/>
                        <a:stretch>
                          <a:fillRect/>
                        </a:stretch>
                      </p:blipFill>
                      <p:spPr>
                        <a:xfrm>
                          <a:off x="9582" y="2372"/>
                          <a:ext cx="4029" cy="1340"/>
                        </a:xfrm>
                        <a:prstGeom prst="rect">
                          <a:avLst/>
                        </a:prstGeom>
                        <a:noFill/>
                        <a:ln w="38100">
                          <a:noFill/>
                          <a:miter/>
                        </a:ln>
                      </p:spPr>
                    </p:pic>
                  </p:oleObj>
                </mc:Fallback>
              </mc:AlternateContent>
            </a:graphicData>
          </a:graphic>
        </p:graphicFrame>
        <p:sp>
          <p:nvSpPr>
            <p:cNvPr id="7" name="Rectangle 3095"/>
            <p:cNvSpPr>
              <a:spLocks noChangeArrowheads="1"/>
            </p:cNvSpPr>
            <p:nvPr/>
          </p:nvSpPr>
          <p:spPr bwMode="auto">
            <a:xfrm>
              <a:off x="10528" y="3826"/>
              <a:ext cx="2250" cy="605"/>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smtClean="0">
                  <a:solidFill>
                    <a:srgbClr val="FF0066"/>
                  </a:solidFill>
                </a:rPr>
                <a:t>二极管符号</a:t>
              </a:r>
              <a:endParaRPr lang="zh-CN" altLang="en-US" b="1" dirty="0" smtClean="0">
                <a:solidFill>
                  <a:srgbClr val="FF0066"/>
                </a:solidFill>
              </a:endParaRPr>
            </a:p>
          </p:txBody>
        </p:sp>
      </p:grpSp>
      <p:sp>
        <p:nvSpPr>
          <p:cNvPr id="4" name="Text Box 3075"/>
          <p:cNvSpPr txBox="1">
            <a:spLocks noChangeArrowheads="1"/>
          </p:cNvSpPr>
          <p:nvPr/>
        </p:nvSpPr>
        <p:spPr bwMode="auto">
          <a:xfrm>
            <a:off x="988282" y="1642423"/>
            <a:ext cx="5076504" cy="115443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75" b="1" dirty="0" smtClean="0">
                <a:solidFill>
                  <a:srgbClr val="000000"/>
                </a:solidFill>
              </a:rPr>
              <a:t>二极管按结构分有</a:t>
            </a:r>
            <a:r>
              <a:rPr lang="zh-CN" altLang="en-US" sz="2875" b="1" dirty="0" smtClean="0">
                <a:solidFill>
                  <a:srgbClr val="FF0000"/>
                </a:solidFill>
              </a:rPr>
              <a:t>点接触型、面接触型和平面型</a:t>
            </a:r>
            <a:r>
              <a:rPr lang="zh-CN" altLang="en-US" sz="2875" b="1" dirty="0" smtClean="0">
                <a:solidFill>
                  <a:srgbClr val="000000"/>
                </a:solidFill>
              </a:rPr>
              <a:t>三大类。</a:t>
            </a:r>
            <a:endParaRPr lang="zh-CN" altLang="en-US" sz="2875" b="1" dirty="0" smtClean="0">
              <a:solidFill>
                <a:srgbClr val="000000"/>
              </a:solidFill>
            </a:endParaRPr>
          </a:p>
        </p:txBody>
      </p:sp>
      <p:sp>
        <p:nvSpPr>
          <p:cNvPr id="15" name="AutoShape 3084"/>
          <p:cNvSpPr>
            <a:spLocks noChangeArrowheads="1"/>
          </p:cNvSpPr>
          <p:nvPr/>
        </p:nvSpPr>
        <p:spPr bwMode="auto">
          <a:xfrm>
            <a:off x="6620552" y="3534824"/>
            <a:ext cx="4321271" cy="1782258"/>
          </a:xfrm>
          <a:prstGeom prst="wedgeEllipseCallout">
            <a:avLst>
              <a:gd name="adj1" fmla="val -88636"/>
              <a:gd name="adj2" fmla="val -59782"/>
            </a:avLst>
          </a:prstGeom>
          <a:noFill/>
          <a:ln w="9525">
            <a:solidFill>
              <a:srgbClr val="FF0000"/>
            </a:solidFill>
            <a:miter lim="800000"/>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smtClean="0">
                <a:solidFill>
                  <a:srgbClr val="000000"/>
                </a:solidFill>
              </a:rPr>
              <a:t>         PN</a:t>
            </a:r>
            <a:r>
              <a:rPr lang="zh-CN" altLang="en-US" b="1" dirty="0" smtClean="0">
                <a:solidFill>
                  <a:srgbClr val="000000"/>
                </a:solidFill>
              </a:rPr>
              <a:t>结面积小，结电容小，</a:t>
            </a:r>
            <a:endParaRPr lang="zh-CN" altLang="en-US" b="1" dirty="0" smtClean="0">
              <a:solidFill>
                <a:srgbClr val="000000"/>
              </a:solidFill>
            </a:endParaRPr>
          </a:p>
          <a:p>
            <a:pPr algn="ctr" eaLnBrk="1" hangingPunct="1"/>
            <a:r>
              <a:rPr lang="zh-CN" altLang="en-US" b="1" dirty="0" smtClean="0">
                <a:solidFill>
                  <a:srgbClr val="000000"/>
                </a:solidFill>
              </a:rPr>
              <a:t>用于</a:t>
            </a:r>
            <a:r>
              <a:rPr lang="zh-CN" altLang="en-US" b="1">
                <a:sym typeface="+mn-ea"/>
              </a:rPr>
              <a:t>高频电路和小功率整流</a:t>
            </a:r>
            <a:r>
              <a:rPr lang="zh-CN" altLang="en-US" b="1" dirty="0" smtClean="0">
                <a:solidFill>
                  <a:srgbClr val="000000"/>
                </a:solidFill>
              </a:rPr>
              <a:t>。</a:t>
            </a:r>
            <a:endParaRPr lang="zh-CN" altLang="en-US" b="1" dirty="0" smtClean="0">
              <a:solidFill>
                <a:srgbClr val="000000"/>
              </a:solidFill>
            </a:endParaRPr>
          </a:p>
        </p:txBody>
      </p:sp>
      <p:grpSp>
        <p:nvGrpSpPr>
          <p:cNvPr id="8" name="组合 7"/>
          <p:cNvGrpSpPr/>
          <p:nvPr/>
        </p:nvGrpSpPr>
        <p:grpSpPr>
          <a:xfrm>
            <a:off x="1174045" y="3709928"/>
            <a:ext cx="4957737" cy="2476585"/>
            <a:chOff x="735" y="4873"/>
            <a:chExt cx="6512" cy="3253"/>
          </a:xfrm>
        </p:grpSpPr>
        <p:pic>
          <p:nvPicPr>
            <p:cNvPr id="20" name="图片 19"/>
            <p:cNvPicPr>
              <a:picLocks noChangeAspect="1"/>
            </p:cNvPicPr>
            <p:nvPr/>
          </p:nvPicPr>
          <p:blipFill>
            <a:blip r:embed="rId3"/>
            <a:stretch>
              <a:fillRect/>
            </a:stretch>
          </p:blipFill>
          <p:spPr>
            <a:xfrm>
              <a:off x="735" y="4873"/>
              <a:ext cx="6512" cy="3253"/>
            </a:xfrm>
            <a:prstGeom prst="rect">
              <a:avLst/>
            </a:prstGeom>
          </p:spPr>
        </p:pic>
        <p:sp>
          <p:nvSpPr>
            <p:cNvPr id="5" name="文本框 4"/>
            <p:cNvSpPr txBox="1"/>
            <p:nvPr/>
          </p:nvSpPr>
          <p:spPr>
            <a:xfrm>
              <a:off x="923" y="5750"/>
              <a:ext cx="1765" cy="600"/>
            </a:xfrm>
            <a:prstGeom prst="rect">
              <a:avLst/>
            </a:prstGeom>
            <a:solidFill>
              <a:schemeClr val="bg1"/>
            </a:solidFill>
          </p:spPr>
          <p:txBody>
            <a:bodyPr wrap="square" rtlCol="0">
              <a:spAutoFit/>
            </a:bodyPr>
            <a:p>
              <a:pPr marL="0" indent="0">
                <a:lnSpc>
                  <a:spcPct val="110000"/>
                </a:lnSpc>
                <a:buNone/>
              </a:pPr>
              <a:r>
                <a:rPr lang="zh-CN" altLang="en-US" sz="2160" b="1" dirty="0" smtClean="0">
                  <a:solidFill>
                    <a:srgbClr val="FF0000"/>
                  </a:solidFill>
                  <a:latin typeface="Times New Roman" panose="02020603050405020304" pitchFamily="18" charset="0"/>
                  <a:cs typeface="Times New Roman" panose="02020603050405020304" pitchFamily="18" charset="0"/>
                </a:rPr>
                <a:t>阳极引线</a:t>
              </a:r>
              <a:endParaRPr lang="zh-CN" altLang="en-US" sz="2160" b="1" dirty="0" smtClean="0">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5159" y="5751"/>
              <a:ext cx="1765" cy="600"/>
            </a:xfrm>
            <a:prstGeom prst="rect">
              <a:avLst/>
            </a:prstGeom>
            <a:solidFill>
              <a:schemeClr val="bg1"/>
            </a:solidFill>
          </p:spPr>
          <p:txBody>
            <a:bodyPr wrap="square" rtlCol="0">
              <a:spAutoFit/>
            </a:bodyPr>
            <a:p>
              <a:pPr marL="0" indent="0">
                <a:lnSpc>
                  <a:spcPct val="110000"/>
                </a:lnSpc>
                <a:buNone/>
              </a:pPr>
              <a:r>
                <a:rPr lang="zh-CN" altLang="en-US" sz="2160" b="1" dirty="0" smtClean="0">
                  <a:solidFill>
                    <a:srgbClr val="0000FF"/>
                  </a:solidFill>
                  <a:latin typeface="Times New Roman" panose="02020603050405020304" pitchFamily="18" charset="0"/>
                  <a:cs typeface="Times New Roman" panose="02020603050405020304" pitchFamily="18" charset="0"/>
                </a:rPr>
                <a:t>阴极引线</a:t>
              </a:r>
              <a:endParaRPr lang="zh-CN" altLang="en-US" sz="2160" b="1" dirty="0" smtClean="0">
                <a:solidFill>
                  <a:srgbClr val="0000FF"/>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autoUpdateAnimBg="0"/>
      <p:bldP spid="14" grpId="0" bldLvl="0" animBg="1"/>
      <p:bldP spid="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32"/>
          <p:cNvSpPr txBox="1">
            <a:spLocks noChangeArrowheads="1"/>
          </p:cNvSpPr>
          <p:nvPr/>
        </p:nvSpPr>
        <p:spPr bwMode="auto">
          <a:xfrm>
            <a:off x="1696911" y="1219266"/>
            <a:ext cx="3366135"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pPr>
            <a:r>
              <a:rPr lang="zh-CN" altLang="en-US" sz="2875" b="1" dirty="0">
                <a:solidFill>
                  <a:srgbClr val="0000FF"/>
                </a:solidFill>
                <a:ea typeface="黑体" panose="02010609060101010101" pitchFamily="49" charset="-122"/>
                <a:cs typeface="Times New Roman" panose="02020603050405020304" pitchFamily="18" charset="0"/>
              </a:rPr>
              <a:t>(2)  面接触型二极管</a:t>
            </a:r>
            <a:endParaRPr lang="zh-CN" altLang="en-US" sz="2875" b="1" dirty="0">
              <a:solidFill>
                <a:srgbClr val="0000FF"/>
              </a:solidFill>
              <a:ea typeface="黑体" panose="02010609060101010101" pitchFamily="49" charset="-122"/>
              <a:cs typeface="Times New Roman" panose="02020603050405020304" pitchFamily="18" charset="0"/>
            </a:endParaRPr>
          </a:p>
        </p:txBody>
      </p:sp>
      <p:sp>
        <p:nvSpPr>
          <p:cNvPr id="13345" name="AutoShape 33"/>
          <p:cNvSpPr>
            <a:spLocks noChangeArrowheads="1"/>
          </p:cNvSpPr>
          <p:nvPr/>
        </p:nvSpPr>
        <p:spPr bwMode="auto">
          <a:xfrm>
            <a:off x="5923180" y="1094975"/>
            <a:ext cx="4373802" cy="1827176"/>
          </a:xfrm>
          <a:prstGeom prst="wedgeEllipseCallout">
            <a:avLst>
              <a:gd name="adj1" fmla="val -61734"/>
              <a:gd name="adj2" fmla="val -19666"/>
            </a:avLst>
          </a:prstGeom>
          <a:noFill/>
          <a:ln w="9525">
            <a:solidFill>
              <a:srgbClr val="FF0000"/>
            </a:solidFill>
            <a:miter lim="800000"/>
          </a:ln>
          <a:effectLst/>
          <a:extLst>
            <a:ext uri="{909E8E84-426E-40DD-AFC4-6F175D3DCCD1}">
              <a14:hiddenFill xmlns:a14="http://schemas.microsoft.com/office/drawing/2010/main">
                <a:gradFill rotWithShape="0">
                  <a:gsLst>
                    <a:gs pos="0">
                      <a:srgbClr val="FFCCFF"/>
                    </a:gs>
                    <a:gs pos="50000">
                      <a:srgbClr val="FFFFCC"/>
                    </a:gs>
                    <a:gs pos="100000">
                      <a:srgbClr val="FFCCFF"/>
                    </a:gs>
                  </a:gsLst>
                  <a:lin ang="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smtClean="0">
                <a:solidFill>
                  <a:srgbClr val="000000"/>
                </a:solidFill>
              </a:rPr>
              <a:t>PN</a:t>
            </a:r>
            <a:r>
              <a:rPr lang="zh-CN" altLang="en-US" b="1" smtClean="0">
                <a:solidFill>
                  <a:srgbClr val="000000"/>
                </a:solidFill>
              </a:rPr>
              <a:t>结面积大，用于</a:t>
            </a:r>
            <a:endParaRPr lang="zh-CN" altLang="en-US" b="1" smtClean="0">
              <a:solidFill>
                <a:srgbClr val="000000"/>
              </a:solidFill>
            </a:endParaRPr>
          </a:p>
          <a:p>
            <a:r>
              <a:rPr lang="zh-CN" altLang="en-US" b="1" smtClean="0">
                <a:solidFill>
                  <a:srgbClr val="000000"/>
                </a:solidFill>
              </a:rPr>
              <a:t>工频大电流整流电路。</a:t>
            </a:r>
            <a:endParaRPr lang="zh-CN" altLang="en-US" b="1"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grpSp>
        <p:nvGrpSpPr>
          <p:cNvPr id="3" name="组合 2"/>
          <p:cNvGrpSpPr/>
          <p:nvPr/>
        </p:nvGrpSpPr>
        <p:grpSpPr>
          <a:xfrm>
            <a:off x="2039670" y="2148454"/>
            <a:ext cx="3049100" cy="3336879"/>
            <a:chOff x="1872" y="2822"/>
            <a:chExt cx="4005" cy="4383"/>
          </a:xfrm>
        </p:grpSpPr>
        <p:grpSp>
          <p:nvGrpSpPr>
            <p:cNvPr id="13348" name="Group 36"/>
            <p:cNvGrpSpPr/>
            <p:nvPr/>
          </p:nvGrpSpPr>
          <p:grpSpPr bwMode="auto">
            <a:xfrm>
              <a:off x="1872" y="2822"/>
              <a:ext cx="4005" cy="4383"/>
              <a:chOff x="1056" y="768"/>
              <a:chExt cx="1602" cy="1753"/>
            </a:xfrm>
          </p:grpSpPr>
          <p:graphicFrame>
            <p:nvGraphicFramePr>
              <p:cNvPr id="5129" name="Object 34"/>
              <p:cNvGraphicFramePr/>
              <p:nvPr/>
            </p:nvGraphicFramePr>
            <p:xfrm>
              <a:off x="1056" y="768"/>
              <a:ext cx="1602" cy="1440"/>
            </p:xfrm>
            <a:graphic>
              <a:graphicData uri="http://schemas.openxmlformats.org/presentationml/2006/ole">
                <mc:AlternateContent xmlns:mc="http://schemas.openxmlformats.org/markup-compatibility/2006">
                  <mc:Choice xmlns:v="urn:schemas-microsoft-com:vml" Requires="v">
                    <p:oleObj spid="_x0000_s48197" name="BMP 图象" r:id="rId1" imgW="1571625" imgH="1581150" progId="Paint.Picture">
                      <p:embed/>
                    </p:oleObj>
                  </mc:Choice>
                  <mc:Fallback>
                    <p:oleObj name="BMP 图象" r:id="rId1" imgW="1571625" imgH="1581150" progId="Paint.Picture">
                      <p:embed/>
                      <p:pic>
                        <p:nvPicPr>
                          <p:cNvPr id="0" name="图片 481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768"/>
                            <a:ext cx="1602" cy="1440"/>
                          </a:xfrm>
                          <a:prstGeom prst="rect">
                            <a:avLst/>
                          </a:prstGeom>
                          <a:noFill/>
                          <a:ln w="38100">
                            <a:pattFill prst="zigZag">
                              <a:fgClr>
                                <a:schemeClr val="tx1"/>
                              </a:fgClr>
                              <a:bgClr>
                                <a:srgbClr val="FFFFFF"/>
                              </a:bgClr>
                            </a:pattFill>
                            <a:miter lim="800000"/>
                            <a:headEnd/>
                            <a:tailEnd/>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Text Box 35"/>
              <p:cNvSpPr txBox="1">
                <a:spLocks noChangeArrowheads="1"/>
              </p:cNvSpPr>
              <p:nvPr/>
            </p:nvSpPr>
            <p:spPr bwMode="auto">
              <a:xfrm>
                <a:off x="1251" y="2279"/>
                <a:ext cx="975" cy="242"/>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smtClean="0">
                    <a:solidFill>
                      <a:srgbClr val="FF0066"/>
                    </a:solidFill>
                    <a:cs typeface="Times New Roman" panose="02020603050405020304" pitchFamily="18" charset="0"/>
                  </a:rPr>
                  <a:t>(b) </a:t>
                </a:r>
                <a:r>
                  <a:rPr lang="zh-CN" altLang="en-US" b="1" smtClean="0">
                    <a:solidFill>
                      <a:srgbClr val="FF0066"/>
                    </a:solidFill>
                    <a:cs typeface="Times New Roman" panose="02020603050405020304" pitchFamily="18" charset="0"/>
                  </a:rPr>
                  <a:t>面接触型</a:t>
                </a:r>
                <a:endParaRPr lang="zh-CN" altLang="en-US" b="1" smtClean="0">
                  <a:solidFill>
                    <a:srgbClr val="FF0066"/>
                  </a:solidFill>
                  <a:cs typeface="Times New Roman" panose="02020603050405020304" pitchFamily="18" charset="0"/>
                </a:endParaRPr>
              </a:p>
            </p:txBody>
          </p:sp>
        </p:grpSp>
        <p:sp>
          <p:nvSpPr>
            <p:cNvPr id="5" name="文本框 4"/>
            <p:cNvSpPr txBox="1"/>
            <p:nvPr/>
          </p:nvSpPr>
          <p:spPr>
            <a:xfrm>
              <a:off x="2211" y="2826"/>
              <a:ext cx="1765" cy="600"/>
            </a:xfrm>
            <a:prstGeom prst="rect">
              <a:avLst/>
            </a:prstGeom>
            <a:solidFill>
              <a:schemeClr val="bg1"/>
            </a:solidFill>
          </p:spPr>
          <p:txBody>
            <a:bodyPr wrap="square" rtlCol="0">
              <a:spAutoFit/>
            </a:bodyPr>
            <a:p>
              <a:pPr marL="0" indent="0">
                <a:lnSpc>
                  <a:spcPct val="110000"/>
                </a:lnSpc>
                <a:buNone/>
              </a:pPr>
              <a:r>
                <a:rPr lang="zh-CN" altLang="en-US" sz="2160" b="1" dirty="0" smtClean="0">
                  <a:solidFill>
                    <a:srgbClr val="FF0000"/>
                  </a:solidFill>
                  <a:latin typeface="Times New Roman" panose="02020603050405020304" pitchFamily="18" charset="0"/>
                  <a:cs typeface="Times New Roman" panose="02020603050405020304" pitchFamily="18" charset="0"/>
                </a:rPr>
                <a:t>阳极引线</a:t>
              </a:r>
              <a:endParaRPr lang="zh-CN" altLang="en-US" sz="2160" b="1" dirty="0" smtClean="0">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221" y="5850"/>
              <a:ext cx="1765" cy="574"/>
            </a:xfrm>
            <a:prstGeom prst="rect">
              <a:avLst/>
            </a:prstGeom>
            <a:solidFill>
              <a:schemeClr val="bg1"/>
            </a:solidFill>
          </p:spPr>
          <p:txBody>
            <a:bodyPr wrap="square" rtlCol="0">
              <a:noAutofit/>
            </a:bodyPr>
            <a:p>
              <a:pPr marL="0" indent="0">
                <a:lnSpc>
                  <a:spcPct val="110000"/>
                </a:lnSpc>
                <a:buNone/>
              </a:pPr>
              <a:r>
                <a:rPr lang="zh-CN" altLang="en-US" sz="2160" b="1" dirty="0" smtClean="0">
                  <a:solidFill>
                    <a:srgbClr val="0000FF"/>
                  </a:solidFill>
                  <a:latin typeface="Times New Roman" panose="02020603050405020304" pitchFamily="18" charset="0"/>
                  <a:cs typeface="Times New Roman" panose="02020603050405020304" pitchFamily="18" charset="0"/>
                </a:rPr>
                <a:t>阴极引线</a:t>
              </a:r>
              <a:endParaRPr lang="zh-CN" altLang="en-US" sz="2160" b="1" dirty="0" smtClean="0">
                <a:solidFill>
                  <a:srgbClr val="0000FF"/>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13345"/>
                                        </p:tgtEl>
                                        <p:attrNameLst>
                                          <p:attrName>style.visibility</p:attrName>
                                        </p:attrNameLst>
                                      </p:cBhvr>
                                      <p:to>
                                        <p:strVal val="visible"/>
                                      </p:to>
                                    </p:set>
                                    <p:anim calcmode="lin" valueType="num">
                                      <p:cBhvr additive="base">
                                        <p:cTn id="7" dur="500" fill="hold"/>
                                        <p:tgtEl>
                                          <p:spTgt spid="13345"/>
                                        </p:tgtEl>
                                        <p:attrNameLst>
                                          <p:attrName>ppt_x</p:attrName>
                                        </p:attrNameLst>
                                      </p:cBhvr>
                                      <p:tavLst>
                                        <p:tav tm="0">
                                          <p:val>
                                            <p:strVal val="1+#ppt_w/2"/>
                                          </p:val>
                                        </p:tav>
                                        <p:tav tm="100000">
                                          <p:val>
                                            <p:strVal val="#ppt_x"/>
                                          </p:val>
                                        </p:tav>
                                      </p:tavLst>
                                    </p:anim>
                                    <p:anim calcmode="lin" valueType="num">
                                      <p:cBhvr additive="base">
                                        <p:cTn id="8" dur="500" fill="hold"/>
                                        <p:tgtEl>
                                          <p:spTgt spid="133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5"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 name="Text Box 30"/>
          <p:cNvSpPr txBox="1">
            <a:spLocks noChangeArrowheads="1"/>
          </p:cNvSpPr>
          <p:nvPr/>
        </p:nvSpPr>
        <p:spPr bwMode="auto">
          <a:xfrm>
            <a:off x="1693220" y="1107554"/>
            <a:ext cx="2998470"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zh-CN"/>
            </a:defPPr>
            <a:lvl1pPr eaLnBrk="1" hangingPunct="1">
              <a:spcBef>
                <a:spcPct val="50000"/>
              </a:spcBef>
              <a:defRPr sz="2800" b="1">
                <a:solidFill>
                  <a:srgbClr val="FF0000"/>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eaLnBrk="0" hangingPunct="0">
              <a:buClrTx/>
              <a:buSzTx/>
              <a:buFontTx/>
            </a:pPr>
            <a:r>
              <a:rPr lang="zh-CN" altLang="en-US" sz="2875" dirty="0">
                <a:solidFill>
                  <a:srgbClr val="0000FF"/>
                </a:solidFill>
                <a:ea typeface="黑体" panose="02010609060101010101" pitchFamily="49" charset="-122"/>
                <a:cs typeface="Times New Roman" panose="02020603050405020304" pitchFamily="18" charset="0"/>
              </a:rPr>
              <a:t>(3)  平面型二极管</a:t>
            </a:r>
            <a:endParaRPr lang="zh-CN" altLang="en-US" sz="2875" dirty="0">
              <a:solidFill>
                <a:srgbClr val="0000FF"/>
              </a:solidFill>
              <a:ea typeface="黑体" panose="02010609060101010101" pitchFamily="49" charset="-122"/>
              <a:cs typeface="Times New Roman" panose="02020603050405020304" pitchFamily="18" charset="0"/>
            </a:endParaRPr>
          </a:p>
        </p:txBody>
      </p:sp>
      <p:sp>
        <p:nvSpPr>
          <p:cNvPr id="13343" name="AutoShape 31"/>
          <p:cNvSpPr>
            <a:spLocks noChangeArrowheads="1"/>
          </p:cNvSpPr>
          <p:nvPr/>
        </p:nvSpPr>
        <p:spPr bwMode="auto">
          <a:xfrm>
            <a:off x="5318689" y="1184619"/>
            <a:ext cx="5954309" cy="1945181"/>
          </a:xfrm>
          <a:prstGeom prst="wedgeEllipseCallout">
            <a:avLst>
              <a:gd name="adj1" fmla="val -57505"/>
              <a:gd name="adj2" fmla="val -43150"/>
            </a:avLst>
          </a:prstGeom>
          <a:noFill/>
          <a:ln w="9525">
            <a:solidFill>
              <a:srgbClr val="FF0000"/>
            </a:solidFill>
            <a:miter lim="800000"/>
          </a:ln>
          <a:effectLst/>
          <a:extLst>
            <a:ext uri="{909E8E84-426E-40DD-AFC4-6F175D3DCCD1}">
              <a14:hiddenFill xmlns:a14="http://schemas.microsoft.com/office/drawing/2010/main">
                <a:gradFill rotWithShape="0">
                  <a:gsLst>
                    <a:gs pos="0">
                      <a:srgbClr val="FFFFFF"/>
                    </a:gs>
                    <a:gs pos="100000">
                      <a:srgbClr val="66FFFF"/>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smtClean="0">
                <a:solidFill>
                  <a:srgbClr val="000000"/>
                </a:solidFill>
              </a:rPr>
              <a:t>       </a:t>
            </a:r>
            <a:r>
              <a:rPr lang="zh-CN" altLang="en-US" b="1" smtClean="0">
                <a:solidFill>
                  <a:srgbClr val="000000"/>
                </a:solidFill>
              </a:rPr>
              <a:t>往往用于集成电路制造工</a:t>
            </a:r>
            <a:endParaRPr lang="zh-CN" altLang="en-US" b="1" smtClean="0">
              <a:solidFill>
                <a:srgbClr val="000000"/>
              </a:solidFill>
            </a:endParaRPr>
          </a:p>
          <a:p>
            <a:r>
              <a:rPr lang="zh-CN" altLang="en-US" b="1" smtClean="0">
                <a:solidFill>
                  <a:srgbClr val="000000"/>
                </a:solidFill>
              </a:rPr>
              <a:t>艺中。</a:t>
            </a:r>
            <a:r>
              <a:rPr lang="en-US" altLang="zh-CN" b="1" smtClean="0">
                <a:solidFill>
                  <a:srgbClr val="000000"/>
                </a:solidFill>
              </a:rPr>
              <a:t>PN </a:t>
            </a:r>
            <a:r>
              <a:rPr lang="zh-CN" altLang="en-US" b="1" smtClean="0">
                <a:solidFill>
                  <a:srgbClr val="000000"/>
                </a:solidFill>
              </a:rPr>
              <a:t>结面积可大可小，用</a:t>
            </a:r>
            <a:endParaRPr lang="zh-CN" altLang="en-US" b="1" smtClean="0">
              <a:solidFill>
                <a:srgbClr val="000000"/>
              </a:solidFill>
            </a:endParaRPr>
          </a:p>
          <a:p>
            <a:r>
              <a:rPr lang="zh-CN" altLang="en-US" b="1" smtClean="0">
                <a:solidFill>
                  <a:srgbClr val="000000"/>
                </a:solidFill>
              </a:rPr>
              <a:t>于高频整流和开关电路中。</a:t>
            </a:r>
            <a:endParaRPr lang="zh-CN" altLang="en-US" b="1"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grpSp>
        <p:nvGrpSpPr>
          <p:cNvPr id="3" name="组合 2"/>
          <p:cNvGrpSpPr/>
          <p:nvPr/>
        </p:nvGrpSpPr>
        <p:grpSpPr>
          <a:xfrm>
            <a:off x="2211729" y="2220780"/>
            <a:ext cx="2701175" cy="3348299"/>
            <a:chOff x="2098" y="2917"/>
            <a:chExt cx="3548" cy="4398"/>
          </a:xfrm>
        </p:grpSpPr>
        <p:grpSp>
          <p:nvGrpSpPr>
            <p:cNvPr id="13350" name="Group 38"/>
            <p:cNvGrpSpPr/>
            <p:nvPr/>
          </p:nvGrpSpPr>
          <p:grpSpPr bwMode="auto">
            <a:xfrm>
              <a:off x="2098" y="2917"/>
              <a:ext cx="3548" cy="4398"/>
              <a:chOff x="3237" y="2544"/>
              <a:chExt cx="1419" cy="1759"/>
            </a:xfrm>
          </p:grpSpPr>
          <p:graphicFrame>
            <p:nvGraphicFramePr>
              <p:cNvPr id="5131" name="Object 23"/>
              <p:cNvGraphicFramePr>
                <a:graphicFrameLocks noChangeAspect="1"/>
              </p:cNvGraphicFramePr>
              <p:nvPr/>
            </p:nvGraphicFramePr>
            <p:xfrm>
              <a:off x="3237" y="2544"/>
              <a:ext cx="1419" cy="1439"/>
            </p:xfrm>
            <a:graphic>
              <a:graphicData uri="http://schemas.openxmlformats.org/presentationml/2006/ole">
                <mc:AlternateContent xmlns:mc="http://schemas.openxmlformats.org/markup-compatibility/2006">
                  <mc:Choice xmlns:v="urn:schemas-microsoft-com:vml" Requires="v">
                    <p:oleObj spid="_x0000_s48196" name="BMP 图象" r:id="rId1" imgW="1431290" imgH="1679575" progId="Paint.Picture">
                      <p:embed/>
                    </p:oleObj>
                  </mc:Choice>
                  <mc:Fallback>
                    <p:oleObj name="BMP 图象" r:id="rId1" imgW="1431290" imgH="1679575" progId="Paint.Picture">
                      <p:embed/>
                      <p:pic>
                        <p:nvPicPr>
                          <p:cNvPr id="0" name="图片 481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 y="2544"/>
                            <a:ext cx="1419" cy="1439"/>
                          </a:xfrm>
                          <a:prstGeom prst="rect">
                            <a:avLst/>
                          </a:prstGeom>
                          <a:noFill/>
                          <a:ln w="38100">
                            <a:pattFill prst="zigZag">
                              <a:fgClr>
                                <a:schemeClr val="tx1"/>
                              </a:fgClr>
                              <a:bgClr>
                                <a:srgbClr val="FFFFFF"/>
                              </a:bgClr>
                            </a:pattFill>
                            <a:miter lim="800000"/>
                            <a:headEnd/>
                            <a:tailEnd/>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3" name="Text Box 21"/>
              <p:cNvSpPr txBox="1">
                <a:spLocks noChangeArrowheads="1"/>
              </p:cNvSpPr>
              <p:nvPr/>
            </p:nvSpPr>
            <p:spPr bwMode="auto">
              <a:xfrm>
                <a:off x="3567" y="4061"/>
                <a:ext cx="756" cy="242"/>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b="1" dirty="0" smtClean="0">
                    <a:solidFill>
                      <a:srgbClr val="FF0066"/>
                    </a:solidFill>
                    <a:cs typeface="Times New Roman" panose="02020603050405020304" pitchFamily="18" charset="0"/>
                  </a:rPr>
                  <a:t>(c)</a:t>
                </a:r>
                <a:r>
                  <a:rPr lang="zh-CN" altLang="en-US" b="1" dirty="0" smtClean="0">
                    <a:solidFill>
                      <a:srgbClr val="FF0066"/>
                    </a:solidFill>
                    <a:cs typeface="Times New Roman" panose="02020603050405020304" pitchFamily="18" charset="0"/>
                  </a:rPr>
                  <a:t>平面型</a:t>
                </a:r>
                <a:endParaRPr lang="zh-CN" altLang="en-US" b="1" dirty="0" smtClean="0">
                  <a:solidFill>
                    <a:srgbClr val="FF0066"/>
                  </a:solidFill>
                  <a:cs typeface="Times New Roman" panose="02020603050405020304" pitchFamily="18" charset="0"/>
                </a:endParaRPr>
              </a:p>
            </p:txBody>
          </p:sp>
        </p:grpSp>
        <p:sp>
          <p:nvSpPr>
            <p:cNvPr id="5" name="文本框 4"/>
            <p:cNvSpPr txBox="1"/>
            <p:nvPr/>
          </p:nvSpPr>
          <p:spPr>
            <a:xfrm>
              <a:off x="2957" y="2937"/>
              <a:ext cx="1765" cy="600"/>
            </a:xfrm>
            <a:prstGeom prst="rect">
              <a:avLst/>
            </a:prstGeom>
            <a:solidFill>
              <a:schemeClr val="bg1"/>
            </a:solidFill>
          </p:spPr>
          <p:txBody>
            <a:bodyPr wrap="square" rtlCol="0">
              <a:spAutoFit/>
            </a:bodyPr>
            <a:p>
              <a:pPr marL="0" indent="0">
                <a:lnSpc>
                  <a:spcPct val="110000"/>
                </a:lnSpc>
                <a:buNone/>
              </a:pPr>
              <a:r>
                <a:rPr lang="zh-CN" altLang="en-US" sz="2160" b="1" dirty="0" smtClean="0">
                  <a:solidFill>
                    <a:srgbClr val="FF0000"/>
                  </a:solidFill>
                  <a:cs typeface="Times New Roman" panose="02020603050405020304" pitchFamily="18" charset="0"/>
                </a:rPr>
                <a:t>阳极引线</a:t>
              </a:r>
              <a:endParaRPr lang="zh-CN" altLang="en-US" sz="2160" b="1" dirty="0" smtClean="0">
                <a:solidFill>
                  <a:srgbClr val="FF0000"/>
                </a:solidFill>
                <a:cs typeface="Times New Roman" panose="02020603050405020304" pitchFamily="18" charset="0"/>
              </a:endParaRPr>
            </a:p>
          </p:txBody>
        </p:sp>
        <p:sp>
          <p:nvSpPr>
            <p:cNvPr id="6" name="文本框 5"/>
            <p:cNvSpPr txBox="1"/>
            <p:nvPr/>
          </p:nvSpPr>
          <p:spPr>
            <a:xfrm>
              <a:off x="2839" y="5882"/>
              <a:ext cx="1765" cy="600"/>
            </a:xfrm>
            <a:prstGeom prst="rect">
              <a:avLst/>
            </a:prstGeom>
            <a:solidFill>
              <a:schemeClr val="bg1"/>
            </a:solidFill>
          </p:spPr>
          <p:txBody>
            <a:bodyPr wrap="square" rtlCol="0">
              <a:spAutoFit/>
            </a:bodyPr>
            <a:p>
              <a:pPr marL="0" indent="0">
                <a:lnSpc>
                  <a:spcPct val="110000"/>
                </a:lnSpc>
                <a:buNone/>
              </a:pPr>
              <a:r>
                <a:rPr lang="zh-CN" altLang="en-US" sz="2160" b="1" dirty="0" smtClean="0">
                  <a:solidFill>
                    <a:srgbClr val="0000FF"/>
                  </a:solidFill>
                  <a:cs typeface="Times New Roman" panose="02020603050405020304" pitchFamily="18" charset="0"/>
                </a:rPr>
                <a:t>阴极引线</a:t>
              </a:r>
              <a:endParaRPr lang="zh-CN" altLang="en-US" sz="2160" b="1" dirty="0" smtClean="0">
                <a:solidFill>
                  <a:srgbClr val="0000FF"/>
                </a:solidFill>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43"/>
                                        </p:tgtEl>
                                        <p:attrNameLst>
                                          <p:attrName>style.visibility</p:attrName>
                                        </p:attrNameLst>
                                      </p:cBhvr>
                                      <p:to>
                                        <p:strVal val="visible"/>
                                      </p:to>
                                    </p:set>
                                    <p:animEffect transition="in" filter="blinds(horizontal)">
                                      <p:cBhvr>
                                        <p:cTn id="7" dur="500"/>
                                        <p:tgtEl>
                                          <p:spTgt spid="13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3" grpId="0" bldLvl="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30" name="内容占位符 56329" descr="二极管"/>
          <p:cNvPicPr>
            <a:picLocks noGrp="1" noChangeAspect="1"/>
          </p:cNvPicPr>
          <p:nvPr>
            <p:ph idx="1"/>
          </p:nvPr>
        </p:nvPicPr>
        <p:blipFill>
          <a:blip r:embed="rId1"/>
          <a:srcRect l="27335" t="32445" r="12996" b="27780"/>
          <a:stretch>
            <a:fillRect/>
          </a:stretch>
        </p:blipFill>
        <p:spPr>
          <a:xfrm>
            <a:off x="2558892" y="1704795"/>
            <a:ext cx="6301854" cy="3151878"/>
          </a:xfrm>
        </p:spPr>
      </p:pic>
      <p:sp>
        <p:nvSpPr>
          <p:cNvPr id="56332" name="线形标注 1 56331"/>
          <p:cNvSpPr/>
          <p:nvPr/>
        </p:nvSpPr>
        <p:spPr>
          <a:xfrm>
            <a:off x="1521590" y="5243045"/>
            <a:ext cx="1355155" cy="864102"/>
          </a:xfrm>
          <a:prstGeom prst="borderCallout1">
            <a:avLst>
              <a:gd name="adj1" fmla="val 15861"/>
              <a:gd name="adj2" fmla="val 106741"/>
              <a:gd name="adj3" fmla="val -43833"/>
              <a:gd name="adj4" fmla="val 171630"/>
            </a:avLst>
          </a:prstGeom>
          <a:noFill/>
          <a:ln w="19050" cap="flat" cmpd="sng">
            <a:solidFill>
              <a:srgbClr val="FF00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nchor="t" anchorCtr="0"/>
          <a:p>
            <a:pPr algn="ctr"/>
            <a:r>
              <a:rPr lang="zh-CN" altLang="en-US" b="1" dirty="0">
                <a:latin typeface="Arial" panose="020B0604020202020204" pitchFamily="34" charset="0"/>
                <a:ea typeface="宋体" panose="02010600030101010101" pitchFamily="2" charset="-122"/>
              </a:rPr>
              <a:t>小功率二极管</a:t>
            </a:r>
            <a:endParaRPr lang="zh-CN" altLang="en-US" b="1">
              <a:latin typeface="Arial" panose="020B0604020202020204" pitchFamily="34" charset="0"/>
              <a:ea typeface="宋体" panose="02010600030101010101" pitchFamily="2" charset="-122"/>
            </a:endParaRPr>
          </a:p>
        </p:txBody>
      </p:sp>
      <p:sp>
        <p:nvSpPr>
          <p:cNvPr id="56333" name="线形标注 1 56332"/>
          <p:cNvSpPr/>
          <p:nvPr/>
        </p:nvSpPr>
        <p:spPr>
          <a:xfrm>
            <a:off x="3853142" y="5243045"/>
            <a:ext cx="1355155" cy="864102"/>
          </a:xfrm>
          <a:prstGeom prst="borderCallout1">
            <a:avLst>
              <a:gd name="adj1" fmla="val 15861"/>
              <a:gd name="adj2" fmla="val 106741"/>
              <a:gd name="adj3" fmla="val -68500"/>
              <a:gd name="adj4" fmla="val 139468"/>
            </a:avLst>
          </a:prstGeom>
          <a:noFill/>
          <a:ln w="19050" cap="flat" cmpd="sng">
            <a:solidFill>
              <a:srgbClr val="FF00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nchor="t" anchorCtr="0"/>
          <a:p>
            <a:pPr algn="ctr"/>
            <a:r>
              <a:rPr lang="zh-CN" altLang="en-US" b="1" dirty="0">
                <a:latin typeface="Arial" panose="020B0604020202020204" pitchFamily="34" charset="0"/>
                <a:ea typeface="宋体" panose="02010600030101010101" pitchFamily="2" charset="-122"/>
              </a:rPr>
              <a:t>大功率二极管</a:t>
            </a:r>
            <a:endParaRPr lang="zh-CN" altLang="en-US" b="1">
              <a:latin typeface="Arial" panose="020B0604020202020204" pitchFamily="34" charset="0"/>
              <a:ea typeface="宋体" panose="02010600030101010101" pitchFamily="2" charset="-122"/>
            </a:endParaRPr>
          </a:p>
        </p:txBody>
      </p:sp>
      <p:sp>
        <p:nvSpPr>
          <p:cNvPr id="56334" name="线形标注 1 56333"/>
          <p:cNvSpPr/>
          <p:nvPr/>
        </p:nvSpPr>
        <p:spPr>
          <a:xfrm>
            <a:off x="7117316" y="5157396"/>
            <a:ext cx="1355155" cy="864102"/>
          </a:xfrm>
          <a:prstGeom prst="borderCallout1">
            <a:avLst>
              <a:gd name="adj1" fmla="val 15861"/>
              <a:gd name="adj2" fmla="val -6741"/>
              <a:gd name="adj3" fmla="val -35241"/>
              <a:gd name="adj4" fmla="val -27949"/>
            </a:avLst>
          </a:prstGeom>
          <a:noFill/>
          <a:ln w="19050" cap="flat" cmpd="sng">
            <a:solidFill>
              <a:srgbClr val="FF00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nchor="t" anchorCtr="0"/>
          <a:p>
            <a:pPr algn="ctr"/>
            <a:r>
              <a:rPr lang="zh-CN" altLang="en-US" b="1" dirty="0">
                <a:latin typeface="Arial" panose="020B0604020202020204" pitchFamily="34" charset="0"/>
                <a:ea typeface="宋体" panose="02010600030101010101" pitchFamily="2" charset="-122"/>
              </a:rPr>
              <a:t>稳压</a:t>
            </a:r>
            <a:endParaRPr lang="zh-CN" altLang="en-US" b="1" dirty="0">
              <a:latin typeface="Arial" panose="020B0604020202020204" pitchFamily="34" charset="0"/>
              <a:ea typeface="宋体" panose="02010600030101010101" pitchFamily="2" charset="-122"/>
            </a:endParaRPr>
          </a:p>
          <a:p>
            <a:pPr algn="ctr"/>
            <a:r>
              <a:rPr lang="zh-CN" altLang="en-US" b="1" dirty="0">
                <a:latin typeface="Arial" panose="020B0604020202020204" pitchFamily="34" charset="0"/>
                <a:ea typeface="宋体" panose="02010600030101010101" pitchFamily="2" charset="-122"/>
              </a:rPr>
              <a:t>二极管</a:t>
            </a:r>
            <a:endParaRPr lang="zh-CN" altLang="en-US" b="1">
              <a:latin typeface="Arial" panose="020B0604020202020204" pitchFamily="34" charset="0"/>
              <a:ea typeface="宋体" panose="02010600030101010101" pitchFamily="2" charset="-122"/>
            </a:endParaRPr>
          </a:p>
        </p:txBody>
      </p:sp>
      <p:sp>
        <p:nvSpPr>
          <p:cNvPr id="56335" name="线形标注 1 56334"/>
          <p:cNvSpPr/>
          <p:nvPr/>
        </p:nvSpPr>
        <p:spPr>
          <a:xfrm>
            <a:off x="9190018" y="5157396"/>
            <a:ext cx="1355155" cy="864102"/>
          </a:xfrm>
          <a:prstGeom prst="borderCallout1">
            <a:avLst>
              <a:gd name="adj1" fmla="val 15861"/>
              <a:gd name="adj2" fmla="val -6741"/>
              <a:gd name="adj3" fmla="val -74227"/>
              <a:gd name="adj4" fmla="val -113764"/>
            </a:avLst>
          </a:prstGeom>
          <a:noFill/>
          <a:ln w="19050" cap="flat" cmpd="sng">
            <a:solidFill>
              <a:srgbClr val="FF00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nchor="t" anchorCtr="0"/>
          <a:p>
            <a:pPr algn="ctr"/>
            <a:r>
              <a:rPr lang="zh-CN" altLang="en-US" b="1" dirty="0">
                <a:latin typeface="Arial" panose="020B0604020202020204" pitchFamily="34" charset="0"/>
                <a:ea typeface="宋体" panose="02010600030101010101" pitchFamily="2" charset="-122"/>
              </a:rPr>
              <a:t>发光</a:t>
            </a:r>
            <a:endParaRPr lang="zh-CN" altLang="en-US" b="1" dirty="0">
              <a:latin typeface="Arial" panose="020B0604020202020204" pitchFamily="34" charset="0"/>
              <a:ea typeface="宋体" panose="02010600030101010101" pitchFamily="2" charset="-122"/>
            </a:endParaRPr>
          </a:p>
          <a:p>
            <a:pPr algn="ctr"/>
            <a:r>
              <a:rPr lang="zh-CN" altLang="en-US" b="1" dirty="0">
                <a:latin typeface="Arial" panose="020B0604020202020204" pitchFamily="34" charset="0"/>
                <a:ea typeface="宋体" panose="02010600030101010101" pitchFamily="2" charset="-122"/>
              </a:rPr>
              <a:t>二极管</a:t>
            </a:r>
            <a:endParaRPr lang="zh-CN" altLang="en-US" b="1">
              <a:latin typeface="Arial" panose="020B0604020202020204" pitchFamily="34" charset="0"/>
              <a:ea typeface="宋体" panose="02010600030101010101" pitchFamily="2" charset="-122"/>
            </a:endParaRPr>
          </a:p>
        </p:txBody>
      </p:sp>
      <p:sp>
        <p:nvSpPr>
          <p:cNvPr id="5122" name="Text Box 2"/>
          <p:cNvSpPr txBox="1">
            <a:spLocks noChangeArrowheads="1"/>
          </p:cNvSpPr>
          <p:nvPr/>
        </p:nvSpPr>
        <p:spPr bwMode="auto">
          <a:xfrm>
            <a:off x="2760325" y="828432"/>
            <a:ext cx="3611880"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zh-CN" altLang="en-US" sz="3355" b="1" dirty="0">
                <a:solidFill>
                  <a:srgbClr val="FF0000"/>
                </a:solidFill>
              </a:rPr>
              <a:t>半导体二极管图片</a:t>
            </a:r>
            <a:endParaRPr lang="zh-CN" altLang="en-US" sz="3355" b="1" dirty="0">
              <a:solidFill>
                <a:srgbClr val="FF0000"/>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6" name="图片 5"/>
          <p:cNvPicPr>
            <a:picLocks noChangeAspect="1"/>
          </p:cNvPicPr>
          <p:nvPr/>
        </p:nvPicPr>
        <p:blipFill>
          <a:blip r:embed="rId1"/>
          <a:stretch>
            <a:fillRect/>
          </a:stretch>
        </p:blipFill>
        <p:spPr>
          <a:xfrm>
            <a:off x="6958579" y="63190"/>
            <a:ext cx="4316703" cy="6650920"/>
          </a:xfrm>
          <a:prstGeom prst="rect">
            <a:avLst/>
          </a:prstGeom>
        </p:spPr>
      </p:pic>
      <p:pic>
        <p:nvPicPr>
          <p:cNvPr id="5" name="图片 4"/>
          <p:cNvPicPr>
            <a:picLocks noChangeAspect="1"/>
          </p:cNvPicPr>
          <p:nvPr/>
        </p:nvPicPr>
        <p:blipFill>
          <a:blip r:embed="rId2"/>
          <a:stretch>
            <a:fillRect/>
          </a:stretch>
        </p:blipFill>
        <p:spPr>
          <a:xfrm>
            <a:off x="657868" y="584696"/>
            <a:ext cx="7676423" cy="4918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160913" y="1357631"/>
            <a:ext cx="5663670" cy="4209356"/>
            <a:chOff x="3345" y="2679"/>
            <a:chExt cx="7439" cy="5529"/>
          </a:xfrm>
        </p:grpSpPr>
        <p:grpSp>
          <p:nvGrpSpPr>
            <p:cNvPr id="8" name="组合 7"/>
            <p:cNvGrpSpPr/>
            <p:nvPr/>
          </p:nvGrpSpPr>
          <p:grpSpPr>
            <a:xfrm>
              <a:off x="3345" y="2679"/>
              <a:ext cx="7439" cy="5529"/>
              <a:chOff x="3345" y="2679"/>
              <a:chExt cx="7439" cy="5529"/>
            </a:xfrm>
          </p:grpSpPr>
          <p:graphicFrame>
            <p:nvGraphicFramePr>
              <p:cNvPr id="10" name="Object 3083"/>
              <p:cNvGraphicFramePr>
                <a:graphicFrameLocks noChangeAspect="1"/>
              </p:cNvGraphicFramePr>
              <p:nvPr/>
            </p:nvGraphicFramePr>
            <p:xfrm>
              <a:off x="3345" y="2679"/>
              <a:ext cx="7439" cy="5529"/>
            </p:xfrm>
            <a:graphic>
              <a:graphicData uri="http://schemas.openxmlformats.org/presentationml/2006/ole">
                <mc:AlternateContent xmlns:mc="http://schemas.openxmlformats.org/markup-compatibility/2006">
                  <mc:Choice xmlns:v="urn:schemas-microsoft-com:vml" Requires="v">
                    <p:oleObj spid="_x0000_s23739" name="BMP 图象" r:id="rId1" imgW="2694305" imgH="2310765" progId="Paint.Picture">
                      <p:embed/>
                    </p:oleObj>
                  </mc:Choice>
                  <mc:Fallback>
                    <p:oleObj name="BMP 图象" r:id="rId1" imgW="2694305" imgH="2310765" progId="Paint.Picture">
                      <p:embed/>
                      <p:pic>
                        <p:nvPicPr>
                          <p:cNvPr id="0" name="图片 2373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 y="2679"/>
                            <a:ext cx="7439" cy="5529"/>
                          </a:xfrm>
                          <a:prstGeom prst="rect">
                            <a:avLst/>
                          </a:prstGeom>
                          <a:noFill/>
                          <a:ln w="38100">
                            <a:pattFill prst="pct90">
                              <a:fgClr>
                                <a:schemeClr val="tx1"/>
                              </a:fgClr>
                              <a:bgClr>
                                <a:srgbClr val="FFFFFF"/>
                              </a:bgClr>
                            </a:pattFill>
                            <a:miter lim="800000"/>
                            <a:headEnd/>
                            <a:tailEnd/>
                          </a:ln>
                          <a:effectLst>
                            <a:outerShdw dist="206741" dir="2550627" algn="ctr" rotWithShape="0">
                              <a:srgbClr val="6699FF">
                                <a:alpha val="50000"/>
                              </a:srgbClr>
                            </a:outerShdw>
                          </a:effectLst>
                        </p:spPr>
                      </p:pic>
                    </p:oleObj>
                  </mc:Fallback>
                </mc:AlternateContent>
              </a:graphicData>
            </a:graphic>
          </p:graphicFrame>
          <p:sp>
            <p:nvSpPr>
              <p:cNvPr id="3" name="文本框 2"/>
              <p:cNvSpPr txBox="1"/>
              <p:nvPr/>
            </p:nvSpPr>
            <p:spPr>
              <a:xfrm>
                <a:off x="6278" y="2801"/>
                <a:ext cx="240" cy="600"/>
              </a:xfrm>
              <a:prstGeom prst="rect">
                <a:avLst/>
              </a:prstGeom>
              <a:solidFill>
                <a:schemeClr val="bg1"/>
              </a:solidFill>
            </p:spPr>
            <p:txBody>
              <a:bodyPr wrap="square" rtlCol="0">
                <a:spAutoFit/>
              </a:bodyPr>
              <a:p>
                <a:pPr marL="0" indent="0">
                  <a:lnSpc>
                    <a:spcPct val="110000"/>
                  </a:lnSpc>
                  <a:buNone/>
                </a:pPr>
                <a:r>
                  <a:rPr lang="en-US" altLang="zh-CN" sz="2160" b="1" i="1" dirty="0" smtClean="0">
                    <a:latin typeface="Times New Roman" panose="02020603050405020304" pitchFamily="18" charset="0"/>
                    <a:cs typeface="Times New Roman" panose="02020603050405020304" pitchFamily="18" charset="0"/>
                  </a:rPr>
                  <a:t>i</a:t>
                </a:r>
                <a:endParaRPr lang="en-US" altLang="zh-CN" sz="2160" b="1" i="1" dirty="0" smtClean="0">
                  <a:latin typeface="Times New Roman" panose="02020603050405020304" pitchFamily="18" charset="0"/>
                  <a:cs typeface="Times New Roman" panose="02020603050405020304" pitchFamily="18" charset="0"/>
                </a:endParaRPr>
              </a:p>
            </p:txBody>
          </p:sp>
          <p:sp>
            <p:nvSpPr>
              <p:cNvPr id="4" name="文本框 3"/>
              <p:cNvSpPr txBox="1"/>
              <p:nvPr/>
            </p:nvSpPr>
            <p:spPr>
              <a:xfrm>
                <a:off x="6293" y="7397"/>
                <a:ext cx="240" cy="600"/>
              </a:xfrm>
              <a:prstGeom prst="rect">
                <a:avLst/>
              </a:prstGeom>
              <a:solidFill>
                <a:schemeClr val="bg1"/>
              </a:solidFill>
            </p:spPr>
            <p:txBody>
              <a:bodyPr wrap="square" rtlCol="0">
                <a:spAutoFit/>
              </a:bodyPr>
              <a:p>
                <a:pPr marL="0" indent="0">
                  <a:lnSpc>
                    <a:spcPct val="110000"/>
                  </a:lnSpc>
                  <a:buNone/>
                </a:pPr>
                <a:r>
                  <a:rPr lang="en-US" altLang="zh-CN" sz="2160" b="1" i="1" dirty="0" smtClean="0">
                    <a:latin typeface="Times New Roman" panose="02020603050405020304" pitchFamily="18" charset="0"/>
                    <a:cs typeface="Times New Roman" panose="02020603050405020304" pitchFamily="18" charset="0"/>
                  </a:rPr>
                  <a:t>i</a:t>
                </a:r>
                <a:endParaRPr lang="en-US" altLang="zh-CN" sz="2160" b="1" i="1" dirty="0" smtClean="0">
                  <a:latin typeface="Times New Roman" panose="02020603050405020304" pitchFamily="18" charset="0"/>
                  <a:cs typeface="Times New Roman" panose="02020603050405020304" pitchFamily="18" charset="0"/>
                </a:endParaRPr>
              </a:p>
            </p:txBody>
          </p:sp>
          <p:sp>
            <p:nvSpPr>
              <p:cNvPr id="5" name="文本框 4"/>
              <p:cNvSpPr txBox="1"/>
              <p:nvPr/>
            </p:nvSpPr>
            <p:spPr>
              <a:xfrm>
                <a:off x="9529" y="3156"/>
                <a:ext cx="240" cy="600"/>
              </a:xfrm>
              <a:prstGeom prst="rect">
                <a:avLst/>
              </a:prstGeom>
              <a:solidFill>
                <a:schemeClr val="bg1"/>
              </a:solidFill>
            </p:spPr>
            <p:txBody>
              <a:bodyPr wrap="square" rtlCol="0">
                <a:spAutoFit/>
              </a:bodyPr>
              <a:p>
                <a:pPr marL="0" indent="0">
                  <a:lnSpc>
                    <a:spcPct val="110000"/>
                  </a:lnSpc>
                  <a:buNone/>
                </a:pPr>
                <a:r>
                  <a:rPr lang="en-US" altLang="zh-CN" sz="2160" b="1" i="1" dirty="0" smtClean="0">
                    <a:latin typeface="Times New Roman" panose="02020603050405020304" pitchFamily="18" charset="0"/>
                    <a:cs typeface="Times New Roman" panose="02020603050405020304" pitchFamily="18" charset="0"/>
                  </a:rPr>
                  <a:t>i</a:t>
                </a:r>
                <a:endParaRPr lang="en-US" altLang="zh-CN" sz="2160" b="1" i="1" dirty="0" smtClean="0">
                  <a:latin typeface="Times New Roman" panose="02020603050405020304" pitchFamily="18" charset="0"/>
                  <a:cs typeface="Times New Roman" panose="02020603050405020304" pitchFamily="18" charset="0"/>
                </a:endParaRPr>
              </a:p>
            </p:txBody>
          </p:sp>
          <p:sp>
            <p:nvSpPr>
              <p:cNvPr id="6" name="文本框 5"/>
              <p:cNvSpPr txBox="1"/>
              <p:nvPr/>
            </p:nvSpPr>
            <p:spPr>
              <a:xfrm>
                <a:off x="8625" y="5274"/>
                <a:ext cx="330" cy="600"/>
              </a:xfrm>
              <a:prstGeom prst="rect">
                <a:avLst/>
              </a:prstGeom>
              <a:solidFill>
                <a:schemeClr val="bg1"/>
              </a:solidFill>
            </p:spPr>
            <p:txBody>
              <a:bodyPr wrap="square" rtlCol="0">
                <a:spAutoFit/>
              </a:bodyPr>
              <a:p>
                <a:pPr marL="0" indent="0">
                  <a:lnSpc>
                    <a:spcPct val="110000"/>
                  </a:lnSpc>
                  <a:buNone/>
                </a:pPr>
                <a:r>
                  <a:rPr lang="en-US" altLang="zh-CN" sz="2160" b="1" i="1" dirty="0" smtClean="0">
                    <a:latin typeface="Times New Roman" panose="02020603050405020304" pitchFamily="18" charset="0"/>
                    <a:cs typeface="Times New Roman" panose="02020603050405020304" pitchFamily="18" charset="0"/>
                  </a:rPr>
                  <a:t>v</a:t>
                </a:r>
                <a:endParaRPr lang="en-US" altLang="zh-CN" sz="2160" b="1" i="1"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0013" y="3785"/>
                <a:ext cx="445" cy="730"/>
              </a:xfrm>
              <a:prstGeom prst="rect">
                <a:avLst/>
              </a:prstGeom>
              <a:solidFill>
                <a:schemeClr val="bg1"/>
              </a:solidFill>
            </p:spPr>
            <p:txBody>
              <a:bodyPr wrap="square" rtlCol="0">
                <a:spAutoFit/>
              </a:bodyPr>
              <a:p>
                <a:pPr marL="0" indent="0" algn="ctr">
                  <a:lnSpc>
                    <a:spcPct val="70000"/>
                  </a:lnSpc>
                  <a:spcBef>
                    <a:spcPts val="0"/>
                  </a:spcBef>
                  <a:spcAft>
                    <a:spcPts val="0"/>
                  </a:spcAft>
                  <a:buNone/>
                </a:pPr>
                <a:r>
                  <a:rPr lang="en-US" altLang="zh-CN" sz="2160" b="1" i="1" dirty="0" smtClean="0">
                    <a:latin typeface="Times New Roman" panose="02020603050405020304" pitchFamily="18" charset="0"/>
                    <a:cs typeface="Times New Roman" panose="02020603050405020304" pitchFamily="18" charset="0"/>
                  </a:rPr>
                  <a:t>+v</a:t>
                </a:r>
                <a:endParaRPr lang="en-US" altLang="zh-CN" sz="2160" b="1" i="1" dirty="0" smtClean="0">
                  <a:latin typeface="Times New Roman" panose="02020603050405020304" pitchFamily="18" charset="0"/>
                  <a:cs typeface="Times New Roman" panose="02020603050405020304" pitchFamily="18" charset="0"/>
                </a:endParaRPr>
              </a:p>
            </p:txBody>
          </p:sp>
        </p:grpSp>
        <p:sp>
          <p:nvSpPr>
            <p:cNvPr id="13" name="文本框 12"/>
            <p:cNvSpPr txBox="1"/>
            <p:nvPr>
              <p:custDataLst>
                <p:tags r:id="rId3"/>
              </p:custDataLst>
            </p:nvPr>
          </p:nvSpPr>
          <p:spPr>
            <a:xfrm>
              <a:off x="3345" y="5274"/>
              <a:ext cx="1013" cy="653"/>
            </a:xfrm>
            <a:prstGeom prst="rect">
              <a:avLst/>
            </a:prstGeom>
            <a:solidFill>
              <a:schemeClr val="bg1"/>
            </a:solidFill>
          </p:spPr>
          <p:txBody>
            <a:bodyPr wrap="square" rtlCol="0">
              <a:spAutoFit/>
            </a:bodyPr>
            <a:p>
              <a:pPr marL="0" indent="0">
                <a:lnSpc>
                  <a:spcPct val="110000"/>
                </a:lnSpc>
                <a:buNone/>
              </a:pPr>
              <a:r>
                <a:rPr lang="en-US" altLang="zh-CN" i="1" dirty="0" smtClean="0">
                  <a:latin typeface="Times New Roman" panose="02020603050405020304" pitchFamily="18" charset="0"/>
                  <a:cs typeface="Times New Roman" panose="02020603050405020304" pitchFamily="18" charset="0"/>
                </a:rPr>
                <a:t>U</a:t>
              </a:r>
              <a:r>
                <a:rPr lang="en-US" altLang="zh-CN" baseline="-25000" dirty="0" smtClean="0">
                  <a:latin typeface="Times New Roman" panose="02020603050405020304" pitchFamily="18" charset="0"/>
                  <a:cs typeface="Times New Roman" panose="02020603050405020304" pitchFamily="18" charset="0"/>
                </a:rPr>
                <a:t>BR</a:t>
              </a:r>
              <a:endParaRPr lang="en-US" altLang="zh-CN" baseline="-25000" dirty="0" smtClean="0">
                <a:latin typeface="Times New Roman" panose="02020603050405020304" pitchFamily="18" charset="0"/>
                <a:cs typeface="Times New Roman" panose="02020603050405020304" pitchFamily="18" charset="0"/>
              </a:endParaRPr>
            </a:p>
          </p:txBody>
        </p:sp>
        <p:sp>
          <p:nvSpPr>
            <p:cNvPr id="14" name="文本框 13"/>
            <p:cNvSpPr txBox="1"/>
            <p:nvPr>
              <p:custDataLst>
                <p:tags r:id="rId4"/>
              </p:custDataLst>
            </p:nvPr>
          </p:nvSpPr>
          <p:spPr>
            <a:xfrm>
              <a:off x="8581" y="5463"/>
              <a:ext cx="1013" cy="410"/>
            </a:xfrm>
            <a:prstGeom prst="rect">
              <a:avLst/>
            </a:prstGeom>
            <a:solidFill>
              <a:schemeClr val="bg1"/>
            </a:solidFill>
          </p:spPr>
          <p:txBody>
            <a:bodyPr wrap="square" rtlCol="0">
              <a:spAutoFit/>
            </a:bodyPr>
            <a:p>
              <a:pPr marL="0" indent="0" algn="r">
                <a:lnSpc>
                  <a:spcPct val="60000"/>
                </a:lnSpc>
                <a:spcBef>
                  <a:spcPts val="0"/>
                </a:spcBef>
                <a:spcAft>
                  <a:spcPts val="0"/>
                </a:spcAft>
                <a:buNone/>
              </a:pPr>
              <a:r>
                <a:rPr lang="en-US" altLang="zh-CN" i="1" dirty="0" smtClean="0">
                  <a:latin typeface="Times New Roman" panose="02020603050405020304" pitchFamily="18" charset="0"/>
                  <a:cs typeface="Times New Roman" panose="02020603050405020304" pitchFamily="18" charset="0"/>
                </a:rPr>
                <a:t>u</a:t>
              </a:r>
              <a:r>
                <a:rPr lang="en-US" altLang="zh-CN" dirty="0" smtClean="0">
                  <a:latin typeface="Times New Roman" panose="02020603050405020304" pitchFamily="18" charset="0"/>
                  <a:cs typeface="Times New Roman" panose="02020603050405020304" pitchFamily="18" charset="0"/>
                </a:rPr>
                <a:t>/V</a:t>
              </a:r>
              <a:endParaRPr lang="en-US" altLang="zh-CN" baseline="-25000" dirty="0" smtClean="0">
                <a:latin typeface="Times New Roman" panose="02020603050405020304" pitchFamily="18" charset="0"/>
                <a:cs typeface="Times New Roman" panose="02020603050405020304" pitchFamily="18" charset="0"/>
              </a:endParaRPr>
            </a:p>
          </p:txBody>
        </p:sp>
        <p:sp>
          <p:nvSpPr>
            <p:cNvPr id="15" name="文本框 14"/>
            <p:cNvSpPr txBox="1"/>
            <p:nvPr>
              <p:custDataLst>
                <p:tags r:id="rId5"/>
              </p:custDataLst>
            </p:nvPr>
          </p:nvSpPr>
          <p:spPr>
            <a:xfrm>
              <a:off x="10035" y="4152"/>
              <a:ext cx="425" cy="410"/>
            </a:xfrm>
            <a:prstGeom prst="rect">
              <a:avLst/>
            </a:prstGeom>
            <a:solidFill>
              <a:schemeClr val="bg1"/>
            </a:solidFill>
          </p:spPr>
          <p:txBody>
            <a:bodyPr wrap="square" rtlCol="0">
              <a:spAutoFit/>
            </a:bodyPr>
            <a:p>
              <a:pPr marL="0" indent="0" algn="r">
                <a:lnSpc>
                  <a:spcPct val="60000"/>
                </a:lnSpc>
                <a:spcBef>
                  <a:spcPts val="0"/>
                </a:spcBef>
                <a:spcAft>
                  <a:spcPts val="0"/>
                </a:spcAft>
                <a:buNone/>
              </a:pPr>
              <a:r>
                <a:rPr lang="en-US" altLang="zh-CN" i="1" dirty="0" smtClean="0">
                  <a:latin typeface="Times New Roman" panose="02020603050405020304" pitchFamily="18" charset="0"/>
                  <a:cs typeface="Times New Roman" panose="02020603050405020304" pitchFamily="18" charset="0"/>
                </a:rPr>
                <a:t>u</a:t>
              </a:r>
              <a:endParaRPr lang="en-US" altLang="zh-CN" baseline="-25000" dirty="0" smtClean="0">
                <a:latin typeface="Times New Roman" panose="02020603050405020304" pitchFamily="18" charset="0"/>
                <a:cs typeface="Times New Roman" panose="02020603050405020304" pitchFamily="18" charset="0"/>
              </a:endParaRPr>
            </a:p>
          </p:txBody>
        </p:sp>
      </p:grpSp>
      <p:sp>
        <p:nvSpPr>
          <p:cNvPr id="4098" name="Text Box 2"/>
          <p:cNvSpPr txBox="1">
            <a:spLocks noChangeArrowheads="1"/>
          </p:cNvSpPr>
          <p:nvPr/>
        </p:nvSpPr>
        <p:spPr bwMode="auto">
          <a:xfrm>
            <a:off x="934228" y="570521"/>
            <a:ext cx="8679085"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355" b="1" dirty="0" smtClean="0">
                <a:solidFill>
                  <a:srgbClr val="FF0000"/>
                </a:solidFill>
              </a:rPr>
              <a:t>1.3.2 </a:t>
            </a:r>
            <a:r>
              <a:rPr lang="zh-CN" altLang="en-US" sz="3355" dirty="0">
                <a:solidFill>
                  <a:srgbClr val="FF0000"/>
                </a:solidFill>
                <a:latin typeface="黑体" panose="02010609060101010101" pitchFamily="49" charset="-122"/>
                <a:ea typeface="黑体" panose="02010609060101010101" pitchFamily="49" charset="-122"/>
              </a:rPr>
              <a:t>半导体二极管的</a:t>
            </a:r>
            <a:r>
              <a:rPr lang="zh-CN" altLang="en-US" sz="3355" dirty="0" smtClean="0">
                <a:solidFill>
                  <a:srgbClr val="FF0000"/>
                </a:solidFill>
                <a:latin typeface="黑体" panose="02010609060101010101" pitchFamily="49" charset="-122"/>
                <a:ea typeface="黑体" panose="02010609060101010101" pitchFamily="49" charset="-122"/>
              </a:rPr>
              <a:t>伏安特性曲线</a:t>
            </a:r>
            <a:endParaRPr lang="zh-CN" altLang="en-US" sz="3355" dirty="0" smtClean="0">
              <a:solidFill>
                <a:srgbClr val="FF0000"/>
              </a:solidFill>
              <a:latin typeface="黑体" panose="02010609060101010101" pitchFamily="49" charset="-122"/>
              <a:ea typeface="黑体" panose="02010609060101010101" pitchFamily="49" charset="-122"/>
            </a:endParaRPr>
          </a:p>
        </p:txBody>
      </p:sp>
      <p:sp>
        <p:nvSpPr>
          <p:cNvPr id="9" name="Text Box 3074"/>
          <p:cNvSpPr txBox="1">
            <a:spLocks noChangeArrowheads="1"/>
          </p:cNvSpPr>
          <p:nvPr/>
        </p:nvSpPr>
        <p:spPr bwMode="auto">
          <a:xfrm>
            <a:off x="4024767" y="6063407"/>
            <a:ext cx="3230880" cy="46037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FF0066"/>
                </a:solidFill>
              </a:rPr>
              <a:t>二极管的伏安特性曲线</a:t>
            </a:r>
            <a:endParaRPr lang="zh-CN" altLang="en-US" dirty="0" smtClean="0">
              <a:solidFill>
                <a:srgbClr val="FF0066"/>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11" name="圆角矩形 10"/>
          <p:cNvSpPr/>
          <p:nvPr/>
        </p:nvSpPr>
        <p:spPr>
          <a:xfrm>
            <a:off x="5806440" y="5078730"/>
            <a:ext cx="538480" cy="328295"/>
          </a:xfrm>
          <a:prstGeom prst="roundRect">
            <a:avLst/>
          </a:prstGeom>
          <a:noFill/>
          <a:ln w="5715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a:p>
        </p:txBody>
      </p:sp>
      <p:sp>
        <p:nvSpPr>
          <p:cNvPr id="12" name="圆角矩形 11"/>
          <p:cNvSpPr/>
          <p:nvPr/>
        </p:nvSpPr>
        <p:spPr>
          <a:xfrm>
            <a:off x="5716270" y="1714500"/>
            <a:ext cx="532765" cy="300990"/>
          </a:xfrm>
          <a:prstGeom prst="roundRect">
            <a:avLst/>
          </a:prstGeom>
          <a:noFill/>
          <a:ln w="5715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1528060" y="4163454"/>
            <a:ext cx="9403104" cy="22174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75" b="1" smtClean="0">
                <a:solidFill>
                  <a:srgbClr val="000000"/>
                </a:solidFill>
              </a:rPr>
              <a:t>式中</a:t>
            </a:r>
            <a:r>
              <a:rPr lang="en-US" altLang="zh-CN" sz="2875" b="1" smtClean="0">
                <a:solidFill>
                  <a:srgbClr val="000000"/>
                </a:solidFill>
              </a:rPr>
              <a:t> </a:t>
            </a:r>
            <a:r>
              <a:rPr lang="en-US" altLang="zh-CN" sz="2875" b="1" i="1" smtClean="0">
                <a:solidFill>
                  <a:srgbClr val="000000"/>
                </a:solidFill>
              </a:rPr>
              <a:t>I</a:t>
            </a:r>
            <a:r>
              <a:rPr lang="en-US" altLang="zh-CN" sz="2875" b="1" baseline="-25000" smtClean="0">
                <a:solidFill>
                  <a:srgbClr val="000000"/>
                </a:solidFill>
              </a:rPr>
              <a:t>S </a:t>
            </a:r>
            <a:r>
              <a:rPr lang="zh-CN" altLang="en-US" sz="2875" b="1" smtClean="0">
                <a:solidFill>
                  <a:srgbClr val="000000"/>
                </a:solidFill>
              </a:rPr>
              <a:t>为反向饱和电流，</a:t>
            </a:r>
            <a:r>
              <a:rPr lang="en-US" altLang="zh-CN" sz="2875" b="1" i="1" smtClean="0">
                <a:solidFill>
                  <a:srgbClr val="000000"/>
                </a:solidFill>
              </a:rPr>
              <a:t>u </a:t>
            </a:r>
            <a:r>
              <a:rPr lang="zh-CN" altLang="en-US" sz="2875" b="1" smtClean="0">
                <a:solidFill>
                  <a:srgbClr val="000000"/>
                </a:solidFill>
              </a:rPr>
              <a:t>为二极管两端的电压降，</a:t>
            </a:r>
            <a:endParaRPr lang="zh-CN" altLang="en-US" sz="2875" b="1" smtClean="0">
              <a:solidFill>
                <a:srgbClr val="000000"/>
              </a:solidFill>
            </a:endParaRPr>
          </a:p>
          <a:p>
            <a:pPr lvl="1">
              <a:lnSpc>
                <a:spcPct val="120000"/>
              </a:lnSpc>
            </a:pPr>
            <a:r>
              <a:rPr lang="en-US" altLang="zh-CN" sz="2875" b="1" i="1" smtClean="0">
                <a:solidFill>
                  <a:srgbClr val="000000"/>
                </a:solidFill>
              </a:rPr>
              <a:t>  U</a:t>
            </a:r>
            <a:r>
              <a:rPr lang="en-US" altLang="zh-CN" sz="2875" b="1" baseline="-25000" smtClean="0">
                <a:solidFill>
                  <a:srgbClr val="000000"/>
                </a:solidFill>
              </a:rPr>
              <a:t>T</a:t>
            </a:r>
            <a:r>
              <a:rPr lang="en-US" altLang="zh-CN" sz="2875" b="1" smtClean="0">
                <a:solidFill>
                  <a:srgbClr val="000000"/>
                </a:solidFill>
              </a:rPr>
              <a:t> =</a:t>
            </a:r>
            <a:r>
              <a:rPr lang="en-US" altLang="zh-CN" sz="2875" b="1" i="1" smtClean="0">
                <a:solidFill>
                  <a:srgbClr val="000000"/>
                </a:solidFill>
              </a:rPr>
              <a:t>kT/q</a:t>
            </a:r>
            <a:r>
              <a:rPr lang="en-US" altLang="zh-CN" sz="2875" b="1" smtClean="0">
                <a:solidFill>
                  <a:srgbClr val="000000"/>
                </a:solidFill>
              </a:rPr>
              <a:t> </a:t>
            </a:r>
            <a:r>
              <a:rPr lang="zh-CN" altLang="en-US" sz="2875" b="1" smtClean="0">
                <a:solidFill>
                  <a:srgbClr val="000000"/>
                </a:solidFill>
              </a:rPr>
              <a:t>称为温度的电压当量，</a:t>
            </a:r>
            <a:r>
              <a:rPr lang="en-US" altLang="zh-CN" sz="2875" b="1" i="1" smtClean="0">
                <a:solidFill>
                  <a:srgbClr val="000000"/>
                </a:solidFill>
              </a:rPr>
              <a:t>k</a:t>
            </a:r>
            <a:r>
              <a:rPr lang="zh-CN" altLang="en-US" sz="2875" b="1" smtClean="0">
                <a:solidFill>
                  <a:srgbClr val="000000"/>
                </a:solidFill>
              </a:rPr>
              <a:t>为玻耳兹曼常数，</a:t>
            </a:r>
            <a:endParaRPr lang="zh-CN" altLang="en-US" sz="2875" b="1" smtClean="0">
              <a:solidFill>
                <a:srgbClr val="000000"/>
              </a:solidFill>
            </a:endParaRPr>
          </a:p>
          <a:p>
            <a:pPr lvl="1">
              <a:lnSpc>
                <a:spcPct val="120000"/>
              </a:lnSpc>
            </a:pPr>
            <a:r>
              <a:rPr lang="en-US" altLang="zh-CN" sz="2875" b="1" i="1" smtClean="0">
                <a:solidFill>
                  <a:srgbClr val="000000"/>
                </a:solidFill>
              </a:rPr>
              <a:t>  q</a:t>
            </a:r>
            <a:r>
              <a:rPr lang="en-US" altLang="zh-CN" sz="2875" b="1" smtClean="0">
                <a:solidFill>
                  <a:srgbClr val="000000"/>
                </a:solidFill>
              </a:rPr>
              <a:t> </a:t>
            </a:r>
            <a:r>
              <a:rPr lang="zh-CN" altLang="en-US" sz="2875" b="1" smtClean="0">
                <a:solidFill>
                  <a:srgbClr val="000000"/>
                </a:solidFill>
              </a:rPr>
              <a:t>为电子电荷量，</a:t>
            </a:r>
            <a:r>
              <a:rPr lang="en-US" altLang="zh-CN" sz="2875" b="1" i="1" smtClean="0">
                <a:solidFill>
                  <a:srgbClr val="000000"/>
                </a:solidFill>
              </a:rPr>
              <a:t>T </a:t>
            </a:r>
            <a:r>
              <a:rPr lang="zh-CN" altLang="en-US" sz="2875" b="1" smtClean="0">
                <a:solidFill>
                  <a:srgbClr val="000000"/>
                </a:solidFill>
              </a:rPr>
              <a:t>为热力学温度。</a:t>
            </a:r>
            <a:endParaRPr lang="zh-CN" altLang="en-US" sz="2875" b="1" smtClean="0">
              <a:solidFill>
                <a:srgbClr val="000000"/>
              </a:solidFill>
            </a:endParaRPr>
          </a:p>
          <a:p>
            <a:pPr lvl="1">
              <a:lnSpc>
                <a:spcPct val="120000"/>
              </a:lnSpc>
            </a:pPr>
            <a:r>
              <a:rPr lang="en-US" altLang="zh-CN" sz="2875" b="1" smtClean="0">
                <a:solidFill>
                  <a:srgbClr val="000000"/>
                </a:solidFill>
              </a:rPr>
              <a:t>  </a:t>
            </a:r>
            <a:r>
              <a:rPr lang="zh-CN" altLang="en-US" sz="2875" b="1" smtClean="0">
                <a:solidFill>
                  <a:srgbClr val="000000"/>
                </a:solidFill>
              </a:rPr>
              <a:t>对于室温（相当</a:t>
            </a:r>
            <a:r>
              <a:rPr lang="en-US" altLang="zh-CN" sz="2875" b="1" i="1" smtClean="0">
                <a:solidFill>
                  <a:srgbClr val="000000"/>
                </a:solidFill>
              </a:rPr>
              <a:t>T </a:t>
            </a:r>
            <a:r>
              <a:rPr lang="en-US" altLang="zh-CN" sz="2875" b="1" smtClean="0">
                <a:solidFill>
                  <a:srgbClr val="000000"/>
                </a:solidFill>
              </a:rPr>
              <a:t>= 300 K</a:t>
            </a:r>
            <a:r>
              <a:rPr lang="zh-CN" altLang="en-US" sz="2875" b="1" smtClean="0">
                <a:solidFill>
                  <a:srgbClr val="000000"/>
                </a:solidFill>
              </a:rPr>
              <a:t>），则有</a:t>
            </a:r>
            <a:r>
              <a:rPr lang="en-US" altLang="zh-CN" sz="2875" b="1" smtClean="0">
                <a:solidFill>
                  <a:srgbClr val="000000"/>
                </a:solidFill>
              </a:rPr>
              <a:t> </a:t>
            </a:r>
            <a:r>
              <a:rPr lang="en-US" altLang="zh-CN" sz="2875" b="1" i="1" smtClean="0">
                <a:solidFill>
                  <a:srgbClr val="000000"/>
                </a:solidFill>
                <a:sym typeface="+mn-ea"/>
              </a:rPr>
              <a:t>U</a:t>
            </a:r>
            <a:r>
              <a:rPr lang="en-US" altLang="zh-CN" sz="2875" b="1" baseline="-25000" smtClean="0">
                <a:solidFill>
                  <a:srgbClr val="000000"/>
                </a:solidFill>
              </a:rPr>
              <a:t>T </a:t>
            </a:r>
            <a:r>
              <a:rPr lang="en-US" altLang="zh-CN" sz="2875" b="1" smtClean="0">
                <a:solidFill>
                  <a:srgbClr val="000000"/>
                </a:solidFill>
                <a:sym typeface="+mn-ea"/>
              </a:rPr>
              <a:t>≈ </a:t>
            </a:r>
            <a:r>
              <a:rPr lang="en-US" altLang="zh-CN" sz="2875" b="1" smtClean="0">
                <a:solidFill>
                  <a:srgbClr val="000000"/>
                </a:solidFill>
              </a:rPr>
              <a:t>26 mV</a:t>
            </a:r>
            <a:r>
              <a:rPr lang="zh-CN" altLang="en-US" sz="2875" b="1" smtClean="0">
                <a:solidFill>
                  <a:srgbClr val="000000"/>
                </a:solidFill>
              </a:rPr>
              <a:t>。</a:t>
            </a:r>
            <a:endParaRPr lang="zh-CN" altLang="en-US" sz="2875" b="1" smtClean="0">
              <a:solidFill>
                <a:srgbClr val="000000"/>
              </a:solidFill>
            </a:endParaRPr>
          </a:p>
        </p:txBody>
      </p:sp>
      <p:graphicFrame>
        <p:nvGraphicFramePr>
          <p:cNvPr id="4100" name="Object 4" descr="5%"/>
          <p:cNvGraphicFramePr>
            <a:graphicFrameLocks noChangeAspect="1"/>
          </p:cNvGraphicFramePr>
          <p:nvPr/>
        </p:nvGraphicFramePr>
        <p:xfrm>
          <a:off x="4329731" y="2751043"/>
          <a:ext cx="3724393" cy="1254661"/>
        </p:xfrm>
        <a:graphic>
          <a:graphicData uri="http://schemas.openxmlformats.org/presentationml/2006/ole">
            <mc:AlternateContent xmlns:mc="http://schemas.openxmlformats.org/markup-compatibility/2006">
              <mc:Choice xmlns:v="urn:schemas-microsoft-com:vml" Requires="v">
                <p:oleObj spid="_x0000_s47145" name="公式" r:id="rId1" imgW="939800" imgH="316865" progId="Equation.3">
                  <p:embed/>
                </p:oleObj>
              </mc:Choice>
              <mc:Fallback>
                <p:oleObj name="公式" r:id="rId1" imgW="939800" imgH="316865" progId="Equation.3">
                  <p:embed/>
                  <p:pic>
                    <p:nvPicPr>
                      <p:cNvPr id="0" name="图片 47144"/>
                      <p:cNvPicPr>
                        <a:picLocks noChangeAspect="1" noChangeArrowheads="1"/>
                      </p:cNvPicPr>
                      <p:nvPr/>
                    </p:nvPicPr>
                    <p:blipFill>
                      <a:blip r:embed="rId2"/>
                      <a:srcRect/>
                      <a:stretch>
                        <a:fillRect/>
                      </a:stretch>
                    </p:blipFill>
                    <p:spPr bwMode="auto">
                      <a:xfrm>
                        <a:off x="4329731" y="2751043"/>
                        <a:ext cx="3724393" cy="1254661"/>
                      </a:xfrm>
                      <a:prstGeom prst="rect">
                        <a:avLst/>
                      </a:prstGeom>
                      <a:pattFill prst="pct5">
                        <a:fgClr>
                          <a:srgbClr val="99FFCC"/>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 Box 9"/>
          <p:cNvSpPr txBox="1">
            <a:spLocks noChangeArrowheads="1"/>
          </p:cNvSpPr>
          <p:nvPr/>
        </p:nvSpPr>
        <p:spPr bwMode="auto">
          <a:xfrm>
            <a:off x="1345343" y="1038648"/>
            <a:ext cx="9311745" cy="16859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dirty="0" smtClean="0">
                <a:solidFill>
                  <a:srgbClr val="000000"/>
                </a:solidFill>
              </a:rPr>
              <a:t>          </a:t>
            </a:r>
            <a:r>
              <a:rPr lang="zh-CN" altLang="en-US" sz="2875" b="1" dirty="0" smtClean="0">
                <a:solidFill>
                  <a:srgbClr val="000000"/>
                </a:solidFill>
                <a:latin typeface="宋体" panose="02010600030101010101" pitchFamily="2" charset="-122"/>
              </a:rPr>
              <a:t>半导体二极管的伏安特性曲线中处于第一象限的是</a:t>
            </a:r>
            <a:r>
              <a:rPr lang="zh-CN" altLang="en-US" sz="2875" b="1" dirty="0" smtClean="0">
                <a:solidFill>
                  <a:srgbClr val="FF0000"/>
                </a:solidFill>
                <a:latin typeface="宋体" panose="02010600030101010101" pitchFamily="2" charset="-122"/>
              </a:rPr>
              <a:t>正向伏安特性曲线</a:t>
            </a:r>
            <a:r>
              <a:rPr lang="zh-CN" altLang="en-US" sz="2875" b="1" dirty="0" smtClean="0">
                <a:solidFill>
                  <a:srgbClr val="000000"/>
                </a:solidFill>
                <a:latin typeface="宋体" panose="02010600030101010101" pitchFamily="2" charset="-122"/>
              </a:rPr>
              <a:t>，第三象限的是</a:t>
            </a:r>
            <a:r>
              <a:rPr lang="zh-CN" altLang="en-US" sz="2875" b="1" dirty="0" smtClean="0">
                <a:solidFill>
                  <a:srgbClr val="0000FF"/>
                </a:solidFill>
                <a:latin typeface="宋体" panose="02010600030101010101" pitchFamily="2" charset="-122"/>
              </a:rPr>
              <a:t>反向伏安特性曲线</a:t>
            </a:r>
            <a:r>
              <a:rPr lang="zh-CN" altLang="en-US" sz="2875" b="1" dirty="0" smtClean="0">
                <a:solidFill>
                  <a:srgbClr val="000000"/>
                </a:solidFill>
                <a:latin typeface="宋体" panose="02010600030101010101" pitchFamily="2" charset="-122"/>
              </a:rPr>
              <a:t>。在</a:t>
            </a:r>
            <a:r>
              <a:rPr lang="zh-CN" altLang="en-US" sz="2875" b="1" dirty="0" smtClean="0">
                <a:solidFill>
                  <a:srgbClr val="000000"/>
                </a:solidFill>
                <a:highlight>
                  <a:srgbClr val="FFFF00"/>
                </a:highlight>
                <a:latin typeface="宋体" panose="02010600030101010101" pitchFamily="2" charset="-122"/>
              </a:rPr>
              <a:t>近似</a:t>
            </a:r>
            <a:r>
              <a:rPr lang="zh-CN" altLang="en-US" sz="2875" b="1" dirty="0" smtClean="0">
                <a:solidFill>
                  <a:srgbClr val="000000"/>
                </a:solidFill>
                <a:latin typeface="宋体" panose="02010600030101010101" pitchFamily="2" charset="-122"/>
              </a:rPr>
              <a:t>分析中，二极管的伏安特性曲线可用下式表示</a:t>
            </a:r>
            <a:endParaRPr lang="zh-CN" altLang="en-US" sz="2875" b="1" dirty="0" smtClean="0">
              <a:solidFill>
                <a:srgbClr val="000000"/>
              </a:solidFill>
              <a:latin typeface="宋体" panose="02010600030101010101" pitchFamily="2"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292073" y="621654"/>
            <a:ext cx="2263140"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75" b="1" dirty="0">
                <a:solidFill>
                  <a:srgbClr val="0000FF"/>
                </a:solidFill>
                <a:ea typeface="黑体" panose="02010609060101010101" pitchFamily="49" charset="-122"/>
                <a:cs typeface="Times New Roman" panose="02020603050405020304" pitchFamily="18" charset="0"/>
              </a:rPr>
              <a:t>(1)  正向特性</a:t>
            </a:r>
            <a:endParaRPr lang="zh-CN" altLang="en-US" sz="2875" b="1" dirty="0">
              <a:solidFill>
                <a:srgbClr val="0000FF"/>
              </a:solidFill>
              <a:ea typeface="黑体" panose="02010609060101010101" pitchFamily="49" charset="-122"/>
              <a:cs typeface="Times New Roman" panose="02020603050405020304" pitchFamily="18" charset="0"/>
            </a:endParaRPr>
          </a:p>
        </p:txBody>
      </p:sp>
      <p:sp>
        <p:nvSpPr>
          <p:cNvPr id="14344" name="Text Box 8"/>
          <p:cNvSpPr txBox="1">
            <a:spLocks noChangeArrowheads="1"/>
          </p:cNvSpPr>
          <p:nvPr/>
        </p:nvSpPr>
        <p:spPr bwMode="auto">
          <a:xfrm>
            <a:off x="1161103" y="1882432"/>
            <a:ext cx="9613990" cy="1154430"/>
          </a:xfrm>
          <a:prstGeom prst="rect">
            <a:avLst/>
          </a:prstGeom>
          <a:noFill/>
          <a:ln>
            <a:noFill/>
          </a:ln>
          <a:effectLst/>
          <a:extLst>
            <a:ext uri="{909E8E84-426E-40DD-AFC4-6F175D3DCCD1}">
              <a14:hiddenFill xmlns:a14="http://schemas.microsoft.com/office/drawing/2010/main">
                <a:solidFill>
                  <a:srgbClr val="FFE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b="1" dirty="0" smtClean="0">
                <a:solidFill>
                  <a:srgbClr val="000000"/>
                </a:solidFill>
              </a:rPr>
              <a:t>①</a:t>
            </a:r>
            <a:r>
              <a:rPr lang="en-US" altLang="zh-CN" b="1" dirty="0" smtClean="0">
                <a:solidFill>
                  <a:srgbClr val="000000"/>
                </a:solidFill>
              </a:rPr>
              <a:t> </a:t>
            </a:r>
            <a:r>
              <a:rPr lang="zh-CN" altLang="en-US" sz="2875" b="1" dirty="0" smtClean="0">
                <a:solidFill>
                  <a:srgbClr val="000000"/>
                </a:solidFill>
              </a:rPr>
              <a:t>当</a:t>
            </a:r>
            <a:r>
              <a:rPr lang="en-US" altLang="zh-CN" sz="2875" b="1" dirty="0" smtClean="0">
                <a:solidFill>
                  <a:srgbClr val="000000"/>
                </a:solidFill>
              </a:rPr>
              <a:t> </a:t>
            </a:r>
            <a:r>
              <a:rPr lang="en-US" altLang="zh-CN" sz="2875" b="1" dirty="0" smtClean="0">
                <a:solidFill>
                  <a:srgbClr val="FF0000"/>
                </a:solidFill>
              </a:rPr>
              <a:t>0</a:t>
            </a:r>
            <a:r>
              <a:rPr lang="zh-CN" altLang="en-US" sz="2875" b="1" dirty="0" smtClean="0">
                <a:solidFill>
                  <a:srgbClr val="FF0000"/>
                </a:solidFill>
              </a:rPr>
              <a:t>＜</a:t>
            </a:r>
            <a:r>
              <a:rPr lang="en-US" altLang="zh-CN" sz="2875" b="1" i="1" dirty="0" smtClean="0">
                <a:solidFill>
                  <a:srgbClr val="FF0000"/>
                </a:solidFill>
              </a:rPr>
              <a:t>u</a:t>
            </a:r>
            <a:r>
              <a:rPr lang="zh-CN" altLang="en-US" sz="2875" b="1" dirty="0" smtClean="0">
                <a:solidFill>
                  <a:srgbClr val="FF0000"/>
                </a:solidFill>
              </a:rPr>
              <a:t>＜</a:t>
            </a:r>
            <a:r>
              <a:rPr lang="en-US" altLang="zh-CN" sz="2875" b="1" i="1" dirty="0" err="1" smtClean="0">
                <a:solidFill>
                  <a:srgbClr val="FF0000"/>
                </a:solidFill>
              </a:rPr>
              <a:t>U</a:t>
            </a:r>
            <a:r>
              <a:rPr lang="en-US" altLang="zh-CN" sz="2875" b="1" baseline="-25000" dirty="0" err="1" smtClean="0">
                <a:solidFill>
                  <a:srgbClr val="FF0000"/>
                </a:solidFill>
              </a:rPr>
              <a:t>on </a:t>
            </a:r>
            <a:r>
              <a:rPr lang="zh-CN" altLang="en-US" sz="2875" b="1" dirty="0" smtClean="0">
                <a:solidFill>
                  <a:srgbClr val="000000"/>
                </a:solidFill>
              </a:rPr>
              <a:t>时，正向电流为零，</a:t>
            </a:r>
            <a:r>
              <a:rPr lang="en-US" altLang="zh-CN" sz="2875" b="1" i="1" dirty="0" err="1" smtClean="0">
                <a:solidFill>
                  <a:srgbClr val="000000"/>
                </a:solidFill>
              </a:rPr>
              <a:t>U</a:t>
            </a:r>
            <a:r>
              <a:rPr lang="en-US" altLang="zh-CN" sz="2875" b="1" baseline="-25000" dirty="0" err="1" smtClean="0">
                <a:solidFill>
                  <a:srgbClr val="000000"/>
                </a:solidFill>
              </a:rPr>
              <a:t>on </a:t>
            </a:r>
            <a:r>
              <a:rPr lang="zh-CN" altLang="en-US" sz="2875" b="1" dirty="0" err="1" smtClean="0">
                <a:solidFill>
                  <a:srgbClr val="000000"/>
                </a:solidFill>
              </a:rPr>
              <a:t>（</a:t>
            </a:r>
            <a:r>
              <a:rPr lang="en-US" altLang="zh-CN" sz="2875" b="1" i="1" dirty="0" err="1" smtClean="0">
                <a:solidFill>
                  <a:srgbClr val="000000"/>
                </a:solidFill>
                <a:sym typeface="+mn-ea"/>
              </a:rPr>
              <a:t>U</a:t>
            </a:r>
            <a:r>
              <a:rPr lang="en-US" altLang="zh-CN" sz="2875" b="1" baseline="-25000" dirty="0" err="1" smtClean="0">
                <a:solidFill>
                  <a:srgbClr val="000000"/>
                </a:solidFill>
                <a:sym typeface="+mn-ea"/>
              </a:rPr>
              <a:t>th</a:t>
            </a:r>
            <a:r>
              <a:rPr lang="zh-CN" altLang="en-US" sz="2875" b="1" dirty="0" err="1" smtClean="0">
                <a:solidFill>
                  <a:srgbClr val="000000"/>
                </a:solidFill>
              </a:rPr>
              <a:t>）</a:t>
            </a:r>
            <a:r>
              <a:rPr lang="zh-CN" altLang="en-US" sz="2875" b="1" dirty="0" smtClean="0">
                <a:solidFill>
                  <a:srgbClr val="000000"/>
                </a:solidFill>
              </a:rPr>
              <a:t>称为</a:t>
            </a:r>
            <a:r>
              <a:rPr lang="zh-CN" altLang="en-US" sz="2875" b="1" dirty="0" smtClean="0">
                <a:solidFill>
                  <a:srgbClr val="000000"/>
                </a:solidFill>
                <a:sym typeface="+mn-ea"/>
              </a:rPr>
              <a:t>开启电压</a:t>
            </a:r>
            <a:r>
              <a:rPr lang="zh-CN" altLang="en-US" sz="2875" b="1" dirty="0" smtClean="0">
                <a:solidFill>
                  <a:srgbClr val="000000"/>
                </a:solidFill>
              </a:rPr>
              <a:t>或</a:t>
            </a:r>
            <a:r>
              <a:rPr lang="zh-CN" altLang="en-US" sz="2875" b="1" dirty="0" smtClean="0">
                <a:solidFill>
                  <a:srgbClr val="000000"/>
                </a:solidFill>
                <a:sym typeface="+mn-ea"/>
              </a:rPr>
              <a:t>死区电压</a:t>
            </a:r>
            <a:r>
              <a:rPr lang="zh-CN" altLang="en-US" sz="2875" b="1" dirty="0" smtClean="0">
                <a:solidFill>
                  <a:srgbClr val="000000"/>
                </a:solidFill>
              </a:rPr>
              <a:t>。</a:t>
            </a:r>
            <a:endParaRPr lang="zh-CN" altLang="en-US" sz="2875" b="1" dirty="0" smtClean="0">
              <a:solidFill>
                <a:srgbClr val="000000"/>
              </a:solidFill>
            </a:endParaRPr>
          </a:p>
        </p:txBody>
      </p:sp>
      <p:sp>
        <p:nvSpPr>
          <p:cNvPr id="14346" name="Text Box 10"/>
          <p:cNvSpPr txBox="1">
            <a:spLocks noChangeArrowheads="1"/>
          </p:cNvSpPr>
          <p:nvPr/>
        </p:nvSpPr>
        <p:spPr bwMode="auto">
          <a:xfrm>
            <a:off x="1161103" y="1185105"/>
            <a:ext cx="10245127" cy="6229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75" b="1" dirty="0" smtClean="0">
                <a:solidFill>
                  <a:srgbClr val="000000"/>
                </a:solidFill>
              </a:rPr>
              <a:t>当</a:t>
            </a:r>
            <a:r>
              <a:rPr lang="en-US" altLang="zh-CN" sz="2875" b="1" dirty="0" smtClean="0">
                <a:solidFill>
                  <a:srgbClr val="000000"/>
                </a:solidFill>
              </a:rPr>
              <a:t> </a:t>
            </a:r>
            <a:r>
              <a:rPr lang="en-US" altLang="zh-CN" sz="2875" b="1" i="1" dirty="0" smtClean="0">
                <a:solidFill>
                  <a:srgbClr val="FF0000"/>
                </a:solidFill>
              </a:rPr>
              <a:t>u </a:t>
            </a:r>
            <a:r>
              <a:rPr lang="zh-CN" altLang="en-US" sz="2875" b="1" dirty="0" smtClean="0">
                <a:solidFill>
                  <a:srgbClr val="FF0000"/>
                </a:solidFill>
              </a:rPr>
              <a:t>＞</a:t>
            </a:r>
            <a:r>
              <a:rPr lang="en-US" altLang="zh-CN" sz="2875" b="1" dirty="0" smtClean="0">
                <a:solidFill>
                  <a:srgbClr val="FF0000"/>
                </a:solidFill>
              </a:rPr>
              <a:t>0 </a:t>
            </a:r>
            <a:r>
              <a:rPr lang="zh-CN" altLang="en-US" sz="2875" b="1" dirty="0" smtClean="0">
                <a:solidFill>
                  <a:srgbClr val="000000"/>
                </a:solidFill>
              </a:rPr>
              <a:t>即处于正向特性区域。正向区又分为两段：</a:t>
            </a:r>
            <a:endParaRPr lang="zh-CN" altLang="en-US" sz="2875" b="1"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3" name="图片 2"/>
          <p:cNvPicPr>
            <a:picLocks noChangeAspect="1"/>
          </p:cNvPicPr>
          <p:nvPr/>
        </p:nvPicPr>
        <p:blipFill>
          <a:blip r:embed="rId1"/>
          <a:stretch>
            <a:fillRect/>
          </a:stretch>
        </p:blipFill>
        <p:spPr>
          <a:xfrm>
            <a:off x="6526909" y="2652450"/>
            <a:ext cx="5050619" cy="3848489"/>
          </a:xfrm>
          <a:prstGeom prst="rect">
            <a:avLst/>
          </a:prstGeom>
        </p:spPr>
      </p:pic>
      <p:sp>
        <p:nvSpPr>
          <p:cNvPr id="14348" name="Text Box 12"/>
          <p:cNvSpPr txBox="1">
            <a:spLocks noChangeArrowheads="1"/>
          </p:cNvSpPr>
          <p:nvPr/>
        </p:nvSpPr>
        <p:spPr bwMode="auto">
          <a:xfrm>
            <a:off x="1175568" y="3082847"/>
            <a:ext cx="5282061" cy="115443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E0F3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b="1" dirty="0" smtClean="0">
                <a:solidFill>
                  <a:srgbClr val="000000"/>
                </a:solidFill>
              </a:rPr>
              <a:t>②</a:t>
            </a:r>
            <a:r>
              <a:rPr lang="en-US" altLang="zh-CN" b="1" dirty="0" smtClean="0">
                <a:solidFill>
                  <a:srgbClr val="000000"/>
                </a:solidFill>
              </a:rPr>
              <a:t> </a:t>
            </a:r>
            <a:r>
              <a:rPr lang="zh-CN" altLang="en-US" sz="2875" b="1" dirty="0" smtClean="0">
                <a:solidFill>
                  <a:srgbClr val="000000"/>
                </a:solidFill>
              </a:rPr>
              <a:t>当</a:t>
            </a:r>
            <a:r>
              <a:rPr lang="en-US" altLang="zh-CN" sz="2875" b="1" dirty="0" smtClean="0">
                <a:solidFill>
                  <a:srgbClr val="000000"/>
                </a:solidFill>
              </a:rPr>
              <a:t> </a:t>
            </a:r>
            <a:r>
              <a:rPr lang="en-US" altLang="zh-CN" sz="2875" b="1" i="1" dirty="0" smtClean="0">
                <a:solidFill>
                  <a:srgbClr val="FF0000"/>
                </a:solidFill>
              </a:rPr>
              <a:t>u </a:t>
            </a:r>
            <a:r>
              <a:rPr lang="zh-CN" altLang="en-US" sz="2875" b="1" dirty="0" smtClean="0">
                <a:solidFill>
                  <a:srgbClr val="FF0000"/>
                </a:solidFill>
              </a:rPr>
              <a:t>＞</a:t>
            </a:r>
            <a:r>
              <a:rPr lang="en-US" altLang="zh-CN" sz="2875" b="1" i="1" dirty="0" err="1" smtClean="0">
                <a:solidFill>
                  <a:srgbClr val="FF0000"/>
                </a:solidFill>
              </a:rPr>
              <a:t>U</a:t>
            </a:r>
            <a:r>
              <a:rPr lang="en-US" altLang="zh-CN" sz="2875" b="1" baseline="-25000" dirty="0" err="1" smtClean="0">
                <a:solidFill>
                  <a:srgbClr val="FF0000"/>
                </a:solidFill>
              </a:rPr>
              <a:t>on </a:t>
            </a:r>
            <a:r>
              <a:rPr lang="zh-CN" altLang="en-US" sz="2875" b="1" dirty="0" smtClean="0">
                <a:solidFill>
                  <a:srgbClr val="000000"/>
                </a:solidFill>
              </a:rPr>
              <a:t>时，开始出现正向电流，并按指数规律增长。</a:t>
            </a:r>
            <a:endParaRPr lang="zh-CN" altLang="en-US" sz="2875" b="1" dirty="0" smtClean="0">
              <a:solidFill>
                <a:srgbClr val="000000"/>
              </a:solidFill>
            </a:endParaRPr>
          </a:p>
        </p:txBody>
      </p:sp>
      <p:graphicFrame>
        <p:nvGraphicFramePr>
          <p:cNvPr id="20483" name="表格 20482"/>
          <p:cNvGraphicFramePr/>
          <p:nvPr>
            <p:custDataLst>
              <p:tags r:id="rId2"/>
            </p:custDataLst>
          </p:nvPr>
        </p:nvGraphicFramePr>
        <p:xfrm>
          <a:off x="988282" y="4302238"/>
          <a:ext cx="5998210" cy="2362200"/>
        </p:xfrm>
        <a:graphic>
          <a:graphicData uri="http://schemas.openxmlformats.org/drawingml/2006/table">
            <a:tbl>
              <a:tblPr/>
              <a:tblGrid>
                <a:gridCol w="864235"/>
                <a:gridCol w="1563370"/>
                <a:gridCol w="1529080"/>
                <a:gridCol w="2041525"/>
              </a:tblGrid>
              <a:tr h="69723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dirty="0">
                          <a:latin typeface="Times New Roman" panose="02020603050405020304" pitchFamily="18" charset="0"/>
                        </a:rPr>
                        <a:t>材料</a:t>
                      </a:r>
                      <a:endParaRPr lang="zh-CN" altLang="en-US" sz="2160" b="1" dirty="0">
                        <a:latin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dirty="0">
                          <a:latin typeface="Times New Roman" panose="02020603050405020304" pitchFamily="18" charset="0"/>
                        </a:rPr>
                        <a:t>开启电压</a:t>
                      </a:r>
                      <a:endParaRPr lang="zh-CN" altLang="en-US" sz="2160" b="1" dirty="0">
                        <a:latin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dirty="0">
                          <a:latin typeface="Times New Roman" panose="02020603050405020304" pitchFamily="18" charset="0"/>
                        </a:rPr>
                        <a:t>导通电压</a:t>
                      </a:r>
                      <a:endParaRPr lang="zh-CN" altLang="en-US" sz="2160" b="1" dirty="0">
                        <a:latin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dirty="0">
                          <a:latin typeface="Times New Roman" panose="02020603050405020304" pitchFamily="18" charset="0"/>
                        </a:rPr>
                        <a:t>反向饱和电流</a:t>
                      </a:r>
                      <a:endParaRPr lang="zh-CN" altLang="en-US" sz="2160" b="1" dirty="0">
                        <a:latin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r h="83248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a:latin typeface="Times New Roman" panose="02020603050405020304" pitchFamily="18" charset="0"/>
                          <a:cs typeface="Times New Roman" panose="02020603050405020304" pitchFamily="18" charset="0"/>
                        </a:rPr>
                        <a:t>硅</a:t>
                      </a:r>
                      <a:r>
                        <a:rPr lang="en-US" altLang="zh-CN" sz="2160" b="1" err="1">
                          <a:latin typeface="Times New Roman" panose="02020603050405020304" pitchFamily="18" charset="0"/>
                          <a:cs typeface="Times New Roman" panose="02020603050405020304" pitchFamily="18" charset="0"/>
                        </a:rPr>
                        <a:t>Si</a:t>
                      </a:r>
                      <a:endParaRPr lang="en-US" altLang="zh-CN" sz="2160" b="1" err="1">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160" b="1">
                          <a:latin typeface="Times New Roman" panose="02020603050405020304" pitchFamily="18" charset="0"/>
                          <a:cs typeface="Times New Roman" panose="02020603050405020304" pitchFamily="18" charset="0"/>
                        </a:rPr>
                        <a:t>≈0.5V</a:t>
                      </a:r>
                      <a:endParaRPr lang="en-US" altLang="zh-CN" sz="2160" b="1">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160" b="1">
                          <a:latin typeface="Times New Roman" panose="02020603050405020304" pitchFamily="18" charset="0"/>
                          <a:cs typeface="Times New Roman" panose="02020603050405020304" pitchFamily="18" charset="0"/>
                        </a:rPr>
                        <a:t>0.6~0.8V</a:t>
                      </a:r>
                      <a:endParaRPr lang="en-US" altLang="zh-CN" sz="2160" b="1">
                        <a:latin typeface="Times New Roman" panose="02020603050405020304" pitchFamily="18" charset="0"/>
                        <a:cs typeface="Times New Roman" panose="02020603050405020304" pitchFamily="18" charset="0"/>
                      </a:endParaRPr>
                    </a:p>
                    <a:p>
                      <a:pPr marL="0" lvl="0" indent="0" algn="ctr">
                        <a:buNone/>
                      </a:pPr>
                      <a:r>
                        <a:rPr lang="zh-CN" altLang="en-US" sz="2160" b="1">
                          <a:latin typeface="Times New Roman" panose="02020603050405020304" pitchFamily="18" charset="0"/>
                          <a:cs typeface="Times New Roman" panose="02020603050405020304" pitchFamily="18" charset="0"/>
                        </a:rPr>
                        <a:t>（</a:t>
                      </a:r>
                      <a:r>
                        <a:rPr lang="en-US" altLang="zh-CN" sz="2160" b="1">
                          <a:solidFill>
                            <a:srgbClr val="FF0000"/>
                          </a:solidFill>
                          <a:latin typeface="Times New Roman" panose="02020603050405020304" pitchFamily="18" charset="0"/>
                          <a:cs typeface="Times New Roman" panose="02020603050405020304" pitchFamily="18" charset="0"/>
                        </a:rPr>
                        <a:t>0.7</a:t>
                      </a:r>
                      <a:r>
                        <a:rPr lang="en-US" altLang="zh-CN" sz="2160" b="1">
                          <a:latin typeface="Times New Roman" panose="02020603050405020304" pitchFamily="18" charset="0"/>
                          <a:cs typeface="Times New Roman" panose="02020603050405020304" pitchFamily="18" charset="0"/>
                        </a:rPr>
                        <a:t>V</a:t>
                      </a:r>
                      <a:r>
                        <a:rPr lang="zh-CN" altLang="en-US" sz="2160" b="1">
                          <a:latin typeface="Times New Roman" panose="02020603050405020304" pitchFamily="18" charset="0"/>
                          <a:cs typeface="Times New Roman" panose="02020603050405020304" pitchFamily="18" charset="0"/>
                        </a:rPr>
                        <a:t>）</a:t>
                      </a:r>
                      <a:endParaRPr lang="zh-CN" altLang="en-US" sz="2160" b="1">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160" b="1">
                          <a:latin typeface="Times New Roman" panose="02020603050405020304" pitchFamily="18" charset="0"/>
                          <a:cs typeface="Times New Roman" panose="02020603050405020304" pitchFamily="18" charset="0"/>
                        </a:rPr>
                        <a:t>1</a:t>
                      </a:r>
                      <a:r>
                        <a:rPr lang="en-US" altLang="zh-CN" sz="2160" b="1">
                          <a:latin typeface="Times New Roman" panose="02020603050405020304" pitchFamily="18" charset="0"/>
                          <a:ea typeface="Times New Roman" panose="02020603050405020304" pitchFamily="18" charset="0"/>
                          <a:cs typeface="Times New Roman" panose="02020603050405020304" pitchFamily="18" charset="0"/>
                        </a:rPr>
                        <a:t>µ</a:t>
                      </a:r>
                      <a:r>
                        <a:rPr lang="en-US" altLang="zh-CN" sz="2160" b="1">
                          <a:latin typeface="Times New Roman" panose="02020603050405020304" pitchFamily="18" charset="0"/>
                          <a:cs typeface="Times New Roman" panose="02020603050405020304" pitchFamily="18" charset="0"/>
                        </a:rPr>
                        <a:t>A</a:t>
                      </a:r>
                      <a:r>
                        <a:rPr lang="zh-CN" altLang="en-US" sz="2160" b="1" dirty="0">
                          <a:latin typeface="Times New Roman" panose="02020603050405020304" pitchFamily="18" charset="0"/>
                          <a:cs typeface="Times New Roman" panose="02020603050405020304" pitchFamily="18" charset="0"/>
                        </a:rPr>
                        <a:t>以下</a:t>
                      </a:r>
                      <a:endParaRPr lang="zh-CN" altLang="en-US" sz="2160" b="1" dirty="0">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r h="83248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a:latin typeface="Times New Roman" panose="02020603050405020304" pitchFamily="18" charset="0"/>
                          <a:cs typeface="Times New Roman" panose="02020603050405020304" pitchFamily="18" charset="0"/>
                        </a:rPr>
                        <a:t>锗</a:t>
                      </a:r>
                      <a:r>
                        <a:rPr lang="en-US" altLang="zh-CN" sz="2160" b="1" err="1">
                          <a:latin typeface="Times New Roman" panose="02020603050405020304" pitchFamily="18" charset="0"/>
                          <a:cs typeface="Times New Roman" panose="02020603050405020304" pitchFamily="18" charset="0"/>
                        </a:rPr>
                        <a:t>Ge</a:t>
                      </a:r>
                      <a:endParaRPr lang="en-US" altLang="zh-CN" sz="2160" b="1" err="1">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160" b="1">
                          <a:latin typeface="Times New Roman" panose="02020603050405020304" pitchFamily="18" charset="0"/>
                          <a:cs typeface="Times New Roman" panose="02020603050405020304" pitchFamily="18" charset="0"/>
                          <a:sym typeface="+mn-ea"/>
                        </a:rPr>
                        <a:t>≈</a:t>
                      </a:r>
                      <a:r>
                        <a:rPr lang="en-US" altLang="zh-CN" sz="2160" b="1">
                          <a:latin typeface="Times New Roman" panose="02020603050405020304" pitchFamily="18" charset="0"/>
                          <a:cs typeface="Times New Roman" panose="02020603050405020304" pitchFamily="18" charset="0"/>
                        </a:rPr>
                        <a:t>0.1V</a:t>
                      </a:r>
                      <a:endParaRPr lang="en-US" altLang="zh-CN" sz="2160" b="1">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160" b="1">
                          <a:latin typeface="Times New Roman" panose="02020603050405020304" pitchFamily="18" charset="0"/>
                          <a:cs typeface="Times New Roman" panose="02020603050405020304" pitchFamily="18" charset="0"/>
                        </a:rPr>
                        <a:t>0.1~0.3V</a:t>
                      </a:r>
                      <a:endParaRPr lang="en-US" altLang="zh-CN" sz="2160" b="1">
                        <a:latin typeface="Times New Roman" panose="02020603050405020304" pitchFamily="18" charset="0"/>
                        <a:cs typeface="Times New Roman" panose="02020603050405020304" pitchFamily="18" charset="0"/>
                      </a:endParaRPr>
                    </a:p>
                    <a:p>
                      <a:pPr marL="0" lvl="0" indent="0" algn="ctr">
                        <a:buNone/>
                      </a:pPr>
                      <a:r>
                        <a:rPr lang="zh-CN" altLang="en-US" sz="2160" b="1">
                          <a:latin typeface="Times New Roman" panose="02020603050405020304" pitchFamily="18" charset="0"/>
                          <a:cs typeface="Times New Roman" panose="02020603050405020304" pitchFamily="18" charset="0"/>
                        </a:rPr>
                        <a:t>（</a:t>
                      </a:r>
                      <a:r>
                        <a:rPr lang="en-US" altLang="zh-CN" sz="2160" b="1">
                          <a:solidFill>
                            <a:srgbClr val="FF0000"/>
                          </a:solidFill>
                          <a:latin typeface="Times New Roman" panose="02020603050405020304" pitchFamily="18" charset="0"/>
                          <a:cs typeface="Times New Roman" panose="02020603050405020304" pitchFamily="18" charset="0"/>
                        </a:rPr>
                        <a:t>0.3</a:t>
                      </a:r>
                      <a:r>
                        <a:rPr lang="en-US" altLang="zh-CN" sz="2160" b="1">
                          <a:latin typeface="Times New Roman" panose="02020603050405020304" pitchFamily="18" charset="0"/>
                          <a:cs typeface="Times New Roman" panose="02020603050405020304" pitchFamily="18" charset="0"/>
                        </a:rPr>
                        <a:t>V</a:t>
                      </a:r>
                      <a:r>
                        <a:rPr lang="zh-CN" altLang="en-US" sz="2160" b="1">
                          <a:latin typeface="Times New Roman" panose="02020603050405020304" pitchFamily="18" charset="0"/>
                          <a:cs typeface="Times New Roman" panose="02020603050405020304" pitchFamily="18" charset="0"/>
                        </a:rPr>
                        <a:t>）</a:t>
                      </a:r>
                      <a:endParaRPr lang="zh-CN" altLang="en-US" sz="2160" b="1">
                        <a:latin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160" b="1">
                          <a:latin typeface="Times New Roman" panose="02020603050405020304" pitchFamily="18" charset="0"/>
                          <a:cs typeface="Times New Roman" panose="02020603050405020304" pitchFamily="18" charset="0"/>
                        </a:rPr>
                        <a:t>几</a:t>
                      </a:r>
                      <a:r>
                        <a:rPr lang="zh-CN" altLang="en-US" sz="2160" b="1" dirty="0">
                          <a:latin typeface="Times New Roman" panose="02020603050405020304" pitchFamily="18" charset="0"/>
                          <a:cs typeface="Times New Roman" panose="02020603050405020304" pitchFamily="18" charset="0"/>
                        </a:rPr>
                        <a:t>十</a:t>
                      </a:r>
                      <a:r>
                        <a:rPr lang="en-US" altLang="zh-CN" sz="2160" b="1">
                          <a:latin typeface="Times New Roman" panose="02020603050405020304" pitchFamily="18" charset="0"/>
                          <a:ea typeface="Times New Roman" panose="02020603050405020304" pitchFamily="18" charset="0"/>
                          <a:cs typeface="Times New Roman" panose="02020603050405020304" pitchFamily="18" charset="0"/>
                        </a:rPr>
                        <a:t>µ</a:t>
                      </a:r>
                      <a:r>
                        <a:rPr lang="en-US" altLang="zh-CN" sz="2160" b="1">
                          <a:latin typeface="Times New Roman" panose="02020603050405020304" pitchFamily="18" charset="0"/>
                          <a:cs typeface="Times New Roman" panose="02020603050405020304" pitchFamily="18" charset="0"/>
                        </a:rPr>
                        <a:t>A</a:t>
                      </a:r>
                      <a:endParaRPr lang="en-US" altLang="zh-CN" sz="2160" b="1">
                        <a:latin typeface="Times New Roman" panose="02020603050405020304" pitchFamily="18" charset="0"/>
                        <a:ea typeface="Times New Roman" panose="02020603050405020304" pitchFamily="18" charset="0"/>
                        <a:cs typeface="Times New Roman" panose="02020603050405020304" pitchFamily="18" charset="0"/>
                      </a:endParaRPr>
                    </a:p>
                  </a:txBody>
                  <a:tcPr marL="109630" marR="109630" marT="54815" marB="54815"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8"/>
                                        </p:tgtEl>
                                        <p:attrNameLst>
                                          <p:attrName>style.visibility</p:attrName>
                                        </p:attrNameLst>
                                      </p:cBhvr>
                                      <p:to>
                                        <p:strVal val="visible"/>
                                      </p:to>
                                    </p:set>
                                    <p:animEffect transition="in" filter="blinds(horizontal)">
                                      <p:cBhvr>
                                        <p:cTn id="7" dur="500"/>
                                        <p:tgtEl>
                                          <p:spTgt spid="14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blinds(horizontal)">
                                      <p:cBhvr>
                                        <p:cTn id="12"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822314" y="860498"/>
            <a:ext cx="10366178" cy="168592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75" b="1" dirty="0" smtClean="0">
                <a:solidFill>
                  <a:srgbClr val="003300"/>
                </a:solidFill>
              </a:rPr>
              <a:t>        </a:t>
            </a:r>
            <a:r>
              <a:rPr lang="zh-CN" altLang="en-US" sz="2875" b="1" dirty="0" smtClean="0">
                <a:solidFill>
                  <a:srgbClr val="003300"/>
                </a:solidFill>
                <a:latin typeface="宋体" panose="02010600030101010101" pitchFamily="2" charset="-122"/>
              </a:rPr>
              <a:t>在</a:t>
            </a:r>
            <a:r>
              <a:rPr lang="en-US" altLang="zh-CN" sz="2875" b="1" dirty="0" smtClean="0">
                <a:solidFill>
                  <a:srgbClr val="FF3300"/>
                </a:solidFill>
                <a:sym typeface="+mn-ea"/>
              </a:rPr>
              <a:t>P</a:t>
            </a:r>
            <a:r>
              <a:rPr lang="zh-CN" altLang="en-US" sz="2875" b="1" dirty="0" smtClean="0">
                <a:solidFill>
                  <a:srgbClr val="003300"/>
                </a:solidFill>
                <a:latin typeface="宋体" panose="02010600030101010101" pitchFamily="2" charset="-122"/>
              </a:rPr>
              <a:t>型半导体一侧，空穴浓度较高，而在</a:t>
            </a:r>
            <a:r>
              <a:rPr lang="en-US" altLang="zh-CN" sz="2875" b="1" dirty="0" smtClean="0">
                <a:solidFill>
                  <a:srgbClr val="0000FF"/>
                </a:solidFill>
                <a:sym typeface="+mn-ea"/>
              </a:rPr>
              <a:t>N</a:t>
            </a:r>
            <a:r>
              <a:rPr lang="zh-CN" altLang="en-US" sz="2875" b="1" dirty="0" smtClean="0">
                <a:solidFill>
                  <a:srgbClr val="003300"/>
                </a:solidFill>
                <a:latin typeface="宋体" panose="02010600030101010101" pitchFamily="2" charset="-122"/>
              </a:rPr>
              <a:t>型半导体一侧，自由电子的浓度较高。在</a:t>
            </a:r>
            <a:r>
              <a:rPr lang="en-US" altLang="zh-CN" sz="2875" b="1" dirty="0" smtClean="0">
                <a:solidFill>
                  <a:srgbClr val="FF3300"/>
                </a:solidFill>
                <a:sym typeface="+mn-ea"/>
              </a:rPr>
              <a:t>P</a:t>
            </a:r>
            <a:r>
              <a:rPr lang="zh-CN" altLang="en-US" sz="2875" b="1" dirty="0" smtClean="0">
                <a:solidFill>
                  <a:srgbClr val="003300"/>
                </a:solidFill>
                <a:latin typeface="宋体" panose="02010600030101010101" pitchFamily="2" charset="-122"/>
              </a:rPr>
              <a:t>型半导体和</a:t>
            </a:r>
            <a:r>
              <a:rPr lang="en-US" altLang="zh-CN" sz="2875" b="1" dirty="0" smtClean="0">
                <a:solidFill>
                  <a:srgbClr val="0000FF"/>
                </a:solidFill>
                <a:sym typeface="+mn-ea"/>
              </a:rPr>
              <a:t>N</a:t>
            </a:r>
            <a:r>
              <a:rPr lang="zh-CN" altLang="en-US" sz="2875" b="1" dirty="0" smtClean="0">
                <a:solidFill>
                  <a:srgbClr val="003300"/>
                </a:solidFill>
                <a:latin typeface="宋体" panose="02010600030101010101" pitchFamily="2" charset="-122"/>
              </a:rPr>
              <a:t>型半导体的交界面上，存在载流子浓度梯度，形成</a:t>
            </a:r>
            <a:r>
              <a:rPr lang="zh-CN" altLang="en-US" sz="2875" b="1" dirty="0" smtClean="0">
                <a:solidFill>
                  <a:srgbClr val="FF0000"/>
                </a:solidFill>
                <a:latin typeface="宋体" panose="02010600030101010101" pitchFamily="2" charset="-122"/>
              </a:rPr>
              <a:t>多数载流子</a:t>
            </a:r>
            <a:r>
              <a:rPr lang="zh-CN" altLang="en-US" sz="2875" b="1" dirty="0" smtClean="0">
                <a:solidFill>
                  <a:srgbClr val="003300"/>
                </a:solidFill>
                <a:latin typeface="宋体" panose="02010600030101010101" pitchFamily="2" charset="-122"/>
              </a:rPr>
              <a:t>向对侧的</a:t>
            </a:r>
            <a:r>
              <a:rPr lang="zh-CN" altLang="en-US" sz="2875" b="1" dirty="0" smtClean="0">
                <a:solidFill>
                  <a:srgbClr val="FF0000"/>
                </a:solidFill>
                <a:latin typeface="宋体" panose="02010600030101010101" pitchFamily="2" charset="-122"/>
              </a:rPr>
              <a:t>扩散运动</a:t>
            </a:r>
            <a:r>
              <a:rPr lang="zh-CN" altLang="en-US" sz="2875" b="1" dirty="0" smtClean="0">
                <a:solidFill>
                  <a:srgbClr val="003300"/>
                </a:solidFill>
                <a:latin typeface="宋体" panose="02010600030101010101" pitchFamily="2" charset="-122"/>
              </a:rPr>
              <a:t>。</a:t>
            </a:r>
            <a:endParaRPr lang="zh-CN" altLang="en-US" sz="2875" b="1" dirty="0" smtClean="0">
              <a:solidFill>
                <a:srgbClr val="003300"/>
              </a:solidFill>
              <a:latin typeface="宋体" panose="02010600030101010101" pitchFamily="2"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graphicFrame>
        <p:nvGraphicFramePr>
          <p:cNvPr id="3" name="对象 2"/>
          <p:cNvGraphicFramePr/>
          <p:nvPr/>
        </p:nvGraphicFramePr>
        <p:xfrm>
          <a:off x="2989040" y="2823940"/>
          <a:ext cx="6395115" cy="3085263"/>
        </p:xfrm>
        <a:graphic>
          <a:graphicData uri="http://schemas.openxmlformats.org/presentationml/2006/ole">
            <mc:AlternateContent xmlns:mc="http://schemas.openxmlformats.org/markup-compatibility/2006">
              <mc:Choice xmlns:v="urn:schemas-microsoft-com:vml" Requires="v">
                <p:oleObj spid="_x0000_s5" name="" r:id="rId1" imgW="12963525" imgH="6505575" progId="MSPhotoEd.3">
                  <p:embed/>
                </p:oleObj>
              </mc:Choice>
              <mc:Fallback>
                <p:oleObj name="" r:id="rId1" imgW="12963525" imgH="6505575" progId="MSPhotoEd.3">
                  <p:embed/>
                  <p:pic>
                    <p:nvPicPr>
                      <p:cNvPr id="0" name="图片 3077"/>
                      <p:cNvPicPr/>
                      <p:nvPr/>
                    </p:nvPicPr>
                    <p:blipFill>
                      <a:blip r:embed="rId2">
                        <a:clrChange>
                          <a:clrFrom>
                            <a:srgbClr val="FFFFFF"/>
                          </a:clrFrom>
                          <a:clrTo>
                            <a:srgbClr val="FFFFFF">
                              <a:alpha val="0"/>
                            </a:srgbClr>
                          </a:clrTo>
                        </a:clrChange>
                      </a:blip>
                      <a:srcRect l="-1961" r="-1961"/>
                      <a:stretch>
                        <a:fillRect/>
                      </a:stretch>
                    </p:blipFill>
                    <p:spPr>
                      <a:xfrm>
                        <a:off x="2989040" y="2823940"/>
                        <a:ext cx="6395115" cy="3085263"/>
                      </a:xfrm>
                      <a:prstGeom prst="rect">
                        <a:avLst/>
                      </a:prstGeom>
                      <a:solidFill>
                        <a:schemeClr val="bg1"/>
                      </a:solidFill>
                      <a:ln w="38100">
                        <a:noFill/>
                        <a:miter/>
                      </a:ln>
                    </p:spPr>
                  </p:pic>
                </p:oleObj>
              </mc:Fallback>
            </mc:AlternateContent>
          </a:graphicData>
        </a:graphic>
      </p:graphicFrame>
      <p:grpSp>
        <p:nvGrpSpPr>
          <p:cNvPr id="6" name="组合 5"/>
          <p:cNvGrpSpPr/>
          <p:nvPr/>
        </p:nvGrpSpPr>
        <p:grpSpPr>
          <a:xfrm>
            <a:off x="2022540" y="5099535"/>
            <a:ext cx="4783014" cy="1610199"/>
            <a:chOff x="607" y="2496"/>
            <a:chExt cx="2513" cy="846"/>
          </a:xfrm>
        </p:grpSpPr>
        <p:sp>
          <p:nvSpPr>
            <p:cNvPr id="7" name="线形标注 1 6"/>
            <p:cNvSpPr/>
            <p:nvPr/>
          </p:nvSpPr>
          <p:spPr>
            <a:xfrm>
              <a:off x="607" y="3024"/>
              <a:ext cx="1649" cy="318"/>
            </a:xfrm>
            <a:prstGeom prst="borderCallout1">
              <a:avLst>
                <a:gd name="adj1" fmla="val 52704"/>
                <a:gd name="adj2" fmla="val 99514"/>
                <a:gd name="adj3" fmla="val -110440"/>
                <a:gd name="adj4" fmla="val 113147"/>
              </a:avLst>
            </a:prstGeom>
            <a:noFill/>
            <a:ln w="19050" cap="flat" cmpd="sng">
              <a:solidFill>
                <a:srgbClr val="FF33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p>
              <a:pPr algn="ctr"/>
              <a:r>
                <a:rPr lang="zh-CN" altLang="en-US" sz="2875" b="1" dirty="0">
                  <a:solidFill>
                    <a:srgbClr val="FF0000"/>
                  </a:solidFill>
                  <a:latin typeface="Arial" panose="020B0604020202020204" pitchFamily="34" charset="0"/>
                </a:rPr>
                <a:t>多子的扩散运动</a:t>
              </a:r>
              <a:endParaRPr lang="zh-CN" altLang="en-US" sz="2875" b="1" dirty="0">
                <a:solidFill>
                  <a:srgbClr val="FF0000"/>
                </a:solidFill>
                <a:latin typeface="Arial" panose="020B0604020202020204" pitchFamily="34" charset="0"/>
              </a:endParaRPr>
            </a:p>
          </p:txBody>
        </p:sp>
        <p:sp>
          <p:nvSpPr>
            <p:cNvPr id="8" name="直接连接符 7"/>
            <p:cNvSpPr/>
            <p:nvPr/>
          </p:nvSpPr>
          <p:spPr>
            <a:xfrm flipV="1">
              <a:off x="2304" y="2496"/>
              <a:ext cx="816" cy="654"/>
            </a:xfrm>
            <a:prstGeom prst="line">
              <a:avLst/>
            </a:prstGeom>
            <a:ln w="19050" cap="flat" cmpd="sng">
              <a:solidFill>
                <a:srgbClr val="FF3300"/>
              </a:solidFill>
              <a:prstDash val="solid"/>
              <a:headEnd type="none" w="med" len="med"/>
              <a:tailEnd type="none" w="med" len="med"/>
            </a:ln>
          </p:spPr>
        </p:sp>
      </p:grpSp>
      <p:pic>
        <p:nvPicPr>
          <p:cNvPr id="9" name="图片 8"/>
          <p:cNvPicPr>
            <a:picLocks noChangeAspect="1"/>
          </p:cNvPicPr>
          <p:nvPr>
            <p:custDataLst>
              <p:tags r:id="rId3"/>
            </p:custDataLst>
          </p:nvPr>
        </p:nvPicPr>
        <p:blipFill>
          <a:blip r:embed="rId4"/>
          <a:stretch>
            <a:fillRect/>
          </a:stretch>
        </p:blipFill>
        <p:spPr>
          <a:xfrm>
            <a:off x="4369319" y="4032921"/>
            <a:ext cx="264855" cy="215808"/>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7994740" y="4637412"/>
            <a:ext cx="193120" cy="215808"/>
          </a:xfrm>
          <a:prstGeom prst="rect">
            <a:avLst/>
          </a:prstGeom>
        </p:spPr>
      </p:pic>
      <p:sp>
        <p:nvSpPr>
          <p:cNvPr id="11" name="Rectangle 3089"/>
          <p:cNvSpPr>
            <a:spLocks noChangeArrowheads="1"/>
          </p:cNvSpPr>
          <p:nvPr>
            <p:custDataLst>
              <p:tags r:id="rId7"/>
            </p:custDataLst>
          </p:nvPr>
        </p:nvSpPr>
        <p:spPr bwMode="auto">
          <a:xfrm>
            <a:off x="5837150" y="6056518"/>
            <a:ext cx="3707644" cy="63951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smtClean="0">
                <a:solidFill>
                  <a:srgbClr val="FF3300"/>
                </a:solidFill>
              </a:rPr>
              <a:t>PN</a:t>
            </a:r>
            <a:r>
              <a:rPr lang="zh-CN" altLang="en-US" b="1" dirty="0" smtClean="0">
                <a:solidFill>
                  <a:srgbClr val="FF3300"/>
                </a:solidFill>
              </a:rPr>
              <a:t>结的形成过程</a:t>
            </a:r>
            <a:endParaRPr lang="zh-CN" altLang="en-US" b="1" dirty="0" smtClean="0">
              <a:solidFill>
                <a:srgbClr val="FF33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88391" y="616136"/>
            <a:ext cx="4111146"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75" b="1" dirty="0">
                <a:solidFill>
                  <a:srgbClr val="0000FF"/>
                </a:solidFill>
                <a:ea typeface="黑体" panose="02010609060101010101" pitchFamily="49" charset="-122"/>
                <a:cs typeface="Times New Roman" panose="02020603050405020304" pitchFamily="18" charset="0"/>
              </a:rPr>
              <a:t>(2)  反向特性</a:t>
            </a:r>
            <a:endParaRPr lang="zh-CN" altLang="en-US" sz="2875" b="1" dirty="0">
              <a:solidFill>
                <a:srgbClr val="0000FF"/>
              </a:solidFill>
              <a:ea typeface="黑体" panose="02010609060101010101" pitchFamily="49" charset="-122"/>
              <a:cs typeface="Times New Roman" panose="02020603050405020304" pitchFamily="18" charset="0"/>
            </a:endParaRPr>
          </a:p>
        </p:txBody>
      </p:sp>
      <p:sp>
        <p:nvSpPr>
          <p:cNvPr id="15368" name="Text Box 8"/>
          <p:cNvSpPr txBox="1">
            <a:spLocks noChangeArrowheads="1"/>
          </p:cNvSpPr>
          <p:nvPr/>
        </p:nvSpPr>
        <p:spPr bwMode="auto">
          <a:xfrm>
            <a:off x="1088016" y="1313769"/>
            <a:ext cx="10491035" cy="6229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75" b="1" dirty="0" smtClean="0">
                <a:solidFill>
                  <a:srgbClr val="000000"/>
                </a:solidFill>
              </a:rPr>
              <a:t>当</a:t>
            </a:r>
            <a:r>
              <a:rPr lang="en-US" altLang="zh-CN" sz="2875" b="1" dirty="0" smtClean="0">
                <a:solidFill>
                  <a:srgbClr val="000000"/>
                </a:solidFill>
              </a:rPr>
              <a:t> </a:t>
            </a:r>
            <a:r>
              <a:rPr lang="en-US" altLang="zh-CN" sz="2875" b="1" i="1" dirty="0" smtClean="0">
                <a:solidFill>
                  <a:srgbClr val="0000FF"/>
                </a:solidFill>
              </a:rPr>
              <a:t>u </a:t>
            </a:r>
            <a:r>
              <a:rPr lang="zh-CN" altLang="en-US" sz="2875" b="1" dirty="0" smtClean="0">
                <a:solidFill>
                  <a:srgbClr val="0000FF"/>
                </a:solidFill>
              </a:rPr>
              <a:t>＜</a:t>
            </a:r>
            <a:r>
              <a:rPr lang="en-US" altLang="zh-CN" sz="2875" b="1" dirty="0" smtClean="0">
                <a:solidFill>
                  <a:srgbClr val="0000FF"/>
                </a:solidFill>
              </a:rPr>
              <a:t>0</a:t>
            </a:r>
            <a:r>
              <a:rPr lang="en-US" altLang="zh-CN" sz="2875" b="1" dirty="0" smtClean="0">
                <a:solidFill>
                  <a:srgbClr val="FF3300"/>
                </a:solidFill>
              </a:rPr>
              <a:t> </a:t>
            </a:r>
            <a:r>
              <a:rPr lang="zh-CN" altLang="en-US" sz="2875" b="1" dirty="0" smtClean="0">
                <a:solidFill>
                  <a:srgbClr val="000000"/>
                </a:solidFill>
              </a:rPr>
              <a:t>时处于反向特性区域。反向区也分两个区域：</a:t>
            </a:r>
            <a:endParaRPr lang="zh-CN" altLang="en-US" sz="2875" b="1"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15369" name="Text Box 9"/>
          <p:cNvSpPr txBox="1">
            <a:spLocks noChangeArrowheads="1"/>
          </p:cNvSpPr>
          <p:nvPr/>
        </p:nvSpPr>
        <p:spPr bwMode="auto">
          <a:xfrm>
            <a:off x="1088016" y="2009527"/>
            <a:ext cx="9901009" cy="1685925"/>
          </a:xfrm>
          <a:prstGeom prst="rect">
            <a:avLst/>
          </a:prstGeom>
          <a:noFill/>
          <a:ln>
            <a:noFill/>
          </a:ln>
          <a:effectLst/>
          <a:extLst>
            <a:ext uri="{909E8E84-426E-40DD-AFC4-6F175D3DCCD1}">
              <a14:hiddenFill xmlns:a14="http://schemas.microsoft.com/office/drawing/2010/main">
                <a:solidFill>
                  <a:srgbClr val="FFE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b="1" dirty="0" smtClean="0">
                <a:solidFill>
                  <a:srgbClr val="000000"/>
                </a:solidFill>
                <a:cs typeface="Times New Roman" panose="02020603050405020304" pitchFamily="18" charset="0"/>
              </a:rPr>
              <a:t>①</a:t>
            </a:r>
            <a:r>
              <a:rPr lang="en-US" altLang="zh-CN" b="1" dirty="0" smtClean="0">
                <a:solidFill>
                  <a:srgbClr val="000000"/>
                </a:solidFill>
                <a:cs typeface="Times New Roman" panose="02020603050405020304" pitchFamily="18" charset="0"/>
              </a:rPr>
              <a:t> </a:t>
            </a:r>
            <a:r>
              <a:rPr lang="zh-CN" altLang="en-US" sz="2875" b="1" dirty="0" smtClean="0">
                <a:solidFill>
                  <a:srgbClr val="000000"/>
                </a:solidFill>
                <a:cs typeface="Times New Roman" panose="02020603050405020304" pitchFamily="18" charset="0"/>
              </a:rPr>
              <a:t>当</a:t>
            </a:r>
            <a:r>
              <a:rPr lang="en-US" altLang="zh-CN" sz="2875" b="1" i="1" dirty="0" smtClean="0">
                <a:solidFill>
                  <a:srgbClr val="0000FF"/>
                </a:solidFill>
                <a:cs typeface="Times New Roman" panose="02020603050405020304" pitchFamily="18" charset="0"/>
              </a:rPr>
              <a:t>U</a:t>
            </a:r>
            <a:r>
              <a:rPr lang="en-US" altLang="zh-CN" sz="2875" b="1" baseline="-25000" dirty="0" smtClean="0">
                <a:solidFill>
                  <a:srgbClr val="0000FF"/>
                </a:solidFill>
                <a:cs typeface="Times New Roman" panose="02020603050405020304" pitchFamily="18" charset="0"/>
              </a:rPr>
              <a:t>BR</a:t>
            </a:r>
            <a:r>
              <a:rPr lang="zh-CN" altLang="en-US" sz="2875" b="1" dirty="0" smtClean="0">
                <a:solidFill>
                  <a:srgbClr val="0000FF"/>
                </a:solidFill>
                <a:cs typeface="Times New Roman" panose="02020603050405020304" pitchFamily="18" charset="0"/>
              </a:rPr>
              <a:t>＜</a:t>
            </a:r>
            <a:r>
              <a:rPr lang="en-US" altLang="zh-CN" sz="2875" b="1" i="1" dirty="0" smtClean="0">
                <a:solidFill>
                  <a:srgbClr val="0000FF"/>
                </a:solidFill>
                <a:cs typeface="Times New Roman" panose="02020603050405020304" pitchFamily="18" charset="0"/>
              </a:rPr>
              <a:t>u</a:t>
            </a:r>
            <a:r>
              <a:rPr lang="zh-CN" altLang="en-US" sz="2875" b="1" dirty="0" smtClean="0">
                <a:solidFill>
                  <a:srgbClr val="0000FF"/>
                </a:solidFill>
                <a:cs typeface="Times New Roman" panose="02020603050405020304" pitchFamily="18" charset="0"/>
              </a:rPr>
              <a:t>＜</a:t>
            </a:r>
            <a:r>
              <a:rPr lang="en-US" altLang="zh-CN" sz="2875" b="1" dirty="0" smtClean="0">
                <a:solidFill>
                  <a:srgbClr val="0000FF"/>
                </a:solidFill>
                <a:cs typeface="Times New Roman" panose="02020603050405020304" pitchFamily="18" charset="0"/>
              </a:rPr>
              <a:t>0 </a:t>
            </a:r>
            <a:r>
              <a:rPr lang="zh-CN" altLang="en-US" sz="2875" b="1" dirty="0" smtClean="0">
                <a:solidFill>
                  <a:srgbClr val="000000"/>
                </a:solidFill>
                <a:cs typeface="Times New Roman" panose="02020603050405020304" pitchFamily="18" charset="0"/>
              </a:rPr>
              <a:t>时，反向电流很小，且基本不随反向电压的变化而变化，</a:t>
            </a:r>
            <a:r>
              <a:rPr lang="zh-CN" altLang="en-US" sz="2875" b="1" dirty="0" smtClean="0">
                <a:solidFill>
                  <a:srgbClr val="000000"/>
                </a:solidFill>
                <a:cs typeface="Times New Roman" panose="02020603050405020304" pitchFamily="18" charset="0"/>
                <a:sym typeface="+mn-ea"/>
              </a:rPr>
              <a:t>此时的反向</a:t>
            </a:r>
            <a:endParaRPr lang="zh-CN" altLang="en-US" sz="2875" b="1" dirty="0" smtClean="0">
              <a:solidFill>
                <a:srgbClr val="000000"/>
              </a:solidFill>
              <a:cs typeface="Times New Roman" panose="02020603050405020304" pitchFamily="18" charset="0"/>
            </a:endParaRPr>
          </a:p>
          <a:p>
            <a:pPr marL="360045" indent="-360045" latinLnBrk="0">
              <a:lnSpc>
                <a:spcPct val="120000"/>
              </a:lnSpc>
            </a:pPr>
            <a:r>
              <a:rPr lang="zh-CN" altLang="en-US" sz="2875" b="1" dirty="0" smtClean="0">
                <a:solidFill>
                  <a:srgbClr val="000000"/>
                </a:solidFill>
                <a:cs typeface="Times New Roman" panose="02020603050405020304" pitchFamily="18" charset="0"/>
              </a:rPr>
              <a:t> </a:t>
            </a:r>
            <a:r>
              <a:rPr lang="en-US" altLang="zh-CN" sz="2875" b="1" dirty="0" smtClean="0">
                <a:solidFill>
                  <a:srgbClr val="000000"/>
                </a:solidFill>
                <a:cs typeface="Times New Roman" panose="02020603050405020304" pitchFamily="18" charset="0"/>
              </a:rPr>
              <a:t>   </a:t>
            </a:r>
            <a:r>
              <a:rPr lang="zh-CN" altLang="en-US" sz="2875" b="1" dirty="0" smtClean="0">
                <a:solidFill>
                  <a:srgbClr val="000000"/>
                </a:solidFill>
                <a:cs typeface="Times New Roman" panose="02020603050405020304" pitchFamily="18" charset="0"/>
              </a:rPr>
              <a:t>电流也称</a:t>
            </a:r>
            <a:r>
              <a:rPr lang="zh-CN" altLang="en-US" sz="2875" b="1" dirty="0" smtClean="0">
                <a:solidFill>
                  <a:srgbClr val="FF3300"/>
                </a:solidFill>
                <a:cs typeface="Times New Roman" panose="02020603050405020304" pitchFamily="18" charset="0"/>
              </a:rPr>
              <a:t>反向饱和电流</a:t>
            </a:r>
            <a:r>
              <a:rPr lang="en-US" altLang="zh-CN" sz="2875" b="1" dirty="0" smtClean="0">
                <a:solidFill>
                  <a:srgbClr val="FF3300"/>
                </a:solidFill>
                <a:cs typeface="Times New Roman" panose="02020603050405020304" pitchFamily="18" charset="0"/>
              </a:rPr>
              <a:t> </a:t>
            </a:r>
            <a:r>
              <a:rPr lang="en-US" altLang="zh-CN" sz="2875" b="1" i="1" dirty="0" smtClean="0">
                <a:solidFill>
                  <a:srgbClr val="FF3300"/>
                </a:solidFill>
                <a:cs typeface="Times New Roman" panose="02020603050405020304" pitchFamily="18" charset="0"/>
              </a:rPr>
              <a:t>I</a:t>
            </a:r>
            <a:r>
              <a:rPr lang="en-US" altLang="zh-CN" sz="2875" b="1" baseline="-25000" dirty="0" smtClean="0">
                <a:solidFill>
                  <a:srgbClr val="FF3300"/>
                </a:solidFill>
                <a:cs typeface="Times New Roman" panose="02020603050405020304" pitchFamily="18" charset="0"/>
              </a:rPr>
              <a:t>S</a:t>
            </a:r>
            <a:r>
              <a:rPr lang="en-US" altLang="zh-CN" sz="2875" b="1" baseline="-25000" dirty="0" smtClean="0">
                <a:solidFill>
                  <a:srgbClr val="000000"/>
                </a:solidFill>
                <a:cs typeface="Times New Roman" panose="02020603050405020304" pitchFamily="18" charset="0"/>
              </a:rPr>
              <a:t> </a:t>
            </a:r>
            <a:r>
              <a:rPr lang="zh-CN" altLang="en-US" sz="2875" b="1" baseline="-25000" dirty="0" smtClean="0">
                <a:solidFill>
                  <a:srgbClr val="000000"/>
                </a:solidFill>
                <a:cs typeface="Times New Roman" panose="02020603050405020304" pitchFamily="18" charset="0"/>
              </a:rPr>
              <a:t>。</a:t>
            </a:r>
            <a:endParaRPr lang="zh-CN" altLang="en-US" sz="2875" b="1" baseline="-25000" dirty="0" smtClean="0">
              <a:solidFill>
                <a:srgbClr val="000000"/>
              </a:solidFill>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526909" y="2652450"/>
            <a:ext cx="5050619" cy="3848489"/>
          </a:xfrm>
          <a:prstGeom prst="rect">
            <a:avLst/>
          </a:prstGeom>
        </p:spPr>
      </p:pic>
      <p:sp>
        <p:nvSpPr>
          <p:cNvPr id="15371" name="Text Box 11"/>
          <p:cNvSpPr txBox="1">
            <a:spLocks noChangeArrowheads="1"/>
          </p:cNvSpPr>
          <p:nvPr/>
        </p:nvSpPr>
        <p:spPr bwMode="auto">
          <a:xfrm>
            <a:off x="1069744" y="3948045"/>
            <a:ext cx="5266834" cy="16859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E6F6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spcBef>
                <a:spcPts val="0"/>
              </a:spcBef>
              <a:spcAft>
                <a:spcPts val="0"/>
              </a:spcAft>
            </a:pPr>
            <a:r>
              <a:rPr lang="zh-CN" altLang="en-US" b="1" dirty="0" smtClean="0">
                <a:solidFill>
                  <a:srgbClr val="000000"/>
                </a:solidFill>
              </a:rPr>
              <a:t>②</a:t>
            </a:r>
            <a:r>
              <a:rPr lang="en-US" altLang="zh-CN" b="1" dirty="0" smtClean="0">
                <a:solidFill>
                  <a:srgbClr val="000000"/>
                </a:solidFill>
              </a:rPr>
              <a:t> </a:t>
            </a:r>
            <a:r>
              <a:rPr lang="zh-CN" altLang="en-US" sz="2875" b="1" dirty="0" smtClean="0">
                <a:solidFill>
                  <a:srgbClr val="000000"/>
                </a:solidFill>
              </a:rPr>
              <a:t>当</a:t>
            </a:r>
            <a:r>
              <a:rPr lang="en-US" altLang="zh-CN" sz="2875" b="1" dirty="0" smtClean="0">
                <a:solidFill>
                  <a:srgbClr val="000000"/>
                </a:solidFill>
              </a:rPr>
              <a:t> </a:t>
            </a:r>
            <a:r>
              <a:rPr lang="en-US" altLang="zh-CN" sz="2875" b="1" i="1" dirty="0" smtClean="0">
                <a:solidFill>
                  <a:srgbClr val="0000FF"/>
                </a:solidFill>
              </a:rPr>
              <a:t>u </a:t>
            </a:r>
            <a:r>
              <a:rPr lang="en-US" altLang="zh-CN" sz="2875" b="1" dirty="0" smtClean="0">
                <a:solidFill>
                  <a:srgbClr val="0000FF"/>
                </a:solidFill>
                <a:latin typeface="宋体" panose="02010600030101010101" pitchFamily="2" charset="-122"/>
              </a:rPr>
              <a:t>≤</a:t>
            </a:r>
            <a:r>
              <a:rPr lang="en-US" altLang="zh-CN" sz="2875" b="1" i="1" dirty="0" smtClean="0">
                <a:solidFill>
                  <a:srgbClr val="0000FF"/>
                </a:solidFill>
                <a:latin typeface="宋体" panose="02010600030101010101" pitchFamily="2" charset="-122"/>
              </a:rPr>
              <a:t> </a:t>
            </a:r>
            <a:r>
              <a:rPr lang="en-US" altLang="zh-CN" sz="2875" b="1" i="1" dirty="0" smtClean="0">
                <a:solidFill>
                  <a:srgbClr val="0000FF"/>
                </a:solidFill>
              </a:rPr>
              <a:t>U</a:t>
            </a:r>
            <a:r>
              <a:rPr lang="en-US" altLang="zh-CN" sz="2875" b="1" baseline="-25000" dirty="0" smtClean="0">
                <a:solidFill>
                  <a:srgbClr val="0000FF"/>
                </a:solidFill>
              </a:rPr>
              <a:t>BR</a:t>
            </a:r>
            <a:r>
              <a:rPr lang="en-US" altLang="zh-CN" sz="2875" b="1" baseline="-25000" dirty="0" smtClean="0">
                <a:solidFill>
                  <a:srgbClr val="FF0000"/>
                </a:solidFill>
              </a:rPr>
              <a:t> </a:t>
            </a:r>
            <a:r>
              <a:rPr lang="zh-CN" altLang="en-US" sz="2875" b="1" dirty="0" smtClean="0">
                <a:solidFill>
                  <a:srgbClr val="000000"/>
                </a:solidFill>
              </a:rPr>
              <a:t>时，反向电流急剧增加，</a:t>
            </a:r>
            <a:r>
              <a:rPr lang="en-US" altLang="zh-CN" sz="2875" b="1" i="1" dirty="0" smtClean="0">
                <a:solidFill>
                  <a:srgbClr val="0000FF"/>
                </a:solidFill>
              </a:rPr>
              <a:t>U</a:t>
            </a:r>
            <a:r>
              <a:rPr lang="en-US" altLang="zh-CN" sz="2875" b="1" baseline="-25000" dirty="0" smtClean="0">
                <a:solidFill>
                  <a:srgbClr val="0000FF"/>
                </a:solidFill>
              </a:rPr>
              <a:t>BR</a:t>
            </a:r>
            <a:r>
              <a:rPr lang="zh-CN" altLang="en-US" sz="2875" b="1" dirty="0" smtClean="0">
                <a:solidFill>
                  <a:srgbClr val="000000"/>
                </a:solidFill>
              </a:rPr>
              <a:t>称为</a:t>
            </a:r>
            <a:r>
              <a:rPr lang="zh-CN" altLang="en-US" sz="2875" b="1" dirty="0" smtClean="0">
                <a:solidFill>
                  <a:srgbClr val="0000FF"/>
                </a:solidFill>
              </a:rPr>
              <a:t>反向击穿电压</a:t>
            </a:r>
            <a:r>
              <a:rPr lang="zh-CN" altLang="en-US" sz="2875" b="1" dirty="0" smtClean="0">
                <a:solidFill>
                  <a:srgbClr val="FF3300"/>
                </a:solidFill>
              </a:rPr>
              <a:t> </a:t>
            </a:r>
            <a:r>
              <a:rPr lang="zh-CN" altLang="en-US" sz="2875" b="1" baseline="-25000" dirty="0" smtClean="0">
                <a:solidFill>
                  <a:srgbClr val="000000"/>
                </a:solidFill>
                <a:latin typeface="宋体" panose="02010600030101010101" pitchFamily="2" charset="-122"/>
              </a:rPr>
              <a:t>。</a:t>
            </a:r>
            <a:endParaRPr lang="zh-CN" altLang="en-US" sz="2875" b="1" baseline="-25000" dirty="0" smtClean="0">
              <a:solidFill>
                <a:srgbClr val="00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9"/>
                                        </p:tgtEl>
                                        <p:attrNameLst>
                                          <p:attrName>style.visibility</p:attrName>
                                        </p:attrNameLst>
                                      </p:cBhvr>
                                      <p:to>
                                        <p:strVal val="visible"/>
                                      </p:to>
                                    </p:set>
                                    <p:anim calcmode="lin" valueType="num">
                                      <p:cBhvr additive="base">
                                        <p:cTn id="7" dur="500" fill="hold"/>
                                        <p:tgtEl>
                                          <p:spTgt spid="15369"/>
                                        </p:tgtEl>
                                        <p:attrNameLst>
                                          <p:attrName>ppt_x</p:attrName>
                                        </p:attrNameLst>
                                      </p:cBhvr>
                                      <p:tavLst>
                                        <p:tav tm="0">
                                          <p:val>
                                            <p:strVal val="1+#ppt_w/2"/>
                                          </p:val>
                                        </p:tav>
                                        <p:tav tm="100000">
                                          <p:val>
                                            <p:strVal val="#ppt_x"/>
                                          </p:val>
                                        </p:tav>
                                      </p:tavLst>
                                    </p:anim>
                                    <p:anim calcmode="lin" valueType="num">
                                      <p:cBhvr additive="base">
                                        <p:cTn id="8" dur="500" fill="hold"/>
                                        <p:tgtEl>
                                          <p:spTgt spid="153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5371"/>
                                        </p:tgtEl>
                                        <p:attrNameLst>
                                          <p:attrName>style.visibility</p:attrName>
                                        </p:attrNameLst>
                                      </p:cBhvr>
                                      <p:to>
                                        <p:strVal val="visible"/>
                                      </p:to>
                                    </p:set>
                                    <p:animEffect transition="in" filter="blinds(horizontal)">
                                      <p:cBhvr>
                                        <p:cTn id="13" dur="5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bldLvl="0" animBg="1" autoUpdateAnimBg="0"/>
      <p:bldP spid="1537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3" name="图片 2"/>
          <p:cNvPicPr>
            <a:picLocks noChangeAspect="1"/>
          </p:cNvPicPr>
          <p:nvPr/>
        </p:nvPicPr>
        <p:blipFill>
          <a:blip r:embed="rId1"/>
          <a:stretch>
            <a:fillRect/>
          </a:stretch>
        </p:blipFill>
        <p:spPr>
          <a:xfrm>
            <a:off x="6526909" y="2652450"/>
            <a:ext cx="5050619" cy="3848489"/>
          </a:xfrm>
          <a:prstGeom prst="rect">
            <a:avLst/>
          </a:prstGeom>
        </p:spPr>
      </p:pic>
      <p:sp>
        <p:nvSpPr>
          <p:cNvPr id="8194" name="Text Box 2"/>
          <p:cNvSpPr txBox="1">
            <a:spLocks noChangeArrowheads="1"/>
          </p:cNvSpPr>
          <p:nvPr/>
        </p:nvSpPr>
        <p:spPr bwMode="auto">
          <a:xfrm>
            <a:off x="1195362" y="880247"/>
            <a:ext cx="8763592" cy="22174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20000"/>
              </a:lnSpc>
            </a:pPr>
            <a:r>
              <a:rPr lang="en-US" altLang="zh-CN" sz="2875" b="1" dirty="0" smtClean="0">
                <a:solidFill>
                  <a:srgbClr val="000000"/>
                </a:solidFill>
              </a:rPr>
              <a:t>    </a:t>
            </a:r>
            <a:r>
              <a:rPr lang="zh-CN" altLang="en-US" sz="2875" b="1" dirty="0" smtClean="0">
                <a:solidFill>
                  <a:srgbClr val="000000"/>
                </a:solidFill>
              </a:rPr>
              <a:t>在反向区，硅二极管和锗二极管的特性有所不同。</a:t>
            </a:r>
            <a:r>
              <a:rPr lang="zh-CN" altLang="en-US" sz="2875" b="1" dirty="0" smtClean="0">
                <a:solidFill>
                  <a:srgbClr val="0000FF"/>
                </a:solidFill>
              </a:rPr>
              <a:t>硅二极管</a:t>
            </a:r>
            <a:r>
              <a:rPr lang="zh-CN" altLang="en-US" sz="2875" b="1" dirty="0" smtClean="0">
                <a:solidFill>
                  <a:srgbClr val="000000"/>
                </a:solidFill>
              </a:rPr>
              <a:t>的反向击穿特性比较硬、比较陡，反向饱和电流也很小；</a:t>
            </a:r>
            <a:r>
              <a:rPr lang="zh-CN" altLang="en-US" sz="2875" b="1" dirty="0" smtClean="0">
                <a:solidFill>
                  <a:srgbClr val="FF3300"/>
                </a:solidFill>
              </a:rPr>
              <a:t>锗二极管</a:t>
            </a:r>
            <a:r>
              <a:rPr lang="zh-CN" altLang="en-US" sz="2875" b="1" dirty="0" smtClean="0">
                <a:solidFill>
                  <a:srgbClr val="000000"/>
                </a:solidFill>
              </a:rPr>
              <a:t>的反向击穿特性比较软，过渡比较圆滑，反向饱和电流较大。        </a:t>
            </a:r>
            <a:endParaRPr lang="zh-CN" altLang="en-US" sz="2875" b="1" dirty="0" smtClean="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6" name="Text Box 2"/>
          <p:cNvSpPr txBox="1">
            <a:spLocks noChangeArrowheads="1"/>
          </p:cNvSpPr>
          <p:nvPr/>
        </p:nvSpPr>
        <p:spPr bwMode="auto">
          <a:xfrm>
            <a:off x="1088016" y="701766"/>
            <a:ext cx="5680233"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75" b="1" dirty="0">
                <a:solidFill>
                  <a:srgbClr val="0000FF"/>
                </a:solidFill>
                <a:ea typeface="黑体" panose="02010609060101010101" pitchFamily="49" charset="-122"/>
                <a:cs typeface="Times New Roman" panose="02020603050405020304" pitchFamily="18" charset="0"/>
                <a:sym typeface="+mn-ea"/>
              </a:rPr>
              <a:t>温度对二极管伏安特性的影响</a:t>
            </a:r>
            <a:endParaRPr lang="zh-CN" altLang="en-US" sz="2875" b="1" dirty="0">
              <a:solidFill>
                <a:srgbClr val="0000FF"/>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8" name="Text Box 2"/>
          <p:cNvSpPr txBox="1">
            <a:spLocks noChangeArrowheads="1"/>
          </p:cNvSpPr>
          <p:nvPr/>
        </p:nvSpPr>
        <p:spPr bwMode="auto">
          <a:xfrm>
            <a:off x="1060608" y="1373868"/>
            <a:ext cx="10230662" cy="115443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smtClean="0">
                <a:solidFill>
                  <a:schemeClr val="tx1"/>
                </a:solidFill>
                <a:cs typeface="Times New Roman" panose="02020603050405020304" pitchFamily="18" charset="0"/>
              </a:rPr>
              <a:t>        </a:t>
            </a:r>
            <a:r>
              <a:rPr lang="zh-CN" altLang="en-US" sz="2875" b="1" smtClean="0">
                <a:solidFill>
                  <a:schemeClr val="tx1"/>
                </a:solidFill>
                <a:cs typeface="Times New Roman" panose="02020603050405020304" pitchFamily="18" charset="0"/>
              </a:rPr>
              <a:t> 在温度升高时，二极管的正向特性曲线将左移，反向特性曲线将下移。</a:t>
            </a:r>
            <a:endParaRPr lang="zh-CN" altLang="en-US" sz="2875" b="1" smtClean="0">
              <a:solidFill>
                <a:schemeClr val="tx1"/>
              </a:solidFill>
              <a:cs typeface="Times New Roman" panose="02020603050405020304" pitchFamily="18" charset="0"/>
            </a:endParaRPr>
          </a:p>
        </p:txBody>
      </p:sp>
      <p:grpSp>
        <p:nvGrpSpPr>
          <p:cNvPr id="7" name="组合 6"/>
          <p:cNvGrpSpPr/>
          <p:nvPr/>
        </p:nvGrpSpPr>
        <p:grpSpPr>
          <a:xfrm>
            <a:off x="1116185" y="2176623"/>
            <a:ext cx="9666522" cy="4607528"/>
            <a:chOff x="659" y="2859"/>
            <a:chExt cx="12697" cy="6052"/>
          </a:xfrm>
        </p:grpSpPr>
        <p:sp>
          <p:nvSpPr>
            <p:cNvPr id="10243" name="Text Box 3"/>
            <p:cNvSpPr txBox="1">
              <a:spLocks noChangeArrowheads="1"/>
            </p:cNvSpPr>
            <p:nvPr/>
          </p:nvSpPr>
          <p:spPr bwMode="auto">
            <a:xfrm>
              <a:off x="659" y="3655"/>
              <a:ext cx="5974" cy="361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latinLnBrk="0" hangingPunct="1">
                <a:lnSpc>
                  <a:spcPct val="120000"/>
                </a:lnSpc>
                <a:spcBef>
                  <a:spcPts val="0"/>
                </a:spcBef>
              </a:pPr>
              <a:r>
                <a:rPr lang="en-US" altLang="zh-CN" sz="2875" b="1" smtClean="0">
                  <a:solidFill>
                    <a:srgbClr val="000000"/>
                  </a:solidFill>
                  <a:cs typeface="Times New Roman" panose="02020603050405020304" pitchFamily="18" charset="0"/>
                </a:rPr>
                <a:t>       </a:t>
              </a:r>
              <a:r>
                <a:rPr lang="zh-CN" altLang="en-US" sz="2875" b="1" smtClean="0">
                  <a:solidFill>
                    <a:schemeClr val="tx1"/>
                  </a:solidFill>
                  <a:cs typeface="Times New Roman" panose="02020603050405020304" pitchFamily="18" charset="0"/>
                </a:rPr>
                <a:t>温度升高时，二极管的正向压降将减小</a:t>
              </a:r>
              <a:r>
                <a:rPr lang="zh-CN" altLang="en-US" sz="2875" b="1" smtClean="0">
                  <a:solidFill>
                    <a:srgbClr val="000000"/>
                  </a:solidFill>
                  <a:cs typeface="Times New Roman" panose="02020603050405020304" pitchFamily="18" charset="0"/>
                </a:rPr>
                <a:t>，每增加</a:t>
              </a:r>
              <a:r>
                <a:rPr lang="en-US" altLang="zh-CN" sz="2875" b="1" smtClean="0">
                  <a:solidFill>
                    <a:srgbClr val="000000"/>
                  </a:solidFill>
                  <a:cs typeface="Times New Roman" panose="02020603050405020304" pitchFamily="18" charset="0"/>
                </a:rPr>
                <a:t>1℃</a:t>
              </a:r>
              <a:r>
                <a:rPr lang="zh-CN" altLang="en-US" sz="2875" b="1" smtClean="0">
                  <a:solidFill>
                    <a:srgbClr val="000000"/>
                  </a:solidFill>
                  <a:cs typeface="Times New Roman" panose="02020603050405020304" pitchFamily="18" charset="0"/>
                </a:rPr>
                <a:t>，正向压降</a:t>
              </a:r>
              <a:r>
                <a:rPr lang="en-US" altLang="zh-CN" sz="2875" b="1" smtClean="0">
                  <a:solidFill>
                    <a:srgbClr val="000000"/>
                  </a:solidFill>
                  <a:cs typeface="Times New Roman" panose="02020603050405020304" pitchFamily="18" charset="0"/>
                </a:rPr>
                <a:t> </a:t>
              </a:r>
              <a:r>
                <a:rPr lang="en-US" altLang="zh-CN" sz="2875" b="1" i="1" smtClean="0">
                  <a:solidFill>
                    <a:srgbClr val="000000"/>
                  </a:solidFill>
                  <a:cs typeface="Times New Roman" panose="02020603050405020304" pitchFamily="18" charset="0"/>
                </a:rPr>
                <a:t>U</a:t>
              </a:r>
              <a:r>
                <a:rPr lang="en-US" altLang="zh-CN" sz="2875" b="1" baseline="-25000" smtClean="0">
                  <a:solidFill>
                    <a:srgbClr val="000000"/>
                  </a:solidFill>
                  <a:cs typeface="Times New Roman" panose="02020603050405020304" pitchFamily="18" charset="0"/>
                </a:rPr>
                <a:t>D</a:t>
              </a:r>
              <a:r>
                <a:rPr lang="en-US" altLang="zh-CN" sz="2875" b="1" smtClean="0">
                  <a:solidFill>
                    <a:srgbClr val="000000"/>
                  </a:solidFill>
                  <a:cs typeface="Times New Roman" panose="02020603050405020304" pitchFamily="18" charset="0"/>
                </a:rPr>
                <a:t> </a:t>
              </a:r>
              <a:r>
                <a:rPr lang="zh-CN" altLang="en-US" sz="2875" b="1" smtClean="0">
                  <a:solidFill>
                    <a:srgbClr val="000000"/>
                  </a:solidFill>
                  <a:cs typeface="Times New Roman" panose="02020603050405020304" pitchFamily="18" charset="0"/>
                </a:rPr>
                <a:t>大约减小</a:t>
              </a:r>
              <a:r>
                <a:rPr lang="en-US" altLang="zh-CN" sz="2875" b="1" smtClean="0">
                  <a:solidFill>
                    <a:srgbClr val="000000"/>
                  </a:solidFill>
                  <a:cs typeface="Times New Roman" panose="02020603050405020304" pitchFamily="18" charset="0"/>
                </a:rPr>
                <a:t>2mV</a:t>
              </a:r>
              <a:r>
                <a:rPr lang="zh-CN" altLang="en-US" sz="2875" b="1" smtClean="0">
                  <a:solidFill>
                    <a:srgbClr val="000000"/>
                  </a:solidFill>
                  <a:cs typeface="Times New Roman" panose="02020603050405020304" pitchFamily="18" charset="0"/>
                </a:rPr>
                <a:t>，即具有</a:t>
              </a:r>
              <a:r>
                <a:rPr lang="zh-CN" altLang="en-US" sz="2875" b="1" smtClean="0">
                  <a:solidFill>
                    <a:srgbClr val="0000FF"/>
                  </a:solidFill>
                  <a:highlight>
                    <a:srgbClr val="FFFF00"/>
                  </a:highlight>
                  <a:cs typeface="Times New Roman" panose="02020603050405020304" pitchFamily="18" charset="0"/>
                </a:rPr>
                <a:t>负的</a:t>
              </a:r>
              <a:r>
                <a:rPr lang="zh-CN" altLang="en-US" sz="2875" b="1" smtClean="0">
                  <a:solidFill>
                    <a:srgbClr val="0000FF"/>
                  </a:solidFill>
                  <a:cs typeface="Times New Roman" panose="02020603050405020304" pitchFamily="18" charset="0"/>
                </a:rPr>
                <a:t>温度系数</a:t>
              </a:r>
              <a:r>
                <a:rPr lang="zh-CN" altLang="en-US" sz="2875" b="1" smtClean="0">
                  <a:solidFill>
                    <a:srgbClr val="000000"/>
                  </a:solidFill>
                  <a:cs typeface="Times New Roman" panose="02020603050405020304" pitchFamily="18" charset="0"/>
                </a:rPr>
                <a:t>。</a:t>
              </a:r>
              <a:endParaRPr lang="zh-CN" altLang="en-US" sz="2875" b="1" smtClean="0">
                <a:solidFill>
                  <a:srgbClr val="000000"/>
                </a:solidFill>
                <a:cs typeface="Times New Roman" panose="02020603050405020304" pitchFamily="18" charset="0"/>
              </a:endParaRPr>
            </a:p>
          </p:txBody>
        </p:sp>
        <p:grpSp>
          <p:nvGrpSpPr>
            <p:cNvPr id="5" name="组合 4"/>
            <p:cNvGrpSpPr/>
            <p:nvPr/>
          </p:nvGrpSpPr>
          <p:grpSpPr>
            <a:xfrm>
              <a:off x="7085" y="2859"/>
              <a:ext cx="6271" cy="6052"/>
              <a:chOff x="7085" y="2859"/>
              <a:chExt cx="6271" cy="6052"/>
            </a:xfrm>
          </p:grpSpPr>
          <p:sp>
            <p:nvSpPr>
              <p:cNvPr id="9218" name="Text Box 2"/>
              <p:cNvSpPr txBox="1">
                <a:spLocks noChangeArrowheads="1"/>
              </p:cNvSpPr>
              <p:nvPr/>
            </p:nvSpPr>
            <p:spPr bwMode="auto">
              <a:xfrm>
                <a:off x="7085" y="8306"/>
                <a:ext cx="6271" cy="60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smtClean="0">
                    <a:solidFill>
                      <a:srgbClr val="FF3300"/>
                    </a:solidFill>
                  </a:rPr>
                  <a:t>温度对二极管伏安特性曲线的影响</a:t>
                </a:r>
                <a:endParaRPr lang="zh-CN" altLang="en-US" b="1" dirty="0" smtClean="0">
                  <a:solidFill>
                    <a:srgbClr val="FF3300"/>
                  </a:solidFill>
                </a:endParaRPr>
              </a:p>
            </p:txBody>
          </p:sp>
          <p:grpSp>
            <p:nvGrpSpPr>
              <p:cNvPr id="4" name="组合 3"/>
              <p:cNvGrpSpPr/>
              <p:nvPr/>
            </p:nvGrpSpPr>
            <p:grpSpPr>
              <a:xfrm>
                <a:off x="7780" y="2859"/>
                <a:ext cx="5200" cy="5100"/>
                <a:chOff x="7780" y="2859"/>
                <a:chExt cx="5200" cy="5100"/>
              </a:xfrm>
            </p:grpSpPr>
            <p:grpSp>
              <p:nvGrpSpPr>
                <p:cNvPr id="20" name="组合 19"/>
                <p:cNvGrpSpPr/>
                <p:nvPr/>
              </p:nvGrpSpPr>
              <p:grpSpPr>
                <a:xfrm>
                  <a:off x="7780" y="2859"/>
                  <a:ext cx="5200" cy="5100"/>
                  <a:chOff x="4320" y="4882"/>
                  <a:chExt cx="5200" cy="5100"/>
                </a:xfrm>
              </p:grpSpPr>
              <p:graphicFrame>
                <p:nvGraphicFramePr>
                  <p:cNvPr id="9221" name="Object 5"/>
                  <p:cNvGraphicFramePr>
                    <a:graphicFrameLocks noChangeAspect="1"/>
                  </p:cNvGraphicFramePr>
                  <p:nvPr/>
                </p:nvGraphicFramePr>
                <p:xfrm>
                  <a:off x="4320" y="4882"/>
                  <a:ext cx="5200" cy="5100"/>
                </p:xfrm>
                <a:graphic>
                  <a:graphicData uri="http://schemas.openxmlformats.org/presentationml/2006/ole">
                    <mc:AlternateContent xmlns:mc="http://schemas.openxmlformats.org/markup-compatibility/2006">
                      <mc:Choice xmlns:v="urn:schemas-microsoft-com:vml" Requires="v">
                        <p:oleObj spid="_x0000_s32863" name="位图图像" r:id="rId1" imgW="1858010" imgH="2015490" progId="Paint.Picture">
                          <p:embed/>
                        </p:oleObj>
                      </mc:Choice>
                      <mc:Fallback>
                        <p:oleObj name="位图图像" r:id="rId1" imgW="1858010" imgH="2015490" progId="Paint.Picture">
                          <p:embed/>
                          <p:pic>
                            <p:nvPicPr>
                              <p:cNvPr id="0" name="图片 328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 y="4882"/>
                                <a:ext cx="5200" cy="5100"/>
                              </a:xfrm>
                              <a:prstGeom prst="rect">
                                <a:avLst/>
                              </a:prstGeom>
                              <a:noFill/>
                              <a:ln>
                                <a:noFill/>
                              </a:ln>
                              <a:effectLst>
                                <a:outerShdw dist="188799" dir="2536421" algn="ctr" rotWithShape="0">
                                  <a:srgbClr val="66FF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FF"/>
                                    </a:solidFill>
                                    <a:miter lim="800000"/>
                                    <a:headEnd/>
                                    <a:tailEnd/>
                                  </a14:hiddenLine>
                                </a:ext>
                              </a:extLst>
                            </p:spPr>
                          </p:pic>
                        </p:oleObj>
                      </mc:Fallback>
                    </mc:AlternateContent>
                  </a:graphicData>
                </a:graphic>
              </p:graphicFrame>
              <p:sp>
                <p:nvSpPr>
                  <p:cNvPr id="21" name="文本框 20"/>
                  <p:cNvSpPr txBox="1"/>
                  <p:nvPr>
                    <p:custDataLst>
                      <p:tags r:id="rId3"/>
                    </p:custDataLst>
                  </p:nvPr>
                </p:nvSpPr>
                <p:spPr>
                  <a:xfrm>
                    <a:off x="8615" y="8080"/>
                    <a:ext cx="772" cy="469"/>
                  </a:xfrm>
                  <a:prstGeom prst="rect">
                    <a:avLst/>
                  </a:prstGeom>
                  <a:solidFill>
                    <a:schemeClr val="bg1"/>
                  </a:solidFill>
                </p:spPr>
                <p:txBody>
                  <a:bodyPr wrap="square" rtlCol="0">
                    <a:spAutoFit/>
                  </a:bodyPr>
                  <a:p>
                    <a:pPr marL="0" indent="0" algn="l">
                      <a:lnSpc>
                        <a:spcPct val="60000"/>
                      </a:lnSpc>
                      <a:spcBef>
                        <a:spcPts val="0"/>
                      </a:spcBef>
                      <a:spcAft>
                        <a:spcPts val="0"/>
                      </a:spcAft>
                      <a:buNone/>
                    </a:pPr>
                    <a:r>
                      <a:rPr lang="en-US" altLang="zh-CN" sz="2875" i="1" dirty="0" smtClean="0">
                        <a:latin typeface="Times New Roman" panose="02020603050405020304" pitchFamily="18" charset="0"/>
                        <a:cs typeface="Times New Roman" panose="02020603050405020304" pitchFamily="18" charset="0"/>
                      </a:rPr>
                      <a:t>u</a:t>
                    </a:r>
                    <a:r>
                      <a:rPr lang="en-US" altLang="zh-CN" sz="2875" baseline="-25000" dirty="0" smtClean="0">
                        <a:latin typeface="Times New Roman" panose="02020603050405020304" pitchFamily="18" charset="0"/>
                        <a:cs typeface="Times New Roman" panose="02020603050405020304" pitchFamily="18" charset="0"/>
                      </a:rPr>
                      <a:t>D</a:t>
                    </a:r>
                    <a:endParaRPr lang="en-US" altLang="zh-CN" sz="2875" baseline="-25000" dirty="0" smtClean="0">
                      <a:latin typeface="Times New Roman" panose="02020603050405020304" pitchFamily="18" charset="0"/>
                      <a:cs typeface="Times New Roman" panose="02020603050405020304" pitchFamily="18" charset="0"/>
                    </a:endParaRPr>
                  </a:p>
                </p:txBody>
              </p:sp>
              <p:sp>
                <p:nvSpPr>
                  <p:cNvPr id="22" name="文本框 21"/>
                  <p:cNvSpPr txBox="1"/>
                  <p:nvPr>
                    <p:custDataLst>
                      <p:tags r:id="rId4"/>
                    </p:custDataLst>
                  </p:nvPr>
                </p:nvSpPr>
                <p:spPr>
                  <a:xfrm>
                    <a:off x="5607" y="8549"/>
                    <a:ext cx="901" cy="485"/>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i="1" dirty="0" smtClean="0">
                        <a:latin typeface="Times New Roman" panose="02020603050405020304" pitchFamily="18" charset="0"/>
                        <a:cs typeface="Times New Roman" panose="02020603050405020304" pitchFamily="18" charset="0"/>
                      </a:rPr>
                      <a:t>U</a:t>
                    </a:r>
                    <a:r>
                      <a:rPr lang="en-US" altLang="zh-CN" baseline="-25000" dirty="0" smtClean="0">
                        <a:latin typeface="Times New Roman" panose="02020603050405020304" pitchFamily="18" charset="0"/>
                        <a:cs typeface="Times New Roman" panose="02020603050405020304" pitchFamily="18" charset="0"/>
                      </a:rPr>
                      <a:t>D2</a:t>
                    </a:r>
                    <a:endParaRPr lang="en-US" altLang="zh-CN" baseline="-25000" dirty="0" smtClean="0">
                      <a:latin typeface="Times New Roman" panose="02020603050405020304" pitchFamily="18" charset="0"/>
                      <a:cs typeface="Times New Roman" panose="02020603050405020304" pitchFamily="18" charset="0"/>
                    </a:endParaRPr>
                  </a:p>
                </p:txBody>
              </p:sp>
              <p:sp>
                <p:nvSpPr>
                  <p:cNvPr id="23" name="文本框 22"/>
                  <p:cNvSpPr txBox="1"/>
                  <p:nvPr>
                    <p:custDataLst>
                      <p:tags r:id="rId5"/>
                    </p:custDataLst>
                  </p:nvPr>
                </p:nvSpPr>
                <p:spPr>
                  <a:xfrm>
                    <a:off x="5821" y="9189"/>
                    <a:ext cx="1044" cy="478"/>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i="1" dirty="0" smtClean="0">
                        <a:latin typeface="Times New Roman" panose="02020603050405020304" pitchFamily="18" charset="0"/>
                        <a:cs typeface="Times New Roman" panose="02020603050405020304" pitchFamily="18" charset="0"/>
                      </a:rPr>
                      <a:t>U</a:t>
                    </a:r>
                    <a:r>
                      <a:rPr lang="en-US" altLang="zh-CN" baseline="-25000" dirty="0" smtClean="0">
                        <a:latin typeface="Times New Roman" panose="02020603050405020304" pitchFamily="18" charset="0"/>
                        <a:cs typeface="Times New Roman" panose="02020603050405020304" pitchFamily="18" charset="0"/>
                      </a:rPr>
                      <a:t>D1</a:t>
                    </a:r>
                    <a:endParaRPr lang="en-US" altLang="zh-CN" baseline="-25000" dirty="0" smtClean="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9579" y="3161"/>
                  <a:ext cx="2701" cy="653"/>
                </a:xfrm>
                <a:prstGeom prst="rect">
                  <a:avLst/>
                </a:prstGeom>
                <a:solidFill>
                  <a:schemeClr val="bg1"/>
                </a:solidFill>
              </p:spPr>
              <p:txBody>
                <a:bodyPr wrap="square" rtlCol="0">
                  <a:spAutoFit/>
                </a:bodyPr>
                <a:p>
                  <a:pPr marL="0" indent="0">
                    <a:lnSpc>
                      <a:spcPct val="110000"/>
                    </a:lnSpc>
                    <a:buNone/>
                  </a:pPr>
                  <a:r>
                    <a:rPr lang="en-US" altLang="zh-CN" b="1" dirty="0" smtClean="0">
                      <a:solidFill>
                        <a:srgbClr val="FB01F2"/>
                      </a:solidFill>
                      <a:cs typeface="Times New Roman" panose="02020603050405020304" pitchFamily="18" charset="0"/>
                      <a:sym typeface="+mn-ea"/>
                    </a:rPr>
                    <a:t>80℃ </a:t>
                  </a:r>
                  <a:r>
                    <a:rPr lang="en-US" altLang="zh-CN" b="1" dirty="0" smtClean="0">
                      <a:solidFill>
                        <a:srgbClr val="FF0000"/>
                      </a:solidFill>
                      <a:cs typeface="Times New Roman" panose="02020603050405020304" pitchFamily="18" charset="0"/>
                      <a:sym typeface="+mn-ea"/>
                    </a:rPr>
                    <a:t> </a:t>
                  </a:r>
                  <a:r>
                    <a:rPr lang="en-US" altLang="zh-CN" b="1" dirty="0" smtClean="0">
                      <a:cs typeface="Times New Roman" panose="02020603050405020304" pitchFamily="18" charset="0"/>
                      <a:sym typeface="+mn-ea"/>
                    </a:rPr>
                    <a:t>20℃</a:t>
                  </a:r>
                  <a:endParaRPr lang="en-US" altLang="zh-CN" b="1" baseline="-25000" dirty="0" smtClean="0">
                    <a:solidFill>
                      <a:srgbClr val="FF0000"/>
                    </a:solidFill>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6"/>
                <a:stretch>
                  <a:fillRect/>
                </a:stretch>
              </p:blipFill>
              <p:spPr>
                <a:xfrm>
                  <a:off x="11054" y="3997"/>
                  <a:ext cx="1580" cy="563"/>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29691" y="2651119"/>
            <a:ext cx="6575549" cy="3952029"/>
            <a:chOff x="2901" y="5169"/>
            <a:chExt cx="8637" cy="5191"/>
          </a:xfrm>
        </p:grpSpPr>
        <p:grpSp>
          <p:nvGrpSpPr>
            <p:cNvPr id="19" name="组合 18"/>
            <p:cNvGrpSpPr/>
            <p:nvPr/>
          </p:nvGrpSpPr>
          <p:grpSpPr>
            <a:xfrm>
              <a:off x="4136" y="5169"/>
              <a:ext cx="7402" cy="4948"/>
              <a:chOff x="4136" y="5169"/>
              <a:chExt cx="7402" cy="4948"/>
            </a:xfrm>
          </p:grpSpPr>
          <p:graphicFrame>
            <p:nvGraphicFramePr>
              <p:cNvPr id="20506" name="对象 20505"/>
              <p:cNvGraphicFramePr>
                <a:graphicFrameLocks noChangeAspect="1"/>
              </p:cNvGraphicFramePr>
              <p:nvPr/>
            </p:nvGraphicFramePr>
            <p:xfrm>
              <a:off x="4136" y="5169"/>
              <a:ext cx="7402" cy="4892"/>
            </p:xfrm>
            <a:graphic>
              <a:graphicData uri="http://schemas.openxmlformats.org/presentationml/2006/ole">
                <mc:AlternateContent xmlns:mc="http://schemas.openxmlformats.org/markup-compatibility/2006">
                  <mc:Choice xmlns:v="urn:schemas-microsoft-com:vml" Requires="v">
                    <p:oleObj spid="_x0000_s3087" name="" r:id="rId1" imgW="11725275" imgH="7743825" progId="MSPhotoEd.3">
                      <p:embed/>
                    </p:oleObj>
                  </mc:Choice>
                  <mc:Fallback>
                    <p:oleObj name="" r:id="rId1" imgW="11725275" imgH="7743825" progId="MSPhotoEd.3">
                      <p:embed/>
                      <p:pic>
                        <p:nvPicPr>
                          <p:cNvPr id="0" name="图片 3086"/>
                          <p:cNvPicPr/>
                          <p:nvPr/>
                        </p:nvPicPr>
                        <p:blipFill>
                          <a:blip r:embed="rId2"/>
                          <a:stretch>
                            <a:fillRect/>
                          </a:stretch>
                        </p:blipFill>
                        <p:spPr>
                          <a:xfrm>
                            <a:off x="4136" y="5169"/>
                            <a:ext cx="7402" cy="4892"/>
                          </a:xfrm>
                          <a:prstGeom prst="rect">
                            <a:avLst/>
                          </a:prstGeom>
                          <a:noFill/>
                          <a:ln w="38100">
                            <a:noFill/>
                            <a:miter/>
                          </a:ln>
                        </p:spPr>
                      </p:pic>
                    </p:oleObj>
                  </mc:Fallback>
                </mc:AlternateContent>
              </a:graphicData>
            </a:graphic>
          </p:graphicFrame>
          <p:pic>
            <p:nvPicPr>
              <p:cNvPr id="18" name="图片 17"/>
              <p:cNvPicPr>
                <a:picLocks noChangeAspect="1"/>
              </p:cNvPicPr>
              <p:nvPr/>
            </p:nvPicPr>
            <p:blipFill>
              <a:blip r:embed="rId3"/>
              <a:stretch>
                <a:fillRect/>
              </a:stretch>
            </p:blipFill>
            <p:spPr>
              <a:xfrm>
                <a:off x="9000" y="5169"/>
                <a:ext cx="2407" cy="4948"/>
              </a:xfrm>
              <a:prstGeom prst="rect">
                <a:avLst/>
              </a:prstGeom>
            </p:spPr>
          </p:pic>
          <p:pic>
            <p:nvPicPr>
              <p:cNvPr id="17" name="图片 16"/>
              <p:cNvPicPr>
                <a:picLocks noChangeAspect="1"/>
              </p:cNvPicPr>
              <p:nvPr/>
            </p:nvPicPr>
            <p:blipFill>
              <a:blip r:embed="rId4"/>
              <a:stretch>
                <a:fillRect/>
              </a:stretch>
            </p:blipFill>
            <p:spPr>
              <a:xfrm>
                <a:off x="8974" y="8393"/>
                <a:ext cx="1290" cy="690"/>
              </a:xfrm>
              <a:prstGeom prst="rect">
                <a:avLst/>
              </a:prstGeom>
            </p:spPr>
          </p:pic>
        </p:grpSp>
        <p:sp>
          <p:nvSpPr>
            <p:cNvPr id="4" name="文本框 3"/>
            <p:cNvSpPr txBox="1"/>
            <p:nvPr/>
          </p:nvSpPr>
          <p:spPr>
            <a:xfrm>
              <a:off x="2901" y="8915"/>
              <a:ext cx="1829" cy="760"/>
            </a:xfrm>
            <a:prstGeom prst="rect">
              <a:avLst/>
            </a:prstGeom>
            <a:noFill/>
          </p:spPr>
          <p:txBody>
            <a:bodyPr wrap="square" rtlCol="0">
              <a:spAutoFit/>
            </a:bodyPr>
            <a:p>
              <a:pPr marL="0" indent="0">
                <a:lnSpc>
                  <a:spcPct val="110000"/>
                </a:lnSpc>
                <a:buNone/>
              </a:pPr>
              <a:r>
                <a:rPr lang="en-US" altLang="zh-CN" sz="2875" b="1" dirty="0" smtClean="0">
                  <a:cs typeface="Times New Roman" panose="02020603050405020304" pitchFamily="18" charset="0"/>
                  <a:sym typeface="+mn-ea"/>
                </a:rPr>
                <a:t>20℃</a:t>
              </a:r>
              <a:endParaRPr lang="en-US" altLang="zh-CN" sz="2875" b="1" baseline="-25000" dirty="0" smtClean="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4521" y="8871"/>
              <a:ext cx="3966" cy="1489"/>
              <a:chOff x="4521" y="8871"/>
              <a:chExt cx="3966" cy="1489"/>
            </a:xfrm>
          </p:grpSpPr>
          <p:sp>
            <p:nvSpPr>
              <p:cNvPr id="3" name="任意多边形 2"/>
              <p:cNvSpPr/>
              <p:nvPr/>
            </p:nvSpPr>
            <p:spPr>
              <a:xfrm>
                <a:off x="4521" y="8871"/>
                <a:ext cx="3966" cy="750"/>
              </a:xfrm>
              <a:custGeom>
                <a:avLst/>
                <a:gdLst>
                  <a:gd name="connisteX0" fmla="*/ 2695798 w 2696583"/>
                  <a:gd name="connsiteY0" fmla="*/ 0 h 476250"/>
                  <a:gd name="connisteX1" fmla="*/ 2686273 w 2696583"/>
                  <a:gd name="connsiteY1" fmla="*/ 76200 h 476250"/>
                  <a:gd name="connisteX2" fmla="*/ 2619598 w 2696583"/>
                  <a:gd name="connsiteY2" fmla="*/ 133350 h 476250"/>
                  <a:gd name="connisteX3" fmla="*/ 2552923 w 2696583"/>
                  <a:gd name="connsiteY3" fmla="*/ 171450 h 476250"/>
                  <a:gd name="connisteX4" fmla="*/ 2486248 w 2696583"/>
                  <a:gd name="connsiteY4" fmla="*/ 200025 h 476250"/>
                  <a:gd name="connisteX5" fmla="*/ 2419573 w 2696583"/>
                  <a:gd name="connsiteY5" fmla="*/ 209550 h 476250"/>
                  <a:gd name="connisteX6" fmla="*/ 2352898 w 2696583"/>
                  <a:gd name="connsiteY6" fmla="*/ 219075 h 476250"/>
                  <a:gd name="connisteX7" fmla="*/ 2276698 w 2696583"/>
                  <a:gd name="connsiteY7" fmla="*/ 219075 h 476250"/>
                  <a:gd name="connisteX8" fmla="*/ 2200498 w 2696583"/>
                  <a:gd name="connsiteY8" fmla="*/ 219075 h 476250"/>
                  <a:gd name="connisteX9" fmla="*/ 2133823 w 2696583"/>
                  <a:gd name="connsiteY9" fmla="*/ 238125 h 476250"/>
                  <a:gd name="connisteX10" fmla="*/ 2067148 w 2696583"/>
                  <a:gd name="connsiteY10" fmla="*/ 238125 h 476250"/>
                  <a:gd name="connisteX11" fmla="*/ 2000473 w 2696583"/>
                  <a:gd name="connsiteY11" fmla="*/ 238125 h 476250"/>
                  <a:gd name="connisteX12" fmla="*/ 1933798 w 2696583"/>
                  <a:gd name="connsiteY12" fmla="*/ 238125 h 476250"/>
                  <a:gd name="connisteX13" fmla="*/ 1867123 w 2696583"/>
                  <a:gd name="connsiteY13" fmla="*/ 238125 h 476250"/>
                  <a:gd name="connisteX14" fmla="*/ 1800448 w 2696583"/>
                  <a:gd name="connsiteY14" fmla="*/ 238125 h 476250"/>
                  <a:gd name="connisteX15" fmla="*/ 1724248 w 2696583"/>
                  <a:gd name="connsiteY15" fmla="*/ 238125 h 476250"/>
                  <a:gd name="connisteX16" fmla="*/ 1648048 w 2696583"/>
                  <a:gd name="connsiteY16" fmla="*/ 238125 h 476250"/>
                  <a:gd name="connisteX17" fmla="*/ 1571848 w 2696583"/>
                  <a:gd name="connsiteY17" fmla="*/ 238125 h 476250"/>
                  <a:gd name="connisteX18" fmla="*/ 1505173 w 2696583"/>
                  <a:gd name="connsiteY18" fmla="*/ 238125 h 476250"/>
                  <a:gd name="connisteX19" fmla="*/ 1438498 w 2696583"/>
                  <a:gd name="connsiteY19" fmla="*/ 238125 h 476250"/>
                  <a:gd name="connisteX20" fmla="*/ 1371823 w 2696583"/>
                  <a:gd name="connsiteY20" fmla="*/ 238125 h 476250"/>
                  <a:gd name="connisteX21" fmla="*/ 1305148 w 2696583"/>
                  <a:gd name="connsiteY21" fmla="*/ 238125 h 476250"/>
                  <a:gd name="connisteX22" fmla="*/ 1238473 w 2696583"/>
                  <a:gd name="connsiteY22" fmla="*/ 238125 h 476250"/>
                  <a:gd name="connisteX23" fmla="*/ 1171798 w 2696583"/>
                  <a:gd name="connsiteY23" fmla="*/ 238125 h 476250"/>
                  <a:gd name="connisteX24" fmla="*/ 1105123 w 2696583"/>
                  <a:gd name="connsiteY24" fmla="*/ 238125 h 476250"/>
                  <a:gd name="connisteX25" fmla="*/ 1028923 w 2696583"/>
                  <a:gd name="connsiteY25" fmla="*/ 238125 h 476250"/>
                  <a:gd name="connisteX26" fmla="*/ 952723 w 2696583"/>
                  <a:gd name="connsiteY26" fmla="*/ 238125 h 476250"/>
                  <a:gd name="connisteX27" fmla="*/ 886048 w 2696583"/>
                  <a:gd name="connsiteY27" fmla="*/ 247650 h 476250"/>
                  <a:gd name="connisteX28" fmla="*/ 819373 w 2696583"/>
                  <a:gd name="connsiteY28" fmla="*/ 247650 h 476250"/>
                  <a:gd name="connisteX29" fmla="*/ 752698 w 2696583"/>
                  <a:gd name="connsiteY29" fmla="*/ 247650 h 476250"/>
                  <a:gd name="connisteX30" fmla="*/ 686023 w 2696583"/>
                  <a:gd name="connsiteY30" fmla="*/ 247650 h 476250"/>
                  <a:gd name="connisteX31" fmla="*/ 619348 w 2696583"/>
                  <a:gd name="connsiteY31" fmla="*/ 247650 h 476250"/>
                  <a:gd name="connisteX32" fmla="*/ 552673 w 2696583"/>
                  <a:gd name="connsiteY32" fmla="*/ 247650 h 476250"/>
                  <a:gd name="connisteX33" fmla="*/ 476473 w 2696583"/>
                  <a:gd name="connsiteY33" fmla="*/ 247650 h 476250"/>
                  <a:gd name="connisteX34" fmla="*/ 400273 w 2696583"/>
                  <a:gd name="connsiteY34" fmla="*/ 247650 h 476250"/>
                  <a:gd name="connisteX35" fmla="*/ 324073 w 2696583"/>
                  <a:gd name="connsiteY35" fmla="*/ 257175 h 476250"/>
                  <a:gd name="connisteX36" fmla="*/ 257398 w 2696583"/>
                  <a:gd name="connsiteY36" fmla="*/ 257175 h 476250"/>
                  <a:gd name="connisteX37" fmla="*/ 190723 w 2696583"/>
                  <a:gd name="connsiteY37" fmla="*/ 257175 h 476250"/>
                  <a:gd name="connisteX38" fmla="*/ 124048 w 2696583"/>
                  <a:gd name="connsiteY38" fmla="*/ 276225 h 476250"/>
                  <a:gd name="connisteX39" fmla="*/ 66898 w 2696583"/>
                  <a:gd name="connsiteY39" fmla="*/ 342900 h 476250"/>
                  <a:gd name="connisteX40" fmla="*/ 9748 w 2696583"/>
                  <a:gd name="connsiteY40" fmla="*/ 409575 h 476250"/>
                  <a:gd name="connisteX41" fmla="*/ 223 w 2696583"/>
                  <a:gd name="connsiteY41" fmla="*/ 476250 h 4762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Lst>
                <a:rect l="l" t="t" r="r" b="b"/>
                <a:pathLst>
                  <a:path w="2696583" h="476250">
                    <a:moveTo>
                      <a:pt x="2695799" y="0"/>
                    </a:moveTo>
                    <a:cubicBezTo>
                      <a:pt x="2695164" y="13970"/>
                      <a:pt x="2701514" y="49530"/>
                      <a:pt x="2686274" y="76200"/>
                    </a:cubicBezTo>
                    <a:cubicBezTo>
                      <a:pt x="2671034" y="102870"/>
                      <a:pt x="2646269" y="114300"/>
                      <a:pt x="2619599" y="133350"/>
                    </a:cubicBezTo>
                    <a:cubicBezTo>
                      <a:pt x="2592929" y="152400"/>
                      <a:pt x="2579594" y="158115"/>
                      <a:pt x="2552924" y="171450"/>
                    </a:cubicBezTo>
                    <a:cubicBezTo>
                      <a:pt x="2526254" y="184785"/>
                      <a:pt x="2512919" y="192405"/>
                      <a:pt x="2486249" y="200025"/>
                    </a:cubicBezTo>
                    <a:cubicBezTo>
                      <a:pt x="2459579" y="207645"/>
                      <a:pt x="2446244" y="205740"/>
                      <a:pt x="2419574" y="209550"/>
                    </a:cubicBezTo>
                    <a:cubicBezTo>
                      <a:pt x="2392904" y="213360"/>
                      <a:pt x="2381474" y="217170"/>
                      <a:pt x="2352899" y="219075"/>
                    </a:cubicBezTo>
                    <a:cubicBezTo>
                      <a:pt x="2324324" y="220980"/>
                      <a:pt x="2307179" y="219075"/>
                      <a:pt x="2276699" y="219075"/>
                    </a:cubicBezTo>
                    <a:cubicBezTo>
                      <a:pt x="2246219" y="219075"/>
                      <a:pt x="2229074" y="215265"/>
                      <a:pt x="2200499" y="219075"/>
                    </a:cubicBezTo>
                    <a:cubicBezTo>
                      <a:pt x="2171924" y="222885"/>
                      <a:pt x="2160494" y="234315"/>
                      <a:pt x="2133824" y="238125"/>
                    </a:cubicBezTo>
                    <a:cubicBezTo>
                      <a:pt x="2107154" y="241935"/>
                      <a:pt x="2093819" y="238125"/>
                      <a:pt x="2067149" y="238125"/>
                    </a:cubicBezTo>
                    <a:cubicBezTo>
                      <a:pt x="2040479" y="238125"/>
                      <a:pt x="2027144" y="238125"/>
                      <a:pt x="2000474" y="238125"/>
                    </a:cubicBezTo>
                    <a:cubicBezTo>
                      <a:pt x="1973804" y="238125"/>
                      <a:pt x="1960469" y="238125"/>
                      <a:pt x="1933799" y="238125"/>
                    </a:cubicBezTo>
                    <a:cubicBezTo>
                      <a:pt x="1907129" y="238125"/>
                      <a:pt x="1893794" y="238125"/>
                      <a:pt x="1867124" y="238125"/>
                    </a:cubicBezTo>
                    <a:cubicBezTo>
                      <a:pt x="1840454" y="238125"/>
                      <a:pt x="1829024" y="238125"/>
                      <a:pt x="1800449" y="238125"/>
                    </a:cubicBezTo>
                    <a:cubicBezTo>
                      <a:pt x="1771874" y="238125"/>
                      <a:pt x="1754729" y="238125"/>
                      <a:pt x="1724249" y="238125"/>
                    </a:cubicBezTo>
                    <a:cubicBezTo>
                      <a:pt x="1693769" y="238125"/>
                      <a:pt x="1678529" y="238125"/>
                      <a:pt x="1648049" y="238125"/>
                    </a:cubicBezTo>
                    <a:cubicBezTo>
                      <a:pt x="1617569" y="238125"/>
                      <a:pt x="1600424" y="238125"/>
                      <a:pt x="1571849" y="238125"/>
                    </a:cubicBezTo>
                    <a:cubicBezTo>
                      <a:pt x="1543274" y="238125"/>
                      <a:pt x="1531844" y="238125"/>
                      <a:pt x="1505174" y="238125"/>
                    </a:cubicBezTo>
                    <a:cubicBezTo>
                      <a:pt x="1478504" y="238125"/>
                      <a:pt x="1465169" y="238125"/>
                      <a:pt x="1438499" y="238125"/>
                    </a:cubicBezTo>
                    <a:cubicBezTo>
                      <a:pt x="1411829" y="238125"/>
                      <a:pt x="1398494" y="238125"/>
                      <a:pt x="1371824" y="238125"/>
                    </a:cubicBezTo>
                    <a:cubicBezTo>
                      <a:pt x="1345154" y="238125"/>
                      <a:pt x="1331819" y="238125"/>
                      <a:pt x="1305149" y="238125"/>
                    </a:cubicBezTo>
                    <a:cubicBezTo>
                      <a:pt x="1278479" y="238125"/>
                      <a:pt x="1265144" y="238125"/>
                      <a:pt x="1238474" y="238125"/>
                    </a:cubicBezTo>
                    <a:cubicBezTo>
                      <a:pt x="1211804" y="238125"/>
                      <a:pt x="1198469" y="238125"/>
                      <a:pt x="1171799" y="238125"/>
                    </a:cubicBezTo>
                    <a:cubicBezTo>
                      <a:pt x="1145129" y="238125"/>
                      <a:pt x="1133699" y="238125"/>
                      <a:pt x="1105124" y="238125"/>
                    </a:cubicBezTo>
                    <a:cubicBezTo>
                      <a:pt x="1076549" y="238125"/>
                      <a:pt x="1059404" y="238125"/>
                      <a:pt x="1028924" y="238125"/>
                    </a:cubicBezTo>
                    <a:cubicBezTo>
                      <a:pt x="998444" y="238125"/>
                      <a:pt x="981299" y="236220"/>
                      <a:pt x="952724" y="238125"/>
                    </a:cubicBezTo>
                    <a:cubicBezTo>
                      <a:pt x="924149" y="240030"/>
                      <a:pt x="912719" y="245745"/>
                      <a:pt x="886049" y="247650"/>
                    </a:cubicBezTo>
                    <a:cubicBezTo>
                      <a:pt x="859379" y="249555"/>
                      <a:pt x="846044" y="247650"/>
                      <a:pt x="819374" y="247650"/>
                    </a:cubicBezTo>
                    <a:cubicBezTo>
                      <a:pt x="792704" y="247650"/>
                      <a:pt x="779369" y="247650"/>
                      <a:pt x="752699" y="247650"/>
                    </a:cubicBezTo>
                    <a:cubicBezTo>
                      <a:pt x="726029" y="247650"/>
                      <a:pt x="712694" y="247650"/>
                      <a:pt x="686024" y="247650"/>
                    </a:cubicBezTo>
                    <a:cubicBezTo>
                      <a:pt x="659354" y="247650"/>
                      <a:pt x="646019" y="247650"/>
                      <a:pt x="619349" y="247650"/>
                    </a:cubicBezTo>
                    <a:cubicBezTo>
                      <a:pt x="592679" y="247650"/>
                      <a:pt x="581249" y="247650"/>
                      <a:pt x="552674" y="247650"/>
                    </a:cubicBezTo>
                    <a:cubicBezTo>
                      <a:pt x="524099" y="247650"/>
                      <a:pt x="506954" y="247650"/>
                      <a:pt x="476474" y="247650"/>
                    </a:cubicBezTo>
                    <a:cubicBezTo>
                      <a:pt x="445994" y="247650"/>
                      <a:pt x="430754" y="245745"/>
                      <a:pt x="400274" y="247650"/>
                    </a:cubicBezTo>
                    <a:cubicBezTo>
                      <a:pt x="369794" y="249555"/>
                      <a:pt x="352649" y="255270"/>
                      <a:pt x="324074" y="257175"/>
                    </a:cubicBezTo>
                    <a:cubicBezTo>
                      <a:pt x="295499" y="259080"/>
                      <a:pt x="284069" y="257175"/>
                      <a:pt x="257399" y="257175"/>
                    </a:cubicBezTo>
                    <a:cubicBezTo>
                      <a:pt x="230729" y="257175"/>
                      <a:pt x="217394" y="253365"/>
                      <a:pt x="190724" y="257175"/>
                    </a:cubicBezTo>
                    <a:cubicBezTo>
                      <a:pt x="164054" y="260985"/>
                      <a:pt x="148814" y="259080"/>
                      <a:pt x="124049" y="276225"/>
                    </a:cubicBezTo>
                    <a:cubicBezTo>
                      <a:pt x="99284" y="293370"/>
                      <a:pt x="89759" y="316230"/>
                      <a:pt x="66899" y="342900"/>
                    </a:cubicBezTo>
                    <a:cubicBezTo>
                      <a:pt x="44039" y="369570"/>
                      <a:pt x="23084" y="382905"/>
                      <a:pt x="9749" y="409575"/>
                    </a:cubicBezTo>
                    <a:cubicBezTo>
                      <a:pt x="-3586" y="436245"/>
                      <a:pt x="859" y="464185"/>
                      <a:pt x="224" y="476250"/>
                    </a:cubicBezTo>
                  </a:path>
                </a:pathLst>
              </a:custGeom>
              <a:noFill/>
              <a:ln>
                <a:solidFill>
                  <a:srgbClr val="FB01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b="1"/>
              </a:p>
            </p:txBody>
          </p:sp>
          <p:sp>
            <p:nvSpPr>
              <p:cNvPr id="10" name="文本框 9"/>
              <p:cNvSpPr txBox="1"/>
              <p:nvPr/>
            </p:nvSpPr>
            <p:spPr>
              <a:xfrm>
                <a:off x="4589" y="9600"/>
                <a:ext cx="1829" cy="760"/>
              </a:xfrm>
              <a:prstGeom prst="rect">
                <a:avLst/>
              </a:prstGeom>
              <a:noFill/>
            </p:spPr>
            <p:txBody>
              <a:bodyPr wrap="square" rtlCol="0">
                <a:spAutoFit/>
              </a:bodyPr>
              <a:p>
                <a:pPr marL="0" indent="0">
                  <a:lnSpc>
                    <a:spcPct val="110000"/>
                  </a:lnSpc>
                  <a:buNone/>
                </a:pPr>
                <a:r>
                  <a:rPr lang="en-US" altLang="zh-CN" sz="2875" b="1" dirty="0" smtClean="0">
                    <a:solidFill>
                      <a:srgbClr val="FB01F2"/>
                    </a:solidFill>
                    <a:cs typeface="Times New Roman" panose="02020603050405020304" pitchFamily="18" charset="0"/>
                    <a:sym typeface="+mn-ea"/>
                  </a:rPr>
                  <a:t>80℃</a:t>
                </a:r>
                <a:endParaRPr lang="en-US" altLang="zh-CN" sz="2875" b="1" baseline="-25000" dirty="0" smtClean="0">
                  <a:solidFill>
                    <a:srgbClr val="FB01F2"/>
                  </a:solidFill>
                  <a:latin typeface="Times New Roman" panose="02020603050405020304" pitchFamily="18" charset="0"/>
                  <a:cs typeface="Times New Roman" panose="02020603050405020304" pitchFamily="18" charset="0"/>
                  <a:sym typeface="+mn-ea"/>
                </a:endParaRPr>
              </a:p>
            </p:txBody>
          </p:sp>
        </p:grpSp>
      </p:gr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10242" name="Text Box 2"/>
          <p:cNvSpPr txBox="1">
            <a:spLocks noChangeArrowheads="1"/>
          </p:cNvSpPr>
          <p:nvPr/>
        </p:nvSpPr>
        <p:spPr bwMode="auto">
          <a:xfrm>
            <a:off x="1163387" y="1073669"/>
            <a:ext cx="9835535" cy="16859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smtClean="0">
                <a:solidFill>
                  <a:srgbClr val="000000"/>
                </a:solidFill>
                <a:cs typeface="Times New Roman" panose="02020603050405020304" pitchFamily="18" charset="0"/>
              </a:rPr>
              <a:t>         </a:t>
            </a:r>
            <a:r>
              <a:rPr lang="zh-CN" altLang="en-US" sz="2875" b="1" smtClean="0">
                <a:solidFill>
                  <a:srgbClr val="000000"/>
                </a:solidFill>
                <a:cs typeface="Times New Roman" panose="02020603050405020304" pitchFamily="18" charset="0"/>
              </a:rPr>
              <a:t>温度升高时，</a:t>
            </a:r>
            <a:r>
              <a:rPr lang="zh-CN" altLang="en-US" sz="2875" b="1" smtClean="0">
                <a:solidFill>
                  <a:srgbClr val="FF0000"/>
                </a:solidFill>
                <a:cs typeface="Times New Roman" panose="02020603050405020304" pitchFamily="18" charset="0"/>
              </a:rPr>
              <a:t>反向电流</a:t>
            </a:r>
            <a:r>
              <a:rPr lang="zh-CN" altLang="en-US" sz="2875" b="1" smtClean="0">
                <a:solidFill>
                  <a:srgbClr val="000000"/>
                </a:solidFill>
                <a:cs typeface="Times New Roman" panose="02020603050405020304" pitchFamily="18" charset="0"/>
              </a:rPr>
              <a:t>将呈指数规律增加，</a:t>
            </a:r>
            <a:r>
              <a:rPr lang="zh-CN" altLang="en-US" sz="2875" b="1" smtClean="0">
                <a:solidFill>
                  <a:srgbClr val="000000"/>
                </a:solidFill>
                <a:cs typeface="Times New Roman" panose="02020603050405020304" pitchFamily="18" charset="0"/>
                <a:sym typeface="+mn-ea"/>
              </a:rPr>
              <a:t>如硅二极管温度每增加</a:t>
            </a:r>
            <a:r>
              <a:rPr lang="en-US" altLang="zh-CN" sz="2875" b="1" smtClean="0">
                <a:solidFill>
                  <a:srgbClr val="000000"/>
                </a:solidFill>
                <a:cs typeface="Times New Roman" panose="02020603050405020304" pitchFamily="18" charset="0"/>
                <a:sym typeface="+mn-ea"/>
              </a:rPr>
              <a:t>8℃</a:t>
            </a:r>
            <a:r>
              <a:rPr lang="zh-CN" altLang="en-US" sz="2875" b="1" smtClean="0">
                <a:solidFill>
                  <a:srgbClr val="000000"/>
                </a:solidFill>
                <a:cs typeface="Times New Roman" panose="02020603050405020304" pitchFamily="18" charset="0"/>
                <a:sym typeface="+mn-ea"/>
              </a:rPr>
              <a:t>，反向电流将约增加一倍；锗二极管温度每增加</a:t>
            </a:r>
            <a:r>
              <a:rPr lang="en-US" altLang="zh-CN" sz="2875" b="1" smtClean="0">
                <a:solidFill>
                  <a:srgbClr val="000000"/>
                </a:solidFill>
                <a:cs typeface="Times New Roman" panose="02020603050405020304" pitchFamily="18" charset="0"/>
                <a:sym typeface="+mn-ea"/>
              </a:rPr>
              <a:t>12℃</a:t>
            </a:r>
            <a:r>
              <a:rPr lang="zh-CN" altLang="en-US" sz="2875" b="1" smtClean="0">
                <a:solidFill>
                  <a:srgbClr val="000000"/>
                </a:solidFill>
                <a:cs typeface="Times New Roman" panose="02020603050405020304" pitchFamily="18" charset="0"/>
                <a:sym typeface="+mn-ea"/>
              </a:rPr>
              <a:t>，反向电流大约增加一倍。</a:t>
            </a:r>
            <a:endParaRPr lang="zh-CN" altLang="en-US" sz="2875" b="1" smtClean="0">
              <a:solidFill>
                <a:srgbClr val="000000"/>
              </a:solidFill>
              <a:cs typeface="Times New Roman" panose="02020603050405020304" pitchFamily="18" charset="0"/>
              <a:sym typeface="+mn-ea"/>
            </a:endParaRPr>
          </a:p>
        </p:txBody>
      </p:sp>
      <p:sp>
        <p:nvSpPr>
          <p:cNvPr id="20" name="Text Box 2"/>
          <p:cNvSpPr txBox="1">
            <a:spLocks noChangeArrowheads="1"/>
          </p:cNvSpPr>
          <p:nvPr/>
        </p:nvSpPr>
        <p:spPr bwMode="auto">
          <a:xfrm>
            <a:off x="1348388" y="4042354"/>
            <a:ext cx="3113051" cy="133096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120000"/>
              </a:lnSpc>
            </a:pPr>
            <a:r>
              <a:rPr lang="zh-CN" sz="3355" b="1" smtClean="0">
                <a:solidFill>
                  <a:srgbClr val="FF0000"/>
                </a:solidFill>
                <a:cs typeface="Times New Roman" panose="02020603050405020304" pitchFamily="18" charset="0"/>
              </a:rPr>
              <a:t>二极管的特性对温度很敏感</a:t>
            </a:r>
            <a:endParaRPr lang="zh-CN" sz="3355" b="1" smtClean="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29696" y="599894"/>
            <a:ext cx="7308703" cy="6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355" b="1" dirty="0" smtClean="0">
                <a:solidFill>
                  <a:srgbClr val="FF0000"/>
                </a:solidFill>
              </a:rPr>
              <a:t>1.3.3 </a:t>
            </a:r>
            <a:r>
              <a:rPr lang="zh-CN" altLang="en-US" sz="3355" b="1" dirty="0">
                <a:solidFill>
                  <a:srgbClr val="FF0000"/>
                </a:solidFill>
                <a:latin typeface="黑体" panose="02010609060101010101" pitchFamily="49" charset="-122"/>
                <a:ea typeface="黑体" panose="02010609060101010101" pitchFamily="49" charset="-122"/>
              </a:rPr>
              <a:t>半导体二极管的参数</a:t>
            </a:r>
            <a:endParaRPr lang="zh-CN" altLang="en-US" sz="3355" b="1" dirty="0">
              <a:solidFill>
                <a:srgbClr val="FF0000"/>
              </a:solidFill>
              <a:latin typeface="黑体" panose="02010609060101010101" pitchFamily="49" charset="-122"/>
              <a:ea typeface="黑体" panose="02010609060101010101" pitchFamily="49" charset="-122"/>
            </a:endParaRPr>
          </a:p>
        </p:txBody>
      </p:sp>
      <p:sp>
        <p:nvSpPr>
          <p:cNvPr id="5123" name="Text Box 3"/>
          <p:cNvSpPr txBox="1">
            <a:spLocks noChangeArrowheads="1"/>
          </p:cNvSpPr>
          <p:nvPr/>
        </p:nvSpPr>
        <p:spPr bwMode="auto">
          <a:xfrm>
            <a:off x="1175027" y="1240615"/>
            <a:ext cx="9928279" cy="155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10000"/>
              </a:lnSpc>
            </a:pPr>
            <a:r>
              <a:rPr lang="en-US" altLang="zh-CN" b="1" dirty="0" smtClean="0">
                <a:solidFill>
                  <a:srgbClr val="660066"/>
                </a:solidFill>
              </a:rPr>
              <a:t>      </a:t>
            </a:r>
            <a:r>
              <a:rPr lang="zh-CN" altLang="en-US" sz="2875" b="1" dirty="0" smtClean="0">
                <a:solidFill>
                  <a:schemeClr val="tx1"/>
                </a:solidFill>
              </a:rPr>
              <a:t>半导体二极管的参数包括最大整流电流</a:t>
            </a:r>
            <a:r>
              <a:rPr lang="en-US" altLang="zh-CN" sz="2875" b="1" i="1" dirty="0" smtClean="0">
                <a:solidFill>
                  <a:schemeClr val="tx1"/>
                </a:solidFill>
              </a:rPr>
              <a:t>I</a:t>
            </a:r>
            <a:r>
              <a:rPr lang="en-US" altLang="zh-CN" sz="2875" b="1" baseline="-25000" dirty="0" smtClean="0">
                <a:solidFill>
                  <a:schemeClr val="tx1"/>
                </a:solidFill>
              </a:rPr>
              <a:t>F</a:t>
            </a:r>
            <a:r>
              <a:rPr lang="zh-CN" altLang="en-US" sz="2875" b="1" dirty="0" smtClean="0">
                <a:solidFill>
                  <a:schemeClr val="tx1"/>
                </a:solidFill>
              </a:rPr>
              <a:t>、反向击穿电压</a:t>
            </a:r>
            <a:r>
              <a:rPr lang="en-US" altLang="zh-CN" sz="2875" b="1" i="1" dirty="0" smtClean="0">
                <a:solidFill>
                  <a:schemeClr val="tx1"/>
                </a:solidFill>
              </a:rPr>
              <a:t>U</a:t>
            </a:r>
            <a:r>
              <a:rPr lang="en-US" altLang="zh-CN" sz="2875" b="1" baseline="-25000" dirty="0" smtClean="0">
                <a:solidFill>
                  <a:schemeClr val="tx1"/>
                </a:solidFill>
              </a:rPr>
              <a:t>BR</a:t>
            </a:r>
            <a:r>
              <a:rPr lang="zh-CN" altLang="en-US" sz="2875" b="1" baseline="-25000" dirty="0" smtClean="0">
                <a:solidFill>
                  <a:schemeClr val="tx1"/>
                </a:solidFill>
              </a:rPr>
              <a:t>、</a:t>
            </a:r>
            <a:r>
              <a:rPr lang="zh-CN" altLang="en-US" sz="2875" b="1" dirty="0" smtClean="0">
                <a:solidFill>
                  <a:schemeClr val="tx1"/>
                </a:solidFill>
              </a:rPr>
              <a:t>最大反向工作电压</a:t>
            </a:r>
            <a:r>
              <a:rPr lang="en-US" altLang="zh-CN" sz="2875" b="1" i="1" dirty="0" smtClean="0">
                <a:solidFill>
                  <a:schemeClr val="tx1"/>
                </a:solidFill>
              </a:rPr>
              <a:t>U</a:t>
            </a:r>
            <a:r>
              <a:rPr lang="en-US" altLang="zh-CN" sz="2875" b="1" baseline="-25000" dirty="0" smtClean="0">
                <a:solidFill>
                  <a:schemeClr val="tx1"/>
                </a:solidFill>
              </a:rPr>
              <a:t>RM</a:t>
            </a:r>
            <a:r>
              <a:rPr lang="zh-CN" altLang="en-US" sz="2875" b="1" baseline="-25000" dirty="0" smtClean="0">
                <a:solidFill>
                  <a:schemeClr val="tx1"/>
                </a:solidFill>
              </a:rPr>
              <a:t>、</a:t>
            </a:r>
            <a:r>
              <a:rPr lang="zh-CN" altLang="en-US" sz="2875" b="1" dirty="0" smtClean="0">
                <a:solidFill>
                  <a:schemeClr val="tx1"/>
                </a:solidFill>
              </a:rPr>
              <a:t>反向电流</a:t>
            </a:r>
            <a:r>
              <a:rPr lang="en-US" altLang="zh-CN" sz="2875" b="1" i="1" dirty="0" smtClean="0">
                <a:solidFill>
                  <a:schemeClr val="tx1"/>
                </a:solidFill>
              </a:rPr>
              <a:t>I</a:t>
            </a:r>
            <a:r>
              <a:rPr lang="en-US" altLang="zh-CN" sz="2875" b="1" baseline="-25000" dirty="0" smtClean="0">
                <a:solidFill>
                  <a:schemeClr val="tx1"/>
                </a:solidFill>
              </a:rPr>
              <a:t>R</a:t>
            </a:r>
            <a:r>
              <a:rPr lang="zh-CN" altLang="en-US" sz="2875" b="1" baseline="-25000" dirty="0" smtClean="0">
                <a:solidFill>
                  <a:schemeClr val="tx1"/>
                </a:solidFill>
              </a:rPr>
              <a:t>、</a:t>
            </a:r>
            <a:r>
              <a:rPr lang="zh-CN" altLang="en-US" sz="2875" b="1" dirty="0" smtClean="0">
                <a:sym typeface="+mn-ea"/>
              </a:rPr>
              <a:t>和</a:t>
            </a:r>
            <a:r>
              <a:rPr lang="zh-CN" altLang="en-US" sz="2875" b="1" dirty="0" smtClean="0">
                <a:solidFill>
                  <a:schemeClr val="tx1"/>
                </a:solidFill>
              </a:rPr>
              <a:t>最高工作频率</a:t>
            </a:r>
            <a:r>
              <a:rPr lang="en-US" altLang="zh-CN" sz="2875" b="1" i="1" dirty="0" err="1" smtClean="0">
                <a:solidFill>
                  <a:schemeClr val="tx1"/>
                </a:solidFill>
              </a:rPr>
              <a:t>f</a:t>
            </a:r>
            <a:r>
              <a:rPr lang="en-US" altLang="zh-CN" sz="2875" b="1" baseline="-25000" dirty="0" err="1" smtClean="0">
                <a:solidFill>
                  <a:schemeClr val="tx1"/>
                </a:solidFill>
              </a:rPr>
              <a:t>M</a:t>
            </a:r>
            <a:r>
              <a:rPr lang="zh-CN" altLang="en-US" sz="2875" b="1" dirty="0" smtClean="0">
                <a:solidFill>
                  <a:schemeClr val="tx1"/>
                </a:solidFill>
              </a:rPr>
              <a:t>等。几个主要的参数介绍如下：</a:t>
            </a:r>
            <a:endParaRPr lang="zh-CN" altLang="en-US" sz="2875" b="1" dirty="0" smtClean="0">
              <a:solidFill>
                <a:schemeClr val="tx1"/>
              </a:solidFill>
            </a:endParaRPr>
          </a:p>
        </p:txBody>
      </p:sp>
      <p:sp>
        <p:nvSpPr>
          <p:cNvPr id="7172" name="Text Box 4"/>
          <p:cNvSpPr txBox="1">
            <a:spLocks noChangeArrowheads="1"/>
          </p:cNvSpPr>
          <p:nvPr/>
        </p:nvSpPr>
        <p:spPr bwMode="auto">
          <a:xfrm>
            <a:off x="1205792" y="2966221"/>
            <a:ext cx="4933375"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75" b="1" dirty="0">
                <a:solidFill>
                  <a:srgbClr val="0000FF"/>
                </a:solidFill>
                <a:ea typeface="黑体" panose="02010609060101010101" pitchFamily="49" charset="-122"/>
                <a:cs typeface="Times New Roman" panose="02020603050405020304" pitchFamily="18" charset="0"/>
              </a:rPr>
              <a:t>(1) 最大整流电流</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dirty="0" smtClean="0">
                <a:solidFill>
                  <a:srgbClr val="A50021"/>
                </a:solidFill>
                <a:cs typeface="Times New Roman" panose="02020603050405020304" pitchFamily="18" charset="0"/>
              </a:rPr>
              <a:t>I</a:t>
            </a:r>
            <a:r>
              <a:rPr lang="en-US" altLang="zh-CN" sz="2875" b="1" baseline="-25000" dirty="0" smtClean="0">
                <a:solidFill>
                  <a:srgbClr val="A50021"/>
                </a:solidFill>
                <a:cs typeface="Times New Roman" panose="02020603050405020304" pitchFamily="18" charset="0"/>
              </a:rPr>
              <a:t>F</a:t>
            </a:r>
            <a:endParaRPr lang="en-US" altLang="zh-CN" sz="2875" b="1" baseline="-25000" dirty="0" smtClean="0">
              <a:solidFill>
                <a:srgbClr val="A50021"/>
              </a:solidFill>
              <a:cs typeface="Times New Roman" panose="02020603050405020304" pitchFamily="18" charset="0"/>
            </a:endParaRPr>
          </a:p>
        </p:txBody>
      </p:sp>
      <p:sp>
        <p:nvSpPr>
          <p:cNvPr id="7176" name="Oval 8"/>
          <p:cNvSpPr>
            <a:spLocks noChangeArrowheads="1"/>
          </p:cNvSpPr>
          <p:nvPr/>
        </p:nvSpPr>
        <p:spPr bwMode="auto">
          <a:xfrm>
            <a:off x="5404718" y="2826224"/>
            <a:ext cx="6057849" cy="1279784"/>
          </a:xfrm>
          <a:prstGeom prst="roundRect">
            <a:avLst/>
          </a:prstGeom>
          <a:noFill/>
          <a:ln>
            <a:noFill/>
          </a:ln>
          <a:effectLst/>
          <a:extLst>
            <a:ext uri="{909E8E84-426E-40DD-AFC4-6F175D3DCCD1}">
              <a14:hiddenFill xmlns:a14="http://schemas.microsoft.com/office/drawing/2010/main">
                <a:solidFill>
                  <a:srgbClr val="C9FFC9"/>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875" b="1" smtClean="0">
                <a:solidFill>
                  <a:schemeClr val="tx1"/>
                </a:solidFill>
              </a:rPr>
              <a:t>二极管长期连续工作时，允许通过二极管的最大整流电流的平均值。</a:t>
            </a:r>
            <a:endParaRPr lang="zh-CN" altLang="en-US" sz="2875" b="1" smtClean="0">
              <a:solidFill>
                <a:schemeClr val="tx1"/>
              </a:solidFill>
            </a:endParaRPr>
          </a:p>
        </p:txBody>
      </p:sp>
      <p:sp>
        <p:nvSpPr>
          <p:cNvPr id="7177" name="Text Box 9"/>
          <p:cNvSpPr txBox="1">
            <a:spLocks noChangeArrowheads="1"/>
          </p:cNvSpPr>
          <p:nvPr/>
        </p:nvSpPr>
        <p:spPr bwMode="auto">
          <a:xfrm>
            <a:off x="1205792" y="4197367"/>
            <a:ext cx="9812696"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75" b="1" dirty="0">
                <a:solidFill>
                  <a:srgbClr val="0000FF"/>
                </a:solidFill>
                <a:ea typeface="黑体" panose="02010609060101010101" pitchFamily="49" charset="-122"/>
                <a:cs typeface="Times New Roman" panose="02020603050405020304" pitchFamily="18" charset="0"/>
              </a:rPr>
              <a:t>(2) 反向击穿电压</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dirty="0" smtClean="0">
                <a:solidFill>
                  <a:srgbClr val="A50021"/>
                </a:solidFill>
                <a:cs typeface="Times New Roman" panose="02020603050405020304" pitchFamily="18" charset="0"/>
              </a:rPr>
              <a:t>U</a:t>
            </a:r>
            <a:r>
              <a:rPr lang="en-US" altLang="zh-CN" sz="2875" b="1" baseline="-25000" dirty="0" smtClean="0">
                <a:solidFill>
                  <a:srgbClr val="A50021"/>
                </a:solidFill>
                <a:cs typeface="Times New Roman" panose="02020603050405020304" pitchFamily="18" charset="0"/>
              </a:rPr>
              <a:t>BR </a:t>
            </a:r>
            <a:r>
              <a:rPr lang="zh-CN" altLang="en-US" sz="2875" b="1" dirty="0">
                <a:solidFill>
                  <a:srgbClr val="0000FF"/>
                </a:solidFill>
                <a:ea typeface="黑体" panose="02010609060101010101" pitchFamily="49" charset="-122"/>
                <a:cs typeface="Times New Roman" panose="02020603050405020304" pitchFamily="18" charset="0"/>
              </a:rPr>
              <a:t>和最大反向工作电压</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dirty="0" smtClean="0">
                <a:solidFill>
                  <a:srgbClr val="A50021"/>
                </a:solidFill>
                <a:cs typeface="Times New Roman" panose="02020603050405020304" pitchFamily="18" charset="0"/>
              </a:rPr>
              <a:t>U</a:t>
            </a:r>
            <a:r>
              <a:rPr lang="en-US" altLang="zh-CN" sz="2875" b="1" baseline="-25000" dirty="0" smtClean="0">
                <a:solidFill>
                  <a:srgbClr val="A50021"/>
                </a:solidFill>
                <a:cs typeface="Times New Roman" panose="02020603050405020304" pitchFamily="18" charset="0"/>
              </a:rPr>
              <a:t>RM</a:t>
            </a:r>
            <a:endParaRPr lang="en-US" altLang="zh-CN" sz="2875" b="1" i="1" baseline="-25000" dirty="0" smtClean="0">
              <a:solidFill>
                <a:srgbClr val="A50021"/>
              </a:solidFill>
              <a:cs typeface="Times New Roman" panose="02020603050405020304" pitchFamily="18" charset="0"/>
            </a:endParaRPr>
          </a:p>
        </p:txBody>
      </p:sp>
      <p:sp>
        <p:nvSpPr>
          <p:cNvPr id="3" name="Oval 8"/>
          <p:cNvSpPr>
            <a:spLocks noChangeArrowheads="1"/>
          </p:cNvSpPr>
          <p:nvPr/>
        </p:nvSpPr>
        <p:spPr bwMode="auto">
          <a:xfrm>
            <a:off x="1175568" y="4970871"/>
            <a:ext cx="4947840" cy="1537112"/>
          </a:xfrm>
          <a:prstGeom prst="roundRect">
            <a:avLst/>
          </a:prstGeom>
          <a:noFill/>
          <a:ln w="9525">
            <a:solidFill>
              <a:srgbClr val="FF0000"/>
            </a:solidFill>
            <a:round/>
          </a:ln>
          <a:effectLst/>
          <a:extLst>
            <a:ext uri="{909E8E84-426E-40DD-AFC4-6F175D3DCCD1}">
              <a14:hiddenFill xmlns:a14="http://schemas.microsoft.com/office/drawing/2010/main">
                <a:solidFill>
                  <a:schemeClr val="accent6">
                    <a:lumMod val="20000"/>
                    <a:lumOff val="8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875" b="1" dirty="0" smtClean="0">
                <a:solidFill>
                  <a:schemeClr val="tx1"/>
                </a:solidFill>
                <a:sym typeface="+mn-ea"/>
              </a:rPr>
              <a:t>二极管反向电流急剧增加时对应的反向电压值称为反向击穿电压</a:t>
            </a:r>
            <a:r>
              <a:rPr lang="en-US" altLang="zh-CN" sz="2875" b="1" i="1" dirty="0" smtClean="0">
                <a:solidFill>
                  <a:srgbClr val="FF0000"/>
                </a:solidFill>
                <a:sym typeface="+mn-ea"/>
              </a:rPr>
              <a:t>U</a:t>
            </a:r>
            <a:r>
              <a:rPr lang="en-US" altLang="zh-CN" sz="2875" b="1" baseline="-25000" dirty="0" smtClean="0">
                <a:solidFill>
                  <a:srgbClr val="FF0000"/>
                </a:solidFill>
                <a:sym typeface="+mn-ea"/>
              </a:rPr>
              <a:t>BR</a:t>
            </a:r>
            <a:r>
              <a:rPr lang="zh-CN" altLang="en-US" sz="2875" b="1" dirty="0" smtClean="0">
                <a:solidFill>
                  <a:srgbClr val="000000"/>
                </a:solidFill>
                <a:sym typeface="+mn-ea"/>
              </a:rPr>
              <a:t>。</a:t>
            </a:r>
            <a:endParaRPr lang="zh-CN" altLang="en-US" sz="2875" b="1" smtClean="0">
              <a:solidFill>
                <a:srgbClr val="660066"/>
              </a:solidFill>
            </a:endParaRPr>
          </a:p>
        </p:txBody>
      </p:sp>
      <p:sp>
        <p:nvSpPr>
          <p:cNvPr id="4" name="Oval 8"/>
          <p:cNvSpPr>
            <a:spLocks noChangeArrowheads="1"/>
          </p:cNvSpPr>
          <p:nvPr/>
        </p:nvSpPr>
        <p:spPr bwMode="auto">
          <a:xfrm>
            <a:off x="6309171" y="4970871"/>
            <a:ext cx="5221155" cy="1537112"/>
          </a:xfrm>
          <a:prstGeom prst="roundRect">
            <a:avLst/>
          </a:prstGeom>
          <a:noFill/>
          <a:ln w="9525">
            <a:solidFill>
              <a:srgbClr val="FF0000"/>
            </a:solidFill>
            <a:round/>
          </a:ln>
          <a:effectLst/>
          <a:extLst>
            <a:ext uri="{909E8E84-426E-40DD-AFC4-6F175D3DCCD1}">
              <a14:hiddenFill xmlns:a14="http://schemas.microsoft.com/office/drawing/2010/main">
                <a:solidFill>
                  <a:schemeClr val="accent5">
                    <a:lumMod val="20000"/>
                    <a:lumOff val="8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875" b="1" smtClean="0">
                <a:solidFill>
                  <a:srgbClr val="000000"/>
                </a:solidFill>
                <a:sym typeface="+mn-ea"/>
              </a:rPr>
              <a:t>为安全计，在实际工作时，最大反向工作电压</a:t>
            </a:r>
            <a:r>
              <a:rPr lang="en-US" altLang="zh-CN" sz="2875" b="1" i="1" smtClean="0">
                <a:solidFill>
                  <a:srgbClr val="000000"/>
                </a:solidFill>
                <a:sym typeface="+mn-ea"/>
              </a:rPr>
              <a:t>U</a:t>
            </a:r>
            <a:r>
              <a:rPr lang="en-US" altLang="zh-CN" sz="2875" b="1" baseline="-25000" smtClean="0">
                <a:solidFill>
                  <a:srgbClr val="000000"/>
                </a:solidFill>
                <a:sym typeface="+mn-ea"/>
              </a:rPr>
              <a:t>RM</a:t>
            </a:r>
            <a:r>
              <a:rPr lang="zh-CN" altLang="en-US" sz="2875" b="1" smtClean="0">
                <a:solidFill>
                  <a:srgbClr val="000000"/>
                </a:solidFill>
                <a:sym typeface="+mn-ea"/>
              </a:rPr>
              <a:t>一般只按反向击穿电压</a:t>
            </a:r>
            <a:r>
              <a:rPr lang="en-US" altLang="zh-CN" sz="2875" b="1" i="1" smtClean="0">
                <a:solidFill>
                  <a:srgbClr val="000000"/>
                </a:solidFill>
                <a:sym typeface="+mn-ea"/>
              </a:rPr>
              <a:t>U</a:t>
            </a:r>
            <a:r>
              <a:rPr lang="en-US" altLang="zh-CN" sz="2875" b="1" baseline="-25000" smtClean="0">
                <a:solidFill>
                  <a:srgbClr val="000000"/>
                </a:solidFill>
                <a:sym typeface="+mn-ea"/>
              </a:rPr>
              <a:t>BR</a:t>
            </a:r>
            <a:r>
              <a:rPr lang="zh-CN" altLang="en-US" sz="2875" b="1" smtClean="0">
                <a:solidFill>
                  <a:srgbClr val="000000"/>
                </a:solidFill>
                <a:sym typeface="+mn-ea"/>
              </a:rPr>
              <a:t>的一半计算。</a:t>
            </a:r>
            <a:endParaRPr lang="zh-CN" altLang="en-US" sz="2875" b="1" smtClean="0">
              <a:solidFill>
                <a:srgbClr val="660066"/>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linds(horizontal)">
                                      <p:cBhvr>
                                        <p:cTn id="7" dur="500"/>
                                        <p:tgtEl>
                                          <p:spTgt spid="717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dissolve">
                                      <p:cBhvr>
                                        <p:cTn id="10" dur="5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177"/>
                                        </p:tgtEl>
                                        <p:attrNameLst>
                                          <p:attrName>style.visibility</p:attrName>
                                        </p:attrNameLst>
                                      </p:cBhvr>
                                      <p:to>
                                        <p:strVal val="visible"/>
                                      </p:to>
                                    </p:set>
                                    <p:animEffect transition="in" filter="blinds(horizontal)">
                                      <p:cBhvr>
                                        <p:cTn id="15" dur="500"/>
                                        <p:tgtEl>
                                          <p:spTgt spid="717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autoUpdateAnimBg="0"/>
      <p:bldP spid="7176" grpId="0" bldLvl="0" animBg="1" autoUpdateAnimBg="0"/>
      <p:bldP spid="7177" grpId="0" bldLvl="0" animBg="1" autoUpdateAnimBg="0"/>
      <p:bldP spid="3" grpId="0" bldLvl="0" animBg="1" autoUpdateAnimBg="0"/>
      <p:bldP spid="4" grpId="0" bldLvl="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074"/>
          <p:cNvSpPr txBox="1">
            <a:spLocks noChangeArrowheads="1"/>
          </p:cNvSpPr>
          <p:nvPr/>
        </p:nvSpPr>
        <p:spPr bwMode="auto">
          <a:xfrm>
            <a:off x="1164975" y="801295"/>
            <a:ext cx="4750657"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smtClean="0">
                <a:solidFill>
                  <a:srgbClr val="660066"/>
                </a:solidFill>
                <a:cs typeface="Times New Roman" panose="02020603050405020304" pitchFamily="18" charset="0"/>
              </a:rPr>
              <a:t> </a:t>
            </a:r>
            <a:r>
              <a:rPr lang="zh-CN" altLang="en-US" sz="2875" b="1" dirty="0">
                <a:solidFill>
                  <a:srgbClr val="0000FF"/>
                </a:solidFill>
                <a:ea typeface="黑体" panose="02010609060101010101" pitchFamily="49" charset="-122"/>
                <a:cs typeface="Times New Roman" panose="02020603050405020304" pitchFamily="18" charset="0"/>
              </a:rPr>
              <a:t>(3) 反向电流</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smtClean="0">
                <a:solidFill>
                  <a:srgbClr val="A50021"/>
                </a:solidFill>
                <a:cs typeface="Times New Roman" panose="02020603050405020304" pitchFamily="18" charset="0"/>
              </a:rPr>
              <a:t>I</a:t>
            </a:r>
            <a:r>
              <a:rPr lang="en-US" altLang="zh-CN" sz="2875" b="1" baseline="-25000" smtClean="0">
                <a:solidFill>
                  <a:srgbClr val="A50021"/>
                </a:solidFill>
                <a:cs typeface="Times New Roman" panose="02020603050405020304" pitchFamily="18" charset="0"/>
              </a:rPr>
              <a:t>R</a:t>
            </a:r>
            <a:endParaRPr lang="en-US" altLang="zh-CN" sz="2875" b="1" baseline="-25000" smtClean="0">
              <a:solidFill>
                <a:srgbClr val="A50021"/>
              </a:solidFill>
              <a:cs typeface="Times New Roman" panose="02020603050405020304" pitchFamily="18" charset="0"/>
            </a:endParaRPr>
          </a:p>
        </p:txBody>
      </p:sp>
      <p:sp>
        <p:nvSpPr>
          <p:cNvPr id="10244" name="Text Box 3076"/>
          <p:cNvSpPr txBox="1">
            <a:spLocks noChangeArrowheads="1"/>
          </p:cNvSpPr>
          <p:nvPr/>
        </p:nvSpPr>
        <p:spPr bwMode="auto">
          <a:xfrm>
            <a:off x="1164909" y="3617239"/>
            <a:ext cx="5902539"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smtClean="0">
                <a:solidFill>
                  <a:srgbClr val="660066"/>
                </a:solidFill>
                <a:cs typeface="Times New Roman" panose="02020603050405020304" pitchFamily="18" charset="0"/>
              </a:rPr>
              <a:t> </a:t>
            </a:r>
            <a:r>
              <a:rPr lang="zh-CN" altLang="en-US" sz="2875" b="1" dirty="0">
                <a:solidFill>
                  <a:srgbClr val="0000FF"/>
                </a:solidFill>
                <a:ea typeface="黑体" panose="02010609060101010101" pitchFamily="49" charset="-122"/>
                <a:cs typeface="Times New Roman" panose="02020603050405020304" pitchFamily="18" charset="0"/>
              </a:rPr>
              <a:t>(4) 最高工作频率</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smtClean="0">
                <a:solidFill>
                  <a:srgbClr val="A50021"/>
                </a:solidFill>
                <a:cs typeface="Times New Roman" panose="02020603050405020304" pitchFamily="18" charset="0"/>
              </a:rPr>
              <a:t>f</a:t>
            </a:r>
            <a:r>
              <a:rPr lang="en-US" altLang="zh-CN" sz="2875" b="1" baseline="-25000" smtClean="0">
                <a:solidFill>
                  <a:srgbClr val="A50021"/>
                </a:solidFill>
                <a:cs typeface="Times New Roman" panose="02020603050405020304" pitchFamily="18" charset="0"/>
              </a:rPr>
              <a:t>M</a:t>
            </a:r>
            <a:endParaRPr lang="en-US" altLang="zh-CN" sz="2875" b="1" baseline="-25000" smtClean="0">
              <a:solidFill>
                <a:srgbClr val="A50021"/>
              </a:solidFill>
              <a:cs typeface="Times New Roman" panose="02020603050405020304" pitchFamily="18" charset="0"/>
            </a:endParaRPr>
          </a:p>
        </p:txBody>
      </p:sp>
      <p:sp>
        <p:nvSpPr>
          <p:cNvPr id="6149" name="Text Box 3085"/>
          <p:cNvSpPr txBox="1">
            <a:spLocks noChangeArrowheads="1"/>
          </p:cNvSpPr>
          <p:nvPr/>
        </p:nvSpPr>
        <p:spPr bwMode="auto">
          <a:xfrm>
            <a:off x="1352956" y="1440615"/>
            <a:ext cx="9777675" cy="1553210"/>
          </a:xfrm>
          <a:prstGeom prst="rect">
            <a:avLst/>
          </a:prstGeom>
          <a:noFill/>
          <a:ln>
            <a:noFill/>
          </a:ln>
          <a:effectLst/>
          <a:extLst>
            <a:ext uri="{909E8E84-426E-40DD-AFC4-6F175D3DCCD1}">
              <a14:hiddenFill xmlns:a14="http://schemas.microsoft.com/office/drawing/2010/main">
                <a:gradFill rotWithShape="0">
                  <a:gsLst>
                    <a:gs pos="0">
                      <a:srgbClr val="C9FFC9"/>
                    </a:gs>
                    <a:gs pos="100000">
                      <a:srgbClr val="E4FFE4"/>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75" b="1" dirty="0" smtClean="0">
                <a:solidFill>
                  <a:schemeClr val="tx1"/>
                </a:solidFill>
              </a:rPr>
              <a:t>       </a:t>
            </a:r>
            <a:r>
              <a:rPr lang="zh-CN" altLang="en-US" sz="2875" b="1" dirty="0" smtClean="0">
                <a:solidFill>
                  <a:schemeClr val="tx1"/>
                </a:solidFill>
              </a:rPr>
              <a:t>在室温下，在规定的反向电压下，一般是最大反向工作电压下的反向电流值。硅二极管的反向电流一般在纳安</a:t>
            </a:r>
            <a:r>
              <a:rPr lang="en-US" altLang="zh-CN" sz="2875" b="1" dirty="0" smtClean="0">
                <a:solidFill>
                  <a:schemeClr val="tx1"/>
                </a:solidFill>
              </a:rPr>
              <a:t>(</a:t>
            </a:r>
            <a:r>
              <a:rPr lang="en-US" altLang="zh-CN" sz="2875" b="1" dirty="0" err="1" smtClean="0">
                <a:solidFill>
                  <a:schemeClr val="tx1"/>
                </a:solidFill>
              </a:rPr>
              <a:t>nA</a:t>
            </a:r>
            <a:r>
              <a:rPr lang="en-US" altLang="zh-CN" sz="2875" b="1" dirty="0" smtClean="0">
                <a:solidFill>
                  <a:schemeClr val="tx1"/>
                </a:solidFill>
              </a:rPr>
              <a:t>)</a:t>
            </a:r>
            <a:r>
              <a:rPr lang="zh-CN" altLang="en-US" sz="2875" b="1" dirty="0" smtClean="0">
                <a:solidFill>
                  <a:schemeClr val="tx1"/>
                </a:solidFill>
              </a:rPr>
              <a:t>级；锗二极管在微安</a:t>
            </a:r>
            <a:r>
              <a:rPr lang="en-US" altLang="zh-CN" sz="2875" b="1" dirty="0" smtClean="0">
                <a:solidFill>
                  <a:schemeClr val="tx1"/>
                </a:solidFill>
              </a:rPr>
              <a:t>(</a:t>
            </a:r>
            <a:r>
              <a:rPr lang="en-US" altLang="zh-CN" sz="2875" b="1" dirty="0" smtClean="0">
                <a:solidFill>
                  <a:schemeClr val="tx1"/>
                </a:solidFill>
                <a:sym typeface="Symbol" panose="05050102010706020507" pitchFamily="18" charset="2"/>
              </a:rPr>
              <a:t></a:t>
            </a:r>
            <a:r>
              <a:rPr lang="en-US" altLang="zh-CN" sz="2875" b="1" dirty="0" smtClean="0">
                <a:solidFill>
                  <a:schemeClr val="tx1"/>
                </a:solidFill>
              </a:rPr>
              <a:t>A)</a:t>
            </a:r>
            <a:r>
              <a:rPr lang="zh-CN" altLang="en-US" sz="2875" b="1" dirty="0" smtClean="0">
                <a:solidFill>
                  <a:schemeClr val="tx1"/>
                </a:solidFill>
              </a:rPr>
              <a:t>级。</a:t>
            </a:r>
            <a:endParaRPr lang="zh-CN" altLang="en-US" sz="2875" b="1" dirty="0" smtClean="0">
              <a:solidFill>
                <a:schemeClr val="tx1"/>
              </a:solidFill>
            </a:endParaRPr>
          </a:p>
        </p:txBody>
      </p:sp>
      <p:sp>
        <p:nvSpPr>
          <p:cNvPr id="10254" name="Text Box 3086"/>
          <p:cNvSpPr txBox="1">
            <a:spLocks noChangeArrowheads="1"/>
          </p:cNvSpPr>
          <p:nvPr/>
        </p:nvSpPr>
        <p:spPr bwMode="auto">
          <a:xfrm>
            <a:off x="1352956" y="4256750"/>
            <a:ext cx="9771584" cy="1553210"/>
          </a:xfrm>
          <a:prstGeom prst="rect">
            <a:avLst/>
          </a:prstGeom>
          <a:noFill/>
          <a:ln>
            <a:noFill/>
          </a:ln>
          <a:effectLst/>
          <a:extLst>
            <a:ext uri="{909E8E84-426E-40DD-AFC4-6F175D3DCCD1}">
              <a14:hiddenFill xmlns:a14="http://schemas.microsoft.com/office/drawing/2010/main">
                <a:gradFill rotWithShape="0">
                  <a:gsLst>
                    <a:gs pos="0">
                      <a:srgbClr val="FFCCFF"/>
                    </a:gs>
                    <a:gs pos="100000">
                      <a:srgbClr val="FFF3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sz="2875" b="1" smtClean="0">
                <a:solidFill>
                  <a:schemeClr val="tx1"/>
                </a:solidFill>
              </a:rPr>
              <a:t>        </a:t>
            </a:r>
            <a:r>
              <a:rPr lang="zh-CN" sz="2875" b="1" smtClean="0">
                <a:solidFill>
                  <a:schemeClr val="tx1"/>
                </a:solidFill>
              </a:rPr>
              <a:t>二极管维持单向导电性的最高工作频率</a:t>
            </a:r>
            <a:r>
              <a:rPr lang="zh-CN" altLang="en-US" sz="2875" b="1" smtClean="0">
                <a:solidFill>
                  <a:schemeClr val="tx1"/>
                </a:solidFill>
              </a:rPr>
              <a:t>。由于二极管中存在结电容，当频率很高时，电流可以直接通过结电容，破坏二极管的单向导电性。</a:t>
            </a:r>
            <a:endParaRPr lang="zh-CN" altLang="en-US" sz="2875" b="1"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0-#ppt_w/2"/>
                                          </p:val>
                                        </p:tav>
                                        <p:tav tm="100000">
                                          <p:val>
                                            <p:strVal val="#ppt_x"/>
                                          </p:val>
                                        </p:tav>
                                      </p:tavLst>
                                    </p:anim>
                                    <p:anim calcmode="lin" valueType="num">
                                      <p:cBhvr additive="base">
                                        <p:cTn id="8" dur="500" fill="hold"/>
                                        <p:tgtEl>
                                          <p:spTgt spid="102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5" fill="hold" grpId="0" nodeType="afterEffect">
                                  <p:stCondLst>
                                    <p:cond delay="0"/>
                                  </p:stCondLst>
                                  <p:childTnLst>
                                    <p:set>
                                      <p:cBhvr>
                                        <p:cTn id="11" dur="1" fill="hold">
                                          <p:stCondLst>
                                            <p:cond delay="0"/>
                                          </p:stCondLst>
                                        </p:cTn>
                                        <p:tgtEl>
                                          <p:spTgt spid="10254"/>
                                        </p:tgtEl>
                                        <p:attrNameLst>
                                          <p:attrName>style.visibility</p:attrName>
                                        </p:attrNameLst>
                                      </p:cBhvr>
                                      <p:to>
                                        <p:strVal val="visible"/>
                                      </p:to>
                                    </p:set>
                                    <p:animEffect transition="in" filter="blinds(vertical)">
                                      <p:cBhvr>
                                        <p:cTn id="12" dur="500"/>
                                        <p:tgtEl>
                                          <p:spTgt spid="10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autoUpdateAnimBg="0"/>
      <p:bldP spid="10254" grpId="0" bldLvl="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075"/>
          <p:cNvSpPr txBox="1">
            <a:spLocks noChangeArrowheads="1"/>
          </p:cNvSpPr>
          <p:nvPr/>
        </p:nvSpPr>
        <p:spPr bwMode="auto">
          <a:xfrm>
            <a:off x="724864" y="707002"/>
            <a:ext cx="7629220"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355" b="1" dirty="0" smtClean="0">
                <a:solidFill>
                  <a:srgbClr val="FF0000"/>
                </a:solidFill>
              </a:rPr>
              <a:t>1.3.4  </a:t>
            </a:r>
            <a:r>
              <a:rPr lang="zh-CN" altLang="en-US" sz="3355" b="1" dirty="0">
                <a:solidFill>
                  <a:srgbClr val="FF0000"/>
                </a:solidFill>
                <a:latin typeface="黑体" panose="02010609060101010101" pitchFamily="49" charset="-122"/>
                <a:ea typeface="黑体" panose="02010609060101010101" pitchFamily="49" charset="-122"/>
              </a:rPr>
              <a:t>半导体二极管的等效及应用</a:t>
            </a:r>
            <a:endParaRPr lang="zh-CN" altLang="en-US" sz="3355" b="1" dirty="0">
              <a:solidFill>
                <a:srgbClr val="FF0000"/>
              </a:solidFill>
              <a:latin typeface="黑体" panose="02010609060101010101" pitchFamily="49" charset="-122"/>
              <a:ea typeface="黑体" panose="02010609060101010101" pitchFamily="49" charset="-122"/>
            </a:endParaRPr>
          </a:p>
        </p:txBody>
      </p:sp>
      <p:sp>
        <p:nvSpPr>
          <p:cNvPr id="4099" name="Text Box 3080"/>
          <p:cNvSpPr txBox="1">
            <a:spLocks noChangeArrowheads="1"/>
          </p:cNvSpPr>
          <p:nvPr/>
        </p:nvSpPr>
        <p:spPr bwMode="auto">
          <a:xfrm>
            <a:off x="771525" y="2237105"/>
            <a:ext cx="10972800" cy="106553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75" b="1" dirty="0" smtClean="0">
                <a:solidFill>
                  <a:srgbClr val="000000"/>
                </a:solidFill>
              </a:rPr>
              <a:t>        </a:t>
            </a:r>
            <a:r>
              <a:rPr lang="zh-CN" altLang="en-US" sz="2875" b="1" dirty="0" smtClean="0">
                <a:solidFill>
                  <a:srgbClr val="000000"/>
                </a:solidFill>
              </a:rPr>
              <a:t>二极管的伏安特性是</a:t>
            </a:r>
            <a:r>
              <a:rPr lang="zh-CN" altLang="en-US" sz="2875" b="1" dirty="0" smtClean="0">
                <a:solidFill>
                  <a:srgbClr val="FF0000"/>
                </a:solidFill>
              </a:rPr>
              <a:t>非线性</a:t>
            </a:r>
            <a:r>
              <a:rPr lang="zh-CN" altLang="en-US" sz="2875" b="1" dirty="0" smtClean="0">
                <a:solidFill>
                  <a:srgbClr val="000000"/>
                </a:solidFill>
              </a:rPr>
              <a:t>的，为了分析方便，常在一定</a:t>
            </a:r>
            <a:r>
              <a:rPr lang="zh-CN" altLang="en-US" sz="2875" b="1" dirty="0" smtClean="0">
                <a:solidFill>
                  <a:srgbClr val="000000"/>
                </a:solidFill>
                <a:highlight>
                  <a:srgbClr val="FFFF00"/>
                </a:highlight>
              </a:rPr>
              <a:t>条件</a:t>
            </a:r>
            <a:r>
              <a:rPr lang="zh-CN" altLang="en-US" sz="2875" b="1" dirty="0" smtClean="0">
                <a:solidFill>
                  <a:srgbClr val="000000"/>
                </a:solidFill>
              </a:rPr>
              <a:t>下，用</a:t>
            </a:r>
            <a:r>
              <a:rPr lang="zh-CN" altLang="en-US" sz="2875" b="1" dirty="0" smtClean="0">
                <a:solidFill>
                  <a:srgbClr val="0000FF"/>
                </a:solidFill>
              </a:rPr>
              <a:t>线性</a:t>
            </a:r>
            <a:r>
              <a:rPr lang="zh-CN" altLang="en-US" sz="2875" b="1" dirty="0" smtClean="0">
                <a:solidFill>
                  <a:srgbClr val="000000"/>
                </a:solidFill>
              </a:rPr>
              <a:t>元件所构成的电路来对二极管的特性进行</a:t>
            </a:r>
            <a:r>
              <a:rPr lang="zh-CN" altLang="en-US" sz="2875" b="1" dirty="0" smtClean="0">
                <a:solidFill>
                  <a:srgbClr val="000000"/>
                </a:solidFill>
                <a:highlight>
                  <a:srgbClr val="FFFF00"/>
                </a:highlight>
              </a:rPr>
              <a:t>近似</a:t>
            </a:r>
            <a:r>
              <a:rPr lang="zh-CN" altLang="en-US" sz="2875" b="1" dirty="0" smtClean="0">
                <a:solidFill>
                  <a:srgbClr val="000000"/>
                </a:solidFill>
              </a:rPr>
              <a:t>等效。</a:t>
            </a:r>
            <a:endParaRPr lang="zh-CN" altLang="en-US" sz="2875" b="1" dirty="0" smtClean="0">
              <a:solidFill>
                <a:srgbClr val="000000"/>
              </a:solidFill>
            </a:endParaRPr>
          </a:p>
        </p:txBody>
      </p:sp>
      <p:sp>
        <p:nvSpPr>
          <p:cNvPr id="7179" name="Text Box 3083"/>
          <p:cNvSpPr txBox="1">
            <a:spLocks noChangeArrowheads="1"/>
          </p:cNvSpPr>
          <p:nvPr/>
        </p:nvSpPr>
        <p:spPr bwMode="auto">
          <a:xfrm>
            <a:off x="746751" y="1495431"/>
            <a:ext cx="5889597" cy="51160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zh-CN" altLang="en-US" sz="2875" b="1" dirty="0">
                <a:solidFill>
                  <a:srgbClr val="0000FF"/>
                </a:solidFill>
                <a:latin typeface="黑体" panose="02010609060101010101" pitchFamily="49" charset="-122"/>
                <a:ea typeface="黑体" panose="02010609060101010101" pitchFamily="49" charset="-122"/>
              </a:rPr>
              <a:t>一、</a:t>
            </a:r>
            <a:r>
              <a:rPr lang="zh-CN" altLang="en-US" sz="2875" b="1" dirty="0">
                <a:solidFill>
                  <a:srgbClr val="0000FF"/>
                </a:solidFill>
                <a:latin typeface="黑体" panose="02010609060101010101" pitchFamily="49" charset="-122"/>
                <a:ea typeface="黑体" panose="02010609060101010101" pitchFamily="49" charset="-122"/>
                <a:sym typeface="+mn-ea"/>
              </a:rPr>
              <a:t>二极管的等效电路</a:t>
            </a:r>
            <a:endParaRPr lang="zh-CN" altLang="en-US" sz="2875" b="1" dirty="0">
              <a:solidFill>
                <a:srgbClr val="0000FF"/>
              </a:solidFill>
              <a:latin typeface="黑体" panose="02010609060101010101" pitchFamily="49" charset="-122"/>
              <a:ea typeface="黑体" panose="02010609060101010101" pitchFamily="49" charset="-122"/>
              <a:sym typeface="+mn-ea"/>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6" name="文本框 5"/>
          <p:cNvSpPr txBox="1"/>
          <p:nvPr/>
        </p:nvSpPr>
        <p:spPr>
          <a:xfrm>
            <a:off x="4163000" y="3427477"/>
            <a:ext cx="3378753" cy="2748280"/>
          </a:xfrm>
          <a:prstGeom prst="rect">
            <a:avLst/>
          </a:prstGeom>
          <a:noFill/>
        </p:spPr>
        <p:txBody>
          <a:bodyPr wrap="square" rtlCol="0" anchor="t">
            <a:spAutoFit/>
          </a:bodyPr>
          <a:p>
            <a:pPr marL="0" lvl="1" algn="l" eaLnBrk="1" hangingPunct="1">
              <a:lnSpc>
                <a:spcPct val="150000"/>
              </a:lnSpc>
              <a:spcBef>
                <a:spcPts val="0"/>
              </a:spcBef>
              <a:buClrTx/>
              <a:buSzTx/>
              <a:buFontTx/>
            </a:pPr>
            <a:r>
              <a:rPr lang="zh-CN" altLang="en-US" sz="2875" b="1" dirty="0" smtClean="0">
                <a:solidFill>
                  <a:srgbClr val="000000"/>
                </a:solidFill>
                <a:sym typeface="+mn-ea"/>
              </a:rPr>
              <a:t>1. 理想等效</a:t>
            </a:r>
            <a:endParaRPr lang="zh-CN" altLang="en-US" sz="2875" b="1" dirty="0" smtClean="0">
              <a:solidFill>
                <a:srgbClr val="000000"/>
              </a:solidFill>
            </a:endParaRPr>
          </a:p>
          <a:p>
            <a:pPr marL="0" lvl="1" algn="l" eaLnBrk="1" hangingPunct="1">
              <a:lnSpc>
                <a:spcPct val="150000"/>
              </a:lnSpc>
              <a:spcBef>
                <a:spcPts val="0"/>
              </a:spcBef>
              <a:buClrTx/>
              <a:buSzTx/>
              <a:buFontTx/>
            </a:pPr>
            <a:r>
              <a:rPr lang="zh-CN" altLang="en-US" sz="2875" b="1" dirty="0" smtClean="0">
                <a:solidFill>
                  <a:srgbClr val="000000"/>
                </a:solidFill>
                <a:sym typeface="+mn-ea"/>
              </a:rPr>
              <a:t>2. 开关等效</a:t>
            </a:r>
            <a:endParaRPr lang="zh-CN" altLang="en-US" sz="2875" b="1" dirty="0" smtClean="0">
              <a:solidFill>
                <a:srgbClr val="000000"/>
              </a:solidFill>
            </a:endParaRPr>
          </a:p>
          <a:p>
            <a:pPr marL="0" lvl="1" algn="l" eaLnBrk="1" hangingPunct="1">
              <a:lnSpc>
                <a:spcPct val="150000"/>
              </a:lnSpc>
              <a:spcBef>
                <a:spcPts val="0"/>
              </a:spcBef>
              <a:buClrTx/>
              <a:buSzTx/>
              <a:buFontTx/>
            </a:pPr>
            <a:r>
              <a:rPr lang="zh-CN" altLang="en-US" sz="2875" b="1" dirty="0" smtClean="0">
                <a:solidFill>
                  <a:srgbClr val="000000"/>
                </a:solidFill>
                <a:sym typeface="+mn-ea"/>
              </a:rPr>
              <a:t>3. 折线等效</a:t>
            </a:r>
            <a:endParaRPr lang="zh-CN" altLang="en-US" sz="2875" b="1" dirty="0" smtClean="0">
              <a:solidFill>
                <a:srgbClr val="000000"/>
              </a:solidFill>
            </a:endParaRPr>
          </a:p>
          <a:p>
            <a:pPr marL="0" lvl="1" algn="l" eaLnBrk="1" hangingPunct="1">
              <a:lnSpc>
                <a:spcPct val="150000"/>
              </a:lnSpc>
              <a:spcBef>
                <a:spcPts val="0"/>
              </a:spcBef>
              <a:buClrTx/>
              <a:buSzTx/>
              <a:buFontTx/>
            </a:pPr>
            <a:r>
              <a:rPr lang="zh-CN" altLang="en-US" sz="2875" b="1" dirty="0" smtClean="0">
                <a:solidFill>
                  <a:srgbClr val="000000"/>
                </a:solidFill>
                <a:sym typeface="+mn-ea"/>
              </a:rPr>
              <a:t>4. 微变等效</a:t>
            </a:r>
            <a:endParaRPr lang="zh-CN" altLang="en-US" sz="2875" b="1" dirty="0" smtClean="0">
              <a:solidFill>
                <a:srgbClr val="000000"/>
              </a:solidFill>
              <a:latin typeface="Times New Roman" panose="02020603050405020304" pitchFamily="18" charset="0"/>
              <a:sym typeface="+mn-ea"/>
            </a:endParaRPr>
          </a:p>
        </p:txBody>
      </p:sp>
      <p:sp>
        <p:nvSpPr>
          <p:cNvPr id="3" name="右大括号 2"/>
          <p:cNvSpPr/>
          <p:nvPr/>
        </p:nvSpPr>
        <p:spPr>
          <a:xfrm>
            <a:off x="6268820" y="3773879"/>
            <a:ext cx="258850" cy="1553861"/>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p>
            <a:endParaRPr lang="zh-CN" altLang="en-US" sz="2875"/>
          </a:p>
        </p:txBody>
      </p:sp>
      <p:sp>
        <p:nvSpPr>
          <p:cNvPr id="4" name="文本框 3"/>
          <p:cNvSpPr txBox="1"/>
          <p:nvPr/>
        </p:nvSpPr>
        <p:spPr>
          <a:xfrm>
            <a:off x="6614160" y="4215130"/>
            <a:ext cx="2927350" cy="578485"/>
          </a:xfrm>
          <a:prstGeom prst="rect">
            <a:avLst/>
          </a:prstGeom>
          <a:noFill/>
        </p:spPr>
        <p:txBody>
          <a:bodyPr wrap="square" rtlCol="0" anchor="t">
            <a:spAutoFit/>
          </a:bodyPr>
          <a:p>
            <a:pPr marL="0" indent="0">
              <a:lnSpc>
                <a:spcPct val="110000"/>
              </a:lnSpc>
              <a:buNone/>
            </a:pPr>
            <a:r>
              <a:rPr lang="zh-CN" altLang="en-US" sz="2875" dirty="0">
                <a:solidFill>
                  <a:srgbClr val="FF0000"/>
                </a:solidFill>
                <a:latin typeface="黑体" panose="02010609060101010101" pitchFamily="49" charset="-122"/>
                <a:ea typeface="黑体" panose="02010609060101010101" pitchFamily="49" charset="-122"/>
                <a:sym typeface="+mn-ea"/>
              </a:rPr>
              <a:t>折线化</a:t>
            </a:r>
            <a:r>
              <a:rPr lang="en-US" altLang="zh-CN" sz="2875" dirty="0">
                <a:solidFill>
                  <a:srgbClr val="FF0000"/>
                </a:solidFill>
                <a:latin typeface="黑体" panose="02010609060101010101" pitchFamily="49" charset="-122"/>
                <a:ea typeface="黑体" panose="02010609060101010101" pitchFamily="49" charset="-122"/>
                <a:sym typeface="+mn-ea"/>
              </a:rPr>
              <a:t>(</a:t>
            </a:r>
            <a:r>
              <a:rPr lang="zh-CN" altLang="en-US" sz="2875" dirty="0">
                <a:solidFill>
                  <a:srgbClr val="FF0000"/>
                </a:solidFill>
                <a:latin typeface="黑体" panose="02010609060101010101" pitchFamily="49" charset="-122"/>
                <a:ea typeface="黑体" panose="02010609060101010101" pitchFamily="49" charset="-122"/>
                <a:sym typeface="+mn-ea"/>
              </a:rPr>
              <a:t>直流）</a:t>
            </a:r>
            <a:endParaRPr lang="zh-CN" altLang="en-US" sz="2875"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5" name="文本框 4"/>
          <p:cNvSpPr txBox="1"/>
          <p:nvPr/>
        </p:nvSpPr>
        <p:spPr>
          <a:xfrm>
            <a:off x="6097905" y="5516880"/>
            <a:ext cx="3065145" cy="578485"/>
          </a:xfrm>
          <a:prstGeom prst="rect">
            <a:avLst/>
          </a:prstGeom>
          <a:noFill/>
        </p:spPr>
        <p:txBody>
          <a:bodyPr wrap="square" rtlCol="0" anchor="t">
            <a:spAutoFit/>
          </a:bodyPr>
          <a:p>
            <a:pPr marL="0" indent="0">
              <a:lnSpc>
                <a:spcPct val="110000"/>
              </a:lnSpc>
              <a:buNone/>
            </a:pPr>
            <a:r>
              <a:rPr lang="en-US" altLang="zh-CN" sz="2875" dirty="0">
                <a:solidFill>
                  <a:srgbClr val="FF0000"/>
                </a:solidFill>
                <a:latin typeface="黑体" panose="02010609060101010101" pitchFamily="49" charset="-122"/>
                <a:ea typeface="黑体" panose="02010609060101010101" pitchFamily="49" charset="-122"/>
                <a:sym typeface="+mn-ea"/>
              </a:rPr>
              <a:t>— </a:t>
            </a:r>
            <a:r>
              <a:rPr lang="zh-CN" altLang="en-US" sz="2875" dirty="0">
                <a:solidFill>
                  <a:srgbClr val="FF0000"/>
                </a:solidFill>
                <a:latin typeface="黑体" panose="02010609060101010101" pitchFamily="49" charset="-122"/>
                <a:ea typeface="黑体" panose="02010609060101010101" pitchFamily="49" charset="-122"/>
                <a:sym typeface="+mn-ea"/>
              </a:rPr>
              <a:t>交流小信号</a:t>
            </a:r>
            <a:endParaRPr lang="zh-CN" altLang="en-US" sz="2875"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Text Box 3083"/>
          <p:cNvSpPr txBox="1">
            <a:spLocks noChangeArrowheads="1"/>
          </p:cNvSpPr>
          <p:nvPr/>
        </p:nvSpPr>
        <p:spPr bwMode="auto">
          <a:xfrm>
            <a:off x="916717" y="648584"/>
            <a:ext cx="3292723" cy="51198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30000"/>
              </a:lnSpc>
              <a:buClrTx/>
              <a:buSzTx/>
              <a:buFontTx/>
            </a:pPr>
            <a:r>
              <a:rPr lang="zh-CN" altLang="en-US" sz="2875" b="1" dirty="0">
                <a:solidFill>
                  <a:schemeClr val="accent6">
                    <a:lumMod val="50000"/>
                  </a:schemeClr>
                </a:solidFill>
                <a:cs typeface="Times New Roman" panose="02020603050405020304" pitchFamily="18" charset="0"/>
              </a:rPr>
              <a:t>1.理想等效</a:t>
            </a:r>
            <a:endParaRPr lang="zh-CN" altLang="en-US" sz="2875" b="1" dirty="0">
              <a:solidFill>
                <a:schemeClr val="accent6">
                  <a:lumMod val="50000"/>
                </a:schemeClr>
              </a:solidFill>
              <a:cs typeface="Times New Roman" panose="02020603050405020304" pitchFamily="18" charset="0"/>
            </a:endParaRPr>
          </a:p>
        </p:txBody>
      </p:sp>
      <p:sp>
        <p:nvSpPr>
          <p:cNvPr id="7182" name="Text Box 3086"/>
          <p:cNvSpPr txBox="1">
            <a:spLocks noChangeArrowheads="1"/>
          </p:cNvSpPr>
          <p:nvPr/>
        </p:nvSpPr>
        <p:spPr bwMode="auto">
          <a:xfrm>
            <a:off x="1121410" y="1464945"/>
            <a:ext cx="9342120" cy="55435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75" b="1" dirty="0" smtClean="0">
                <a:solidFill>
                  <a:srgbClr val="000000"/>
                </a:solidFill>
              </a:rPr>
              <a:t>正偏时导通，压降为</a:t>
            </a:r>
            <a:r>
              <a:rPr lang="en-US" altLang="zh-CN" sz="2875" b="1" dirty="0" smtClean="0">
                <a:solidFill>
                  <a:srgbClr val="000000"/>
                </a:solidFill>
              </a:rPr>
              <a:t> 0</a:t>
            </a:r>
            <a:r>
              <a:rPr lang="zh-CN" altLang="en-US" sz="2875" b="1" dirty="0" smtClean="0">
                <a:solidFill>
                  <a:srgbClr val="000000"/>
                </a:solidFill>
              </a:rPr>
              <a:t>；</a:t>
            </a:r>
            <a:r>
              <a:rPr lang="zh-CN" altLang="en-US" sz="2875" b="1" dirty="0" smtClean="0">
                <a:solidFill>
                  <a:srgbClr val="000000"/>
                </a:solidFill>
              </a:rPr>
              <a:t>反偏时截止，反向电流为</a:t>
            </a:r>
            <a:r>
              <a:rPr lang="en-US" altLang="zh-CN" sz="2875" b="1" dirty="0" smtClean="0">
                <a:solidFill>
                  <a:srgbClr val="000000"/>
                </a:solidFill>
              </a:rPr>
              <a:t> 0</a:t>
            </a:r>
            <a:r>
              <a:rPr lang="zh-CN" altLang="en-US" sz="2875" b="1" dirty="0" smtClean="0">
                <a:solidFill>
                  <a:srgbClr val="000000"/>
                </a:solidFill>
              </a:rPr>
              <a:t>。</a:t>
            </a:r>
            <a:endParaRPr lang="zh-CN" altLang="en-US" sz="2875" b="1"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grpSp>
        <p:nvGrpSpPr>
          <p:cNvPr id="8" name="组合 7"/>
          <p:cNvGrpSpPr/>
          <p:nvPr/>
        </p:nvGrpSpPr>
        <p:grpSpPr>
          <a:xfrm>
            <a:off x="7456485" y="3788536"/>
            <a:ext cx="3362765" cy="2675905"/>
            <a:chOff x="8560" y="978"/>
            <a:chExt cx="5215" cy="4210"/>
          </a:xfrm>
        </p:grpSpPr>
        <p:graphicFrame>
          <p:nvGraphicFramePr>
            <p:cNvPr id="264196" name="对象 7179"/>
            <p:cNvGraphicFramePr/>
            <p:nvPr>
              <p:custDataLst>
                <p:tags r:id="rId1"/>
              </p:custDataLst>
            </p:nvPr>
          </p:nvGraphicFramePr>
          <p:xfrm>
            <a:off x="8560" y="978"/>
            <a:ext cx="5215" cy="4210"/>
          </p:xfrm>
          <a:graphic>
            <a:graphicData uri="http://schemas.openxmlformats.org/presentationml/2006/ole">
              <mc:AlternateContent xmlns:mc="http://schemas.openxmlformats.org/markup-compatibility/2006">
                <mc:Choice xmlns:v="urn:schemas-microsoft-com:vml" Requires="v">
                  <p:oleObj spid="_x0000_s3124" name="" r:id="rId2" imgW="3072130" imgH="2847340" progId="Visio.Drawing.11">
                    <p:embed/>
                  </p:oleObj>
                </mc:Choice>
                <mc:Fallback>
                  <p:oleObj name="" r:id="rId2" imgW="3072130" imgH="2847340" progId="Visio.Drawing.11">
                    <p:embed/>
                    <p:pic>
                      <p:nvPicPr>
                        <p:cNvPr id="0" name="图片 3123"/>
                        <p:cNvPicPr/>
                        <p:nvPr/>
                      </p:nvPicPr>
                      <p:blipFill>
                        <a:blip r:embed="rId3"/>
                        <a:stretch>
                          <a:fillRect/>
                        </a:stretch>
                      </p:blipFill>
                      <p:spPr>
                        <a:xfrm>
                          <a:off x="8560" y="978"/>
                          <a:ext cx="5215" cy="4210"/>
                        </a:xfrm>
                        <a:prstGeom prst="rect">
                          <a:avLst/>
                        </a:prstGeom>
                        <a:solidFill>
                          <a:schemeClr val="bg1"/>
                        </a:solidFill>
                        <a:ln w="38100" cap="flat" cmpd="sng">
                          <a:pattFill prst="pct80">
                            <a:fgClr>
                              <a:srgbClr val="000000"/>
                            </a:fgClr>
                            <a:bgClr>
                              <a:srgbClr val="FFFFFF"/>
                            </a:bgClr>
                          </a:pattFill>
                          <a:prstDash val="solid"/>
                          <a:miter/>
                          <a:headEnd type="none" w="med" len="med"/>
                          <a:tailEnd type="none" w="med" len="med"/>
                        </a:ln>
                      </p:spPr>
                    </p:pic>
                  </p:oleObj>
                </mc:Fallback>
              </mc:AlternateContent>
            </a:graphicData>
          </a:graphic>
        </p:graphicFrame>
        <p:sp>
          <p:nvSpPr>
            <p:cNvPr id="10" name="文本框 9"/>
            <p:cNvSpPr txBox="1"/>
            <p:nvPr>
              <p:custDataLst>
                <p:tags r:id="rId4"/>
              </p:custDataLst>
            </p:nvPr>
          </p:nvSpPr>
          <p:spPr>
            <a:xfrm>
              <a:off x="12745" y="4337"/>
              <a:ext cx="479" cy="771"/>
            </a:xfrm>
            <a:prstGeom prst="rect">
              <a:avLst/>
            </a:prstGeom>
            <a:solidFill>
              <a:schemeClr val="bg1"/>
            </a:solidFill>
          </p:spPr>
          <p:txBody>
            <a:bodyPr wrap="square" rtlCol="0">
              <a:spAutoFit/>
            </a:bodyPr>
            <a:p>
              <a:pPr indent="0" algn="r" fontAlgn="auto">
                <a:lnSpc>
                  <a:spcPct val="120000"/>
                </a:lnSpc>
                <a:spcBef>
                  <a:spcPts val="0"/>
                </a:spcBef>
                <a:spcAft>
                  <a:spcPts val="0"/>
                </a:spcAft>
                <a:buNone/>
              </a:pPr>
              <a:r>
                <a:rPr lang="en-US" altLang="zh-CN" sz="2160" b="1" i="1" dirty="0" smtClean="0">
                  <a:latin typeface="Times New Roman" panose="02020603050405020304" pitchFamily="18" charset="0"/>
                  <a:ea typeface="楷体" panose="02010609060101010101" pitchFamily="49" charset="-122"/>
                  <a:cs typeface="Times New Roman" panose="02020603050405020304" pitchFamily="18" charset="0"/>
                </a:rPr>
                <a:t>u</a:t>
              </a:r>
              <a:endParaRPr lang="en-US" altLang="zh-CN" sz="2160"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 name="文本框 5"/>
          <p:cNvSpPr txBox="1"/>
          <p:nvPr>
            <p:custDataLst>
              <p:tags r:id="rId5"/>
            </p:custDataLst>
          </p:nvPr>
        </p:nvSpPr>
        <p:spPr>
          <a:xfrm>
            <a:off x="8786030" y="3959326"/>
            <a:ext cx="308872" cy="490220"/>
          </a:xfrm>
          <a:prstGeom prst="rect">
            <a:avLst/>
          </a:prstGeom>
          <a:solidFill>
            <a:schemeClr val="bg1"/>
          </a:solidFill>
        </p:spPr>
        <p:txBody>
          <a:bodyPr wrap="square" rtlCol="0">
            <a:spAutoFit/>
          </a:bodyPr>
          <a:p>
            <a:pPr indent="0" algn="r" fontAlgn="auto">
              <a:lnSpc>
                <a:spcPct val="120000"/>
              </a:lnSpc>
              <a:spcBef>
                <a:spcPts val="0"/>
              </a:spcBef>
              <a:spcAft>
                <a:spcPts val="0"/>
              </a:spcAft>
              <a:buNone/>
            </a:pPr>
            <a:r>
              <a:rPr lang="en-US" altLang="zh-CN" sz="2160" b="1" i="1" dirty="0" smtClean="0">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160"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1" name="组合 10"/>
          <p:cNvGrpSpPr/>
          <p:nvPr/>
        </p:nvGrpSpPr>
        <p:grpSpPr>
          <a:xfrm>
            <a:off x="1089237" y="3507416"/>
            <a:ext cx="5593823" cy="1648399"/>
            <a:chOff x="172" y="4607"/>
            <a:chExt cx="7348" cy="2165"/>
          </a:xfrm>
        </p:grpSpPr>
        <p:grpSp>
          <p:nvGrpSpPr>
            <p:cNvPr id="7190" name="Group 3094"/>
            <p:cNvGrpSpPr/>
            <p:nvPr/>
          </p:nvGrpSpPr>
          <p:grpSpPr bwMode="auto">
            <a:xfrm>
              <a:off x="172" y="5342"/>
              <a:ext cx="7348" cy="1430"/>
              <a:chOff x="888" y="3395"/>
              <a:chExt cx="2939" cy="572"/>
            </a:xfrm>
          </p:grpSpPr>
          <p:sp>
            <p:nvSpPr>
              <p:cNvPr id="4107" name="Text Box 3090"/>
              <p:cNvSpPr txBox="1">
                <a:spLocks noChangeArrowheads="1"/>
              </p:cNvSpPr>
              <p:nvPr/>
            </p:nvSpPr>
            <p:spPr bwMode="auto">
              <a:xfrm>
                <a:off x="888" y="3395"/>
                <a:ext cx="2753" cy="29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75" b="1" dirty="0" smtClean="0">
                    <a:solidFill>
                      <a:srgbClr val="000000"/>
                    </a:solidFill>
                  </a:rPr>
                  <a:t> </a:t>
                </a:r>
                <a:r>
                  <a:rPr lang="zh-CN" altLang="en-US" sz="2875" b="1" dirty="0" smtClean="0">
                    <a:solidFill>
                      <a:srgbClr val="000000"/>
                    </a:solidFill>
                  </a:rPr>
                  <a:t>此时二极管相当</a:t>
                </a:r>
                <a:r>
                  <a:rPr lang="zh-CN" altLang="en-US" sz="2875" b="1" dirty="0" smtClean="0">
                    <a:solidFill>
                      <a:srgbClr val="FF0000"/>
                    </a:solidFill>
                  </a:rPr>
                  <a:t>受控</a:t>
                </a:r>
                <a:r>
                  <a:rPr lang="zh-CN" altLang="en-US" sz="2875" b="1" dirty="0" smtClean="0">
                    <a:solidFill>
                      <a:srgbClr val="000000"/>
                    </a:solidFill>
                  </a:rPr>
                  <a:t>开关</a:t>
                </a:r>
                <a:endParaRPr lang="zh-CN" altLang="en-US" sz="2875" b="1" dirty="0" smtClean="0">
                  <a:solidFill>
                    <a:srgbClr val="000000"/>
                  </a:solidFill>
                </a:endParaRPr>
              </a:p>
            </p:txBody>
          </p:sp>
          <p:graphicFrame>
            <p:nvGraphicFramePr>
              <p:cNvPr id="4108" name="Object 3091"/>
              <p:cNvGraphicFramePr>
                <a:graphicFrameLocks noChangeAspect="1"/>
              </p:cNvGraphicFramePr>
              <p:nvPr/>
            </p:nvGraphicFramePr>
            <p:xfrm>
              <a:off x="3238" y="3430"/>
              <a:ext cx="589" cy="182"/>
            </p:xfrm>
            <a:graphic>
              <a:graphicData uri="http://schemas.openxmlformats.org/presentationml/2006/ole">
                <mc:AlternateContent xmlns:mc="http://schemas.openxmlformats.org/markup-compatibility/2006">
                  <mc:Choice xmlns:v="urn:schemas-microsoft-com:vml" Requires="v">
                    <p:oleObj spid="_x0000_s28861" name="Visio" r:id="rId6" imgW="1596390" imgH="264795" progId="Visio.Drawing.11">
                      <p:embed/>
                    </p:oleObj>
                  </mc:Choice>
                  <mc:Fallback>
                    <p:oleObj name="Visio" r:id="rId6" imgW="1596390" imgH="264795" progId="Visio.Drawing.11">
                      <p:embed/>
                      <p:pic>
                        <p:nvPicPr>
                          <p:cNvPr id="0" name="图片 288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 y="3430"/>
                            <a:ext cx="589" cy="18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9" name="Text Box 3092"/>
              <p:cNvSpPr txBox="1">
                <a:spLocks noChangeArrowheads="1"/>
              </p:cNvSpPr>
              <p:nvPr/>
            </p:nvSpPr>
            <p:spPr bwMode="auto">
              <a:xfrm>
                <a:off x="925" y="3676"/>
                <a:ext cx="2431" cy="29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75" b="1" smtClean="0">
                    <a:solidFill>
                      <a:srgbClr val="000000"/>
                    </a:solidFill>
                  </a:rPr>
                  <a:t>正偏时合上，负偏时断开。</a:t>
                </a:r>
                <a:endParaRPr lang="zh-CN" altLang="en-US" sz="2875" b="1" smtClean="0">
                  <a:solidFill>
                    <a:srgbClr val="000000"/>
                  </a:solidFill>
                </a:endParaRPr>
              </a:p>
            </p:txBody>
          </p:sp>
        </p:grpSp>
        <p:sp>
          <p:nvSpPr>
            <p:cNvPr id="7" name="文本框 6"/>
            <p:cNvSpPr txBox="1"/>
            <p:nvPr/>
          </p:nvSpPr>
          <p:spPr>
            <a:xfrm>
              <a:off x="6466" y="4607"/>
              <a:ext cx="241" cy="760"/>
            </a:xfrm>
            <a:prstGeom prst="rect">
              <a:avLst/>
            </a:prstGeom>
            <a:noFill/>
          </p:spPr>
          <p:txBody>
            <a:bodyPr wrap="square" rtlCol="0">
              <a:spAutoFit/>
            </a:bodyPr>
            <a:p>
              <a:pPr marL="0" indent="0">
                <a:lnSpc>
                  <a:spcPct val="110000"/>
                </a:lnSpc>
                <a:buNone/>
              </a:pPr>
              <a:r>
                <a:rPr lang="en-US" altLang="zh-CN" sz="2875" i="1" dirty="0" smtClean="0">
                  <a:latin typeface="Times New Roman" panose="02020603050405020304" pitchFamily="18" charset="0"/>
                  <a:cs typeface="Times New Roman" panose="02020603050405020304" pitchFamily="18" charset="0"/>
                </a:rPr>
                <a:t>u</a:t>
              </a:r>
              <a:endParaRPr lang="en-US" altLang="zh-CN" sz="2875" i="1" dirty="0" smtClean="0">
                <a:latin typeface="Times New Roman" panose="02020603050405020304" pitchFamily="18" charset="0"/>
                <a:cs typeface="Times New Roman" panose="02020603050405020304" pitchFamily="18" charset="0"/>
              </a:endParaRPr>
            </a:p>
          </p:txBody>
        </p:sp>
        <p:cxnSp>
          <p:nvCxnSpPr>
            <p:cNvPr id="9" name="直接连接符 8"/>
            <p:cNvCxnSpPr/>
            <p:nvPr/>
          </p:nvCxnSpPr>
          <p:spPr>
            <a:xfrm flipV="1">
              <a:off x="6724" y="5298"/>
              <a:ext cx="0" cy="37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022351" y="2295390"/>
            <a:ext cx="9381025" cy="1157211"/>
            <a:chOff x="630" y="3015"/>
            <a:chExt cx="12322" cy="1520"/>
          </a:xfrm>
        </p:grpSpPr>
        <p:sp>
          <p:nvSpPr>
            <p:cNvPr id="7183" name="Text Box 3087"/>
            <p:cNvSpPr txBox="1">
              <a:spLocks noChangeArrowheads="1"/>
            </p:cNvSpPr>
            <p:nvPr/>
          </p:nvSpPr>
          <p:spPr bwMode="auto">
            <a:xfrm>
              <a:off x="1895" y="3015"/>
              <a:ext cx="10865" cy="728"/>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75" b="1" smtClean="0">
                  <a:solidFill>
                    <a:srgbClr val="000000"/>
                  </a:solidFill>
                </a:rPr>
                <a:t>二极管的正向压降远小于和其串联的其它电压。</a:t>
              </a:r>
              <a:endParaRPr lang="zh-CN" altLang="en-US" sz="2875" b="1" smtClean="0">
                <a:solidFill>
                  <a:srgbClr val="000000"/>
                </a:solidFill>
              </a:endParaRPr>
            </a:p>
          </p:txBody>
        </p:sp>
        <p:sp>
          <p:nvSpPr>
            <p:cNvPr id="7184" name="Text Box 3088"/>
            <p:cNvSpPr txBox="1">
              <a:spLocks noChangeArrowheads="1"/>
            </p:cNvSpPr>
            <p:nvPr/>
          </p:nvSpPr>
          <p:spPr bwMode="auto">
            <a:xfrm>
              <a:off x="1895" y="3807"/>
              <a:ext cx="11057" cy="728"/>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75" b="1" dirty="0" smtClean="0">
                  <a:solidFill>
                    <a:srgbClr val="000000"/>
                  </a:solidFill>
                </a:rPr>
                <a:t>二极管的反向电流远小于和其并联的其</a:t>
              </a:r>
              <a:r>
                <a:rPr lang="zh-CN" altLang="en-US" sz="2875" b="1" smtClean="0">
                  <a:solidFill>
                    <a:srgbClr val="000000"/>
                  </a:solidFill>
                  <a:sym typeface="+mn-ea"/>
                </a:rPr>
                <a:t>它</a:t>
              </a:r>
              <a:r>
                <a:rPr lang="zh-CN" altLang="en-US" sz="2875" b="1" dirty="0" smtClean="0">
                  <a:solidFill>
                    <a:srgbClr val="000000"/>
                  </a:solidFill>
                </a:rPr>
                <a:t>电流 。</a:t>
              </a:r>
              <a:endParaRPr lang="zh-CN" altLang="en-US" sz="2875" b="1" dirty="0" smtClean="0">
                <a:solidFill>
                  <a:srgbClr val="000000"/>
                </a:solidFill>
              </a:endParaRPr>
            </a:p>
          </p:txBody>
        </p:sp>
        <p:sp>
          <p:nvSpPr>
            <p:cNvPr id="12" name="Text Box 3089"/>
            <p:cNvSpPr txBox="1">
              <a:spLocks noChangeArrowheads="1"/>
            </p:cNvSpPr>
            <p:nvPr/>
          </p:nvSpPr>
          <p:spPr bwMode="auto">
            <a:xfrm>
              <a:off x="630" y="3054"/>
              <a:ext cx="1561" cy="131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75" b="1" smtClean="0">
                  <a:solidFill>
                    <a:srgbClr val="0000FF"/>
                  </a:solidFill>
                </a:rPr>
                <a:t>等效条件</a:t>
              </a:r>
              <a:endParaRPr lang="zh-CN" altLang="en-US" sz="2875" b="1" smtClean="0">
                <a:solidFill>
                  <a:srgbClr val="0000FF"/>
                </a:solidFill>
              </a:endParaRPr>
            </a:p>
          </p:txBody>
        </p:sp>
      </p:grpSp>
      <p:grpSp>
        <p:nvGrpSpPr>
          <p:cNvPr id="5" name="组合 4"/>
          <p:cNvGrpSpPr/>
          <p:nvPr/>
        </p:nvGrpSpPr>
        <p:grpSpPr>
          <a:xfrm>
            <a:off x="3862070" y="621030"/>
            <a:ext cx="6049645" cy="739140"/>
            <a:chOff x="6082" y="978"/>
            <a:chExt cx="9527" cy="1164"/>
          </a:xfrm>
        </p:grpSpPr>
        <p:pic>
          <p:nvPicPr>
            <p:cNvPr id="4" name="图片 3"/>
            <p:cNvPicPr>
              <a:picLocks noChangeAspect="1"/>
            </p:cNvPicPr>
            <p:nvPr/>
          </p:nvPicPr>
          <p:blipFill>
            <a:blip r:embed="rId8"/>
            <a:stretch>
              <a:fillRect/>
            </a:stretch>
          </p:blipFill>
          <p:spPr>
            <a:xfrm>
              <a:off x="6082" y="978"/>
              <a:ext cx="4104" cy="1164"/>
            </a:xfrm>
            <a:prstGeom prst="rect">
              <a:avLst/>
            </a:prstGeom>
          </p:spPr>
        </p:pic>
        <p:sp>
          <p:nvSpPr>
            <p:cNvPr id="3" name="文本框 2"/>
            <p:cNvSpPr txBox="1"/>
            <p:nvPr/>
          </p:nvSpPr>
          <p:spPr>
            <a:xfrm>
              <a:off x="10043" y="1186"/>
              <a:ext cx="5567" cy="783"/>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理想二极管的电路符号</a:t>
              </a:r>
              <a:endParaRPr lang="zh-CN" altLang="en-US" sz="2400" b="1" dirty="0" smtClean="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5"/>
          <p:cNvSpPr txBox="1">
            <a:spLocks noChangeArrowheads="1"/>
          </p:cNvSpPr>
          <p:nvPr/>
        </p:nvSpPr>
        <p:spPr bwMode="auto">
          <a:xfrm>
            <a:off x="1433656" y="1423660"/>
            <a:ext cx="9020919" cy="117475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75" b="1" dirty="0" smtClean="0">
                <a:solidFill>
                  <a:srgbClr val="000000"/>
                </a:solidFill>
              </a:rPr>
              <a:t>       </a:t>
            </a:r>
            <a:r>
              <a:rPr lang="zh-CN" altLang="en-US" sz="2875" b="1" dirty="0" smtClean="0">
                <a:solidFill>
                  <a:srgbClr val="000000"/>
                </a:solidFill>
              </a:rPr>
              <a:t>正向电压大于</a:t>
            </a:r>
            <a:r>
              <a:rPr lang="en-US" altLang="zh-CN" sz="2875" b="1" i="1" dirty="0" smtClean="0">
                <a:solidFill>
                  <a:srgbClr val="000000"/>
                </a:solidFill>
              </a:rPr>
              <a:t>U</a:t>
            </a:r>
            <a:r>
              <a:rPr lang="en-US" altLang="zh-CN" sz="2875" b="1" baseline="-25000" dirty="0" smtClean="0">
                <a:solidFill>
                  <a:srgbClr val="000000"/>
                </a:solidFill>
              </a:rPr>
              <a:t>on</a:t>
            </a:r>
            <a:r>
              <a:rPr lang="zh-CN" altLang="en-US" sz="2875" b="1" dirty="0" smtClean="0">
                <a:solidFill>
                  <a:srgbClr val="000000"/>
                </a:solidFill>
              </a:rPr>
              <a:t>时，二极管导通，端电压为</a:t>
            </a:r>
            <a:r>
              <a:rPr lang="en-US" altLang="zh-CN" sz="2875" b="1" i="1" dirty="0" smtClean="0">
                <a:solidFill>
                  <a:srgbClr val="000000"/>
                </a:solidFill>
              </a:rPr>
              <a:t>U</a:t>
            </a:r>
            <a:r>
              <a:rPr lang="en-US" altLang="zh-CN" sz="2875" b="1" baseline="-25000" dirty="0" smtClean="0">
                <a:solidFill>
                  <a:srgbClr val="000000"/>
                </a:solidFill>
              </a:rPr>
              <a:t>on</a:t>
            </a:r>
            <a:r>
              <a:rPr lang="zh-CN" altLang="en-US" sz="2875" b="1" dirty="0" smtClean="0">
                <a:solidFill>
                  <a:srgbClr val="000000"/>
                </a:solidFill>
              </a:rPr>
              <a:t>，小于</a:t>
            </a:r>
            <a:r>
              <a:rPr lang="en-US" altLang="zh-CN" sz="2875" b="1" i="1" dirty="0" smtClean="0">
                <a:solidFill>
                  <a:srgbClr val="000000"/>
                </a:solidFill>
              </a:rPr>
              <a:t>U</a:t>
            </a:r>
            <a:r>
              <a:rPr lang="en-US" altLang="zh-CN" sz="2875" b="1" baseline="-25000" dirty="0" smtClean="0">
                <a:solidFill>
                  <a:srgbClr val="000000"/>
                </a:solidFill>
              </a:rPr>
              <a:t>on</a:t>
            </a:r>
            <a:r>
              <a:rPr lang="zh-CN" altLang="en-US" sz="2875" b="1" dirty="0" smtClean="0">
                <a:solidFill>
                  <a:srgbClr val="000000"/>
                </a:solidFill>
              </a:rPr>
              <a:t>时，二极管截止。</a:t>
            </a:r>
            <a:endParaRPr lang="zh-CN" altLang="en-US" sz="2875" b="1"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7179" name="Text Box 3083"/>
          <p:cNvSpPr txBox="1">
            <a:spLocks noChangeArrowheads="1"/>
          </p:cNvSpPr>
          <p:nvPr/>
        </p:nvSpPr>
        <p:spPr bwMode="auto">
          <a:xfrm>
            <a:off x="916940" y="648335"/>
            <a:ext cx="4787265" cy="51181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30000"/>
              </a:lnSpc>
              <a:buClrTx/>
              <a:buSzTx/>
              <a:buFontTx/>
            </a:pPr>
            <a:r>
              <a:rPr lang="en-US" altLang="zh-CN" sz="2875" b="1" dirty="0">
                <a:solidFill>
                  <a:schemeClr val="accent6">
                    <a:lumMod val="50000"/>
                  </a:schemeClr>
                </a:solidFill>
                <a:cs typeface="Times New Roman" panose="02020603050405020304" pitchFamily="18" charset="0"/>
                <a:sym typeface="+mn-ea"/>
              </a:rPr>
              <a:t>2.</a:t>
            </a:r>
            <a:r>
              <a:rPr lang="zh-CN" altLang="en-US" sz="2875" b="1" dirty="0">
                <a:solidFill>
                  <a:schemeClr val="accent6">
                    <a:lumMod val="50000"/>
                  </a:schemeClr>
                </a:solidFill>
                <a:cs typeface="Times New Roman" panose="02020603050405020304" pitchFamily="18" charset="0"/>
                <a:sym typeface="+mn-ea"/>
              </a:rPr>
              <a:t>开关等效（恒压降模型）</a:t>
            </a:r>
            <a:endParaRPr lang="zh-CN" altLang="en-US" sz="2875" b="1" dirty="0">
              <a:solidFill>
                <a:schemeClr val="accent6">
                  <a:lumMod val="50000"/>
                </a:schemeClr>
              </a:solidFill>
              <a:cs typeface="Times New Roman" panose="02020603050405020304" pitchFamily="18" charset="0"/>
              <a:sym typeface="+mn-ea"/>
            </a:endParaRPr>
          </a:p>
        </p:txBody>
      </p:sp>
      <p:grpSp>
        <p:nvGrpSpPr>
          <p:cNvPr id="3" name="组合 2"/>
          <p:cNvGrpSpPr/>
          <p:nvPr/>
        </p:nvGrpSpPr>
        <p:grpSpPr>
          <a:xfrm>
            <a:off x="2733996" y="2867713"/>
            <a:ext cx="3406922" cy="2946321"/>
            <a:chOff x="2784" y="4238"/>
            <a:chExt cx="4475" cy="3870"/>
          </a:xfrm>
        </p:grpSpPr>
        <p:grpSp>
          <p:nvGrpSpPr>
            <p:cNvPr id="35" name="组合 34"/>
            <p:cNvGrpSpPr/>
            <p:nvPr/>
          </p:nvGrpSpPr>
          <p:grpSpPr>
            <a:xfrm>
              <a:off x="2784" y="4238"/>
              <a:ext cx="4475" cy="3870"/>
              <a:chOff x="8562" y="866"/>
              <a:chExt cx="4475" cy="3870"/>
            </a:xfrm>
          </p:grpSpPr>
          <p:grpSp>
            <p:nvGrpSpPr>
              <p:cNvPr id="36" name="组合 35"/>
              <p:cNvGrpSpPr/>
              <p:nvPr/>
            </p:nvGrpSpPr>
            <p:grpSpPr>
              <a:xfrm>
                <a:off x="8562" y="866"/>
                <a:ext cx="4475" cy="3870"/>
                <a:chOff x="8562" y="866"/>
                <a:chExt cx="4475" cy="3870"/>
              </a:xfrm>
            </p:grpSpPr>
            <p:graphicFrame>
              <p:nvGraphicFramePr>
                <p:cNvPr id="37" name="对象 36"/>
                <p:cNvGraphicFramePr/>
                <p:nvPr>
                  <p:custDataLst>
                    <p:tags r:id="rId1"/>
                  </p:custDataLst>
                </p:nvPr>
              </p:nvGraphicFramePr>
              <p:xfrm>
                <a:off x="8562" y="866"/>
                <a:ext cx="4475" cy="3870"/>
              </p:xfrm>
              <a:graphic>
                <a:graphicData uri="http://schemas.openxmlformats.org/presentationml/2006/ole">
                  <mc:AlternateContent xmlns:mc="http://schemas.openxmlformats.org/markup-compatibility/2006">
                    <mc:Choice xmlns:v="urn:schemas-microsoft-com:vml" Requires="v">
                      <p:oleObj spid="_x0000_s38" name="" r:id="rId2" imgW="2767330" imgH="2847340" progId="Visio.Drawing.11">
                        <p:embed/>
                      </p:oleObj>
                    </mc:Choice>
                    <mc:Fallback>
                      <p:oleObj name="" r:id="rId2" imgW="2767330" imgH="2847340" progId="Visio.Drawing.11">
                        <p:embed/>
                        <p:pic>
                          <p:nvPicPr>
                            <p:cNvPr id="0" name="图片 3087"/>
                            <p:cNvPicPr/>
                            <p:nvPr/>
                          </p:nvPicPr>
                          <p:blipFill>
                            <a:blip r:embed="rId3"/>
                            <a:stretch>
                              <a:fillRect/>
                            </a:stretch>
                          </p:blipFill>
                          <p:spPr>
                            <a:xfrm>
                              <a:off x="8562" y="866"/>
                              <a:ext cx="4475" cy="3870"/>
                            </a:xfrm>
                            <a:prstGeom prst="rect">
                              <a:avLst/>
                            </a:prstGeom>
                            <a:solidFill>
                              <a:schemeClr val="bg1"/>
                            </a:solidFill>
                            <a:ln w="38100" cap="flat" cmpd="sng">
                              <a:pattFill prst="pct80">
                                <a:fgClr>
                                  <a:schemeClr val="tx1"/>
                                </a:fgClr>
                                <a:bgClr>
                                  <a:srgbClr val="FFFFFF"/>
                                </a:bgClr>
                              </a:pattFill>
                              <a:prstDash val="solid"/>
                              <a:miter/>
                              <a:headEnd type="none" w="med" len="med"/>
                              <a:tailEnd type="none" w="med" len="med"/>
                            </a:ln>
                            <a:effectLst>
                              <a:outerShdw dist="233487" dir="2699999" algn="ctr" rotWithShape="0">
                                <a:srgbClr val="CCCCFF"/>
                              </a:outerShdw>
                            </a:effectLst>
                          </p:spPr>
                        </p:pic>
                      </p:oleObj>
                    </mc:Fallback>
                  </mc:AlternateContent>
                </a:graphicData>
              </a:graphic>
            </p:graphicFrame>
            <p:sp>
              <p:nvSpPr>
                <p:cNvPr id="39" name="文本框 38"/>
                <p:cNvSpPr txBox="1"/>
                <p:nvPr>
                  <p:custDataLst>
                    <p:tags r:id="rId4"/>
                  </p:custDataLst>
                </p:nvPr>
              </p:nvSpPr>
              <p:spPr>
                <a:xfrm>
                  <a:off x="12320" y="3400"/>
                  <a:ext cx="479" cy="818"/>
                </a:xfrm>
                <a:prstGeom prst="rect">
                  <a:avLst/>
                </a:prstGeom>
                <a:solidFill>
                  <a:schemeClr val="bg1"/>
                </a:solidFill>
              </p:spPr>
              <p:txBody>
                <a:bodyPr wrap="square" rtlCol="0">
                  <a:spAutoFit/>
                </a:bodyPr>
                <a:p>
                  <a:pPr indent="0" algn="r" fontAlgn="auto">
                    <a:lnSpc>
                      <a:spcPct val="120000"/>
                    </a:lnSpc>
                    <a:spcBef>
                      <a:spcPts val="0"/>
                    </a:spcBef>
                    <a:spcAft>
                      <a:spcPts val="0"/>
                    </a:spcAft>
                    <a:buNone/>
                  </a:pPr>
                  <a:r>
                    <a:rPr lang="en-US" altLang="zh-CN" sz="2875" b="1" i="1" dirty="0" smtClean="0">
                      <a:latin typeface="Times New Roman" panose="02020603050405020304" pitchFamily="18" charset="0"/>
                      <a:ea typeface="楷体" panose="02010609060101010101" pitchFamily="49" charset="-122"/>
                      <a:cs typeface="Times New Roman" panose="02020603050405020304" pitchFamily="18" charset="0"/>
                    </a:rPr>
                    <a:t>u</a:t>
                  </a:r>
                  <a:endParaRPr lang="en-US" altLang="zh-CN" sz="2875"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0" name="文本框 39"/>
              <p:cNvSpPr txBox="1"/>
              <p:nvPr>
                <p:custDataLst>
                  <p:tags r:id="rId5"/>
                </p:custDataLst>
              </p:nvPr>
            </p:nvSpPr>
            <p:spPr>
              <a:xfrm>
                <a:off x="10829" y="3905"/>
                <a:ext cx="987" cy="772"/>
              </a:xfrm>
              <a:prstGeom prst="rect">
                <a:avLst/>
              </a:prstGeom>
              <a:solidFill>
                <a:schemeClr val="bg1"/>
              </a:solidFill>
            </p:spPr>
            <p:txBody>
              <a:bodyPr wrap="square" rtlCol="0">
                <a:noAutofit/>
              </a:bodyPr>
              <a:p>
                <a:pPr indent="0" algn="ctr" fontAlgn="auto">
                  <a:lnSpc>
                    <a:spcPct val="120000"/>
                  </a:lnSpc>
                  <a:spcBef>
                    <a:spcPts val="0"/>
                  </a:spcBef>
                  <a:spcAft>
                    <a:spcPts val="0"/>
                  </a:spcAft>
                  <a:buNone/>
                </a:pPr>
                <a:r>
                  <a:rPr lang="en-US" altLang="zh-CN" sz="2875" b="1"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sz="2875" b="1" baseline="-25000" dirty="0" smtClean="0">
                    <a:latin typeface="Times New Roman" panose="02020603050405020304" pitchFamily="18" charset="0"/>
                    <a:ea typeface="楷体" panose="02010609060101010101" pitchFamily="49" charset="-122"/>
                    <a:cs typeface="Times New Roman" panose="02020603050405020304" pitchFamily="18" charset="0"/>
                  </a:rPr>
                  <a:t>on</a:t>
                </a:r>
                <a:endParaRPr lang="en-US" altLang="zh-CN" sz="2875"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5" name="文本框 14"/>
            <p:cNvSpPr txBox="1"/>
            <p:nvPr>
              <p:custDataLst>
                <p:tags r:id="rId6"/>
              </p:custDataLst>
            </p:nvPr>
          </p:nvSpPr>
          <p:spPr>
            <a:xfrm>
              <a:off x="4366" y="4390"/>
              <a:ext cx="406" cy="644"/>
            </a:xfrm>
            <a:prstGeom prst="rect">
              <a:avLst/>
            </a:prstGeom>
            <a:solidFill>
              <a:schemeClr val="bg1"/>
            </a:solidFill>
          </p:spPr>
          <p:txBody>
            <a:bodyPr wrap="square" rtlCol="0">
              <a:spAutoFit/>
            </a:bodyPr>
            <a:p>
              <a:pPr indent="0" algn="r" fontAlgn="auto">
                <a:lnSpc>
                  <a:spcPct val="120000"/>
                </a:lnSpc>
                <a:spcBef>
                  <a:spcPts val="0"/>
                </a:spcBef>
                <a:spcAft>
                  <a:spcPts val="0"/>
                </a:spcAft>
                <a:buNone/>
              </a:pPr>
              <a:r>
                <a:rPr lang="en-US" altLang="zh-CN" sz="2160" b="1" i="1" dirty="0" smtClean="0">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160"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16" name="图片 15"/>
          <p:cNvPicPr>
            <a:picLocks noChangeAspect="1"/>
          </p:cNvPicPr>
          <p:nvPr/>
        </p:nvPicPr>
        <p:blipFill>
          <a:blip r:embed="rId7"/>
          <a:srcRect b="8569"/>
          <a:stretch>
            <a:fillRect/>
          </a:stretch>
        </p:blipFill>
        <p:spPr>
          <a:xfrm>
            <a:off x="7390765" y="3664585"/>
            <a:ext cx="2799080" cy="1030605"/>
          </a:xfrm>
          <a:prstGeom prst="rect">
            <a:avLst/>
          </a:prstGeom>
        </p:spPr>
      </p:pic>
      <p:sp>
        <p:nvSpPr>
          <p:cNvPr id="4" name="文本框 3"/>
          <p:cNvSpPr txBox="1"/>
          <p:nvPr/>
        </p:nvSpPr>
        <p:spPr>
          <a:xfrm>
            <a:off x="6014085" y="724535"/>
            <a:ext cx="2889885" cy="497205"/>
          </a:xfrm>
          <a:prstGeom prst="rect">
            <a:avLst/>
          </a:prstGeom>
          <a:noFill/>
        </p:spPr>
        <p:txBody>
          <a:bodyPr wrap="square" rtlCol="0" anchor="t">
            <a:spAutoFit/>
          </a:bodyPr>
          <a:p>
            <a:pPr marL="0" indent="0">
              <a:lnSpc>
                <a:spcPct val="110000"/>
              </a:lnSpc>
              <a:buNone/>
            </a:pPr>
            <a:r>
              <a:rPr lang="zh-CN" altLang="en-US" b="1" dirty="0">
                <a:sym typeface="+mn-ea"/>
              </a:rPr>
              <a:t>近似分析中最</a:t>
            </a:r>
            <a:r>
              <a:rPr lang="zh-CN" altLang="en-US" b="1" dirty="0">
                <a:solidFill>
                  <a:srgbClr val="FF0000"/>
                </a:solidFill>
                <a:sym typeface="+mn-ea"/>
              </a:rPr>
              <a:t>常用</a:t>
            </a:r>
            <a:endParaRPr lang="zh-CN" altLang="en-US" b="1" dirty="0" smtClean="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15" name="Text Box 3083"/>
          <p:cNvSpPr txBox="1">
            <a:spLocks noChangeArrowheads="1"/>
          </p:cNvSpPr>
          <p:nvPr/>
        </p:nvSpPr>
        <p:spPr bwMode="auto">
          <a:xfrm>
            <a:off x="916717" y="648584"/>
            <a:ext cx="3292723" cy="51198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30000"/>
              </a:lnSpc>
              <a:buClrTx/>
              <a:buSzTx/>
              <a:buFontTx/>
            </a:pPr>
            <a:r>
              <a:rPr lang="en-US" altLang="zh-CN" sz="2875" b="1" dirty="0">
                <a:solidFill>
                  <a:schemeClr val="accent6">
                    <a:lumMod val="50000"/>
                  </a:schemeClr>
                </a:solidFill>
                <a:cs typeface="Times New Roman" panose="02020603050405020304" pitchFamily="18" charset="0"/>
                <a:sym typeface="+mn-ea"/>
              </a:rPr>
              <a:t>3.</a:t>
            </a:r>
            <a:r>
              <a:rPr lang="zh-CN" altLang="en-US" sz="2875" b="1" dirty="0">
                <a:solidFill>
                  <a:schemeClr val="accent6">
                    <a:lumMod val="50000"/>
                  </a:schemeClr>
                </a:solidFill>
                <a:cs typeface="Times New Roman" panose="02020603050405020304" pitchFamily="18" charset="0"/>
                <a:sym typeface="+mn-ea"/>
              </a:rPr>
              <a:t>折线等效</a:t>
            </a:r>
            <a:endParaRPr lang="zh-CN" altLang="en-US" sz="2875" b="1" dirty="0">
              <a:solidFill>
                <a:schemeClr val="accent6">
                  <a:lumMod val="50000"/>
                </a:schemeClr>
              </a:solidFill>
              <a:cs typeface="Times New Roman" panose="02020603050405020304" pitchFamily="18" charset="0"/>
              <a:sym typeface="+mn-ea"/>
            </a:endParaRPr>
          </a:p>
        </p:txBody>
      </p:sp>
      <p:grpSp>
        <p:nvGrpSpPr>
          <p:cNvPr id="17" name="组合 16"/>
          <p:cNvGrpSpPr/>
          <p:nvPr/>
        </p:nvGrpSpPr>
        <p:grpSpPr>
          <a:xfrm>
            <a:off x="1213404" y="1484266"/>
            <a:ext cx="3456408" cy="2946321"/>
            <a:chOff x="8785" y="2432"/>
            <a:chExt cx="4540" cy="3870"/>
          </a:xfrm>
        </p:grpSpPr>
        <p:grpSp>
          <p:nvGrpSpPr>
            <p:cNvPr id="29" name="组合 28"/>
            <p:cNvGrpSpPr/>
            <p:nvPr/>
          </p:nvGrpSpPr>
          <p:grpSpPr>
            <a:xfrm>
              <a:off x="8785" y="2432"/>
              <a:ext cx="4540" cy="3870"/>
              <a:chOff x="8786" y="5853"/>
              <a:chExt cx="4540" cy="3870"/>
            </a:xfrm>
          </p:grpSpPr>
          <p:grpSp>
            <p:nvGrpSpPr>
              <p:cNvPr id="30" name="组合 29"/>
              <p:cNvGrpSpPr/>
              <p:nvPr/>
            </p:nvGrpSpPr>
            <p:grpSpPr>
              <a:xfrm>
                <a:off x="8786" y="5853"/>
                <a:ext cx="4540" cy="3870"/>
                <a:chOff x="8786" y="5853"/>
                <a:chExt cx="4540" cy="3870"/>
              </a:xfrm>
            </p:grpSpPr>
            <p:graphicFrame>
              <p:nvGraphicFramePr>
                <p:cNvPr id="31" name="对象 30"/>
                <p:cNvGraphicFramePr/>
                <p:nvPr>
                  <p:custDataLst>
                    <p:tags r:id="rId1"/>
                  </p:custDataLst>
                </p:nvPr>
              </p:nvGraphicFramePr>
              <p:xfrm>
                <a:off x="8786" y="5853"/>
                <a:ext cx="4540" cy="3870"/>
              </p:xfrm>
              <a:graphic>
                <a:graphicData uri="http://schemas.openxmlformats.org/presentationml/2006/ole">
                  <mc:AlternateContent xmlns:mc="http://schemas.openxmlformats.org/markup-compatibility/2006">
                    <mc:Choice xmlns:v="urn:schemas-microsoft-com:vml" Requires="v">
                      <p:oleObj spid="_x0000_s32" name="" r:id="rId2" imgW="3506470" imgH="3573780" progId="Visio.Drawing.11">
                        <p:embed/>
                      </p:oleObj>
                    </mc:Choice>
                    <mc:Fallback>
                      <p:oleObj name="" r:id="rId2" imgW="3506470" imgH="3573780" progId="Visio.Drawing.11">
                        <p:embed/>
                        <p:pic>
                          <p:nvPicPr>
                            <p:cNvPr id="0" name="图片 3082"/>
                            <p:cNvPicPr/>
                            <p:nvPr/>
                          </p:nvPicPr>
                          <p:blipFill>
                            <a:blip r:embed="rId3"/>
                            <a:stretch>
                              <a:fillRect/>
                            </a:stretch>
                          </p:blipFill>
                          <p:spPr>
                            <a:xfrm>
                              <a:off x="8786" y="5853"/>
                              <a:ext cx="4540" cy="3870"/>
                            </a:xfrm>
                            <a:prstGeom prst="rect">
                              <a:avLst/>
                            </a:prstGeom>
                            <a:solidFill>
                              <a:schemeClr val="bg1"/>
                            </a:solidFill>
                            <a:ln w="38100" cap="flat" cmpd="sng">
                              <a:pattFill prst="pct80">
                                <a:fgClr>
                                  <a:schemeClr val="tx2"/>
                                </a:fgClr>
                                <a:bgClr>
                                  <a:srgbClr val="FFFFFF"/>
                                </a:bgClr>
                              </a:pattFill>
                              <a:prstDash val="solid"/>
                              <a:miter/>
                              <a:headEnd type="none" w="med" len="med"/>
                              <a:tailEnd type="none" w="med" len="med"/>
                            </a:ln>
                            <a:effectLst>
                              <a:outerShdw dist="206741" dir="2849373" algn="ctr" rotWithShape="0">
                                <a:srgbClr val="CCCCFF"/>
                              </a:outerShdw>
                            </a:effectLst>
                          </p:spPr>
                        </p:pic>
                      </p:oleObj>
                    </mc:Fallback>
                  </mc:AlternateContent>
                </a:graphicData>
              </a:graphic>
            </p:graphicFrame>
            <p:sp>
              <p:nvSpPr>
                <p:cNvPr id="33" name="文本框 32"/>
                <p:cNvSpPr txBox="1"/>
                <p:nvPr>
                  <p:custDataLst>
                    <p:tags r:id="rId4"/>
                  </p:custDataLst>
                </p:nvPr>
              </p:nvSpPr>
              <p:spPr>
                <a:xfrm>
                  <a:off x="12716" y="8737"/>
                  <a:ext cx="479" cy="818"/>
                </a:xfrm>
                <a:prstGeom prst="rect">
                  <a:avLst/>
                </a:prstGeom>
                <a:solidFill>
                  <a:schemeClr val="bg1"/>
                </a:solidFill>
              </p:spPr>
              <p:txBody>
                <a:bodyPr wrap="square" rtlCol="0">
                  <a:spAutoFit/>
                </a:bodyPr>
                <a:p>
                  <a:pPr indent="0" algn="r" fontAlgn="auto">
                    <a:lnSpc>
                      <a:spcPct val="120000"/>
                    </a:lnSpc>
                    <a:spcBef>
                      <a:spcPts val="0"/>
                    </a:spcBef>
                    <a:spcAft>
                      <a:spcPts val="0"/>
                    </a:spcAft>
                    <a:buNone/>
                  </a:pPr>
                  <a:r>
                    <a:rPr lang="en-US" altLang="zh-CN" sz="2875" b="1" i="1" dirty="0" smtClean="0">
                      <a:latin typeface="Times New Roman" panose="02020603050405020304" pitchFamily="18" charset="0"/>
                      <a:ea typeface="楷体" panose="02010609060101010101" pitchFamily="49" charset="-122"/>
                      <a:cs typeface="Times New Roman" panose="02020603050405020304" pitchFamily="18" charset="0"/>
                    </a:rPr>
                    <a:t>u</a:t>
                  </a:r>
                  <a:endParaRPr lang="en-US" altLang="zh-CN" sz="2875"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34" name="文本框 33"/>
              <p:cNvSpPr txBox="1"/>
              <p:nvPr>
                <p:custDataLst>
                  <p:tags r:id="rId5"/>
                </p:custDataLst>
              </p:nvPr>
            </p:nvSpPr>
            <p:spPr>
              <a:xfrm>
                <a:off x="10716" y="8884"/>
                <a:ext cx="987" cy="818"/>
              </a:xfrm>
              <a:prstGeom prst="rect">
                <a:avLst/>
              </a:prstGeom>
              <a:solidFill>
                <a:schemeClr val="bg1"/>
              </a:solidFill>
            </p:spPr>
            <p:txBody>
              <a:bodyPr wrap="square" rtlCol="0">
                <a:spAutoFit/>
              </a:bodyPr>
              <a:p>
                <a:pPr indent="0" algn="ctr" fontAlgn="auto">
                  <a:lnSpc>
                    <a:spcPct val="120000"/>
                  </a:lnSpc>
                  <a:spcBef>
                    <a:spcPts val="0"/>
                  </a:spcBef>
                  <a:spcAft>
                    <a:spcPts val="0"/>
                  </a:spcAft>
                  <a:buNone/>
                </a:pPr>
                <a:r>
                  <a:rPr lang="en-US" altLang="zh-CN" sz="2875" b="1"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sz="2875" b="1" baseline="-25000" dirty="0" smtClean="0">
                    <a:latin typeface="Times New Roman" panose="02020603050405020304" pitchFamily="18" charset="0"/>
                    <a:ea typeface="楷体" panose="02010609060101010101" pitchFamily="49" charset="-122"/>
                    <a:cs typeface="Times New Roman" panose="02020603050405020304" pitchFamily="18" charset="0"/>
                  </a:rPr>
                  <a:t>on</a:t>
                </a:r>
                <a:endParaRPr lang="en-US" altLang="zh-CN" sz="2875"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 name="组合 6"/>
            <p:cNvGrpSpPr/>
            <p:nvPr/>
          </p:nvGrpSpPr>
          <p:grpSpPr>
            <a:xfrm>
              <a:off x="11261" y="4702"/>
              <a:ext cx="628" cy="760"/>
              <a:chOff x="11219" y="8121"/>
              <a:chExt cx="628" cy="760"/>
            </a:xfrm>
          </p:grpSpPr>
          <p:sp>
            <p:nvSpPr>
              <p:cNvPr id="5" name="任意多边形 4"/>
              <p:cNvSpPr/>
              <p:nvPr/>
            </p:nvSpPr>
            <p:spPr>
              <a:xfrm>
                <a:off x="11219" y="8500"/>
                <a:ext cx="200" cy="330"/>
              </a:xfrm>
              <a:custGeom>
                <a:avLst/>
                <a:gdLst>
                  <a:gd name="connisteX0" fmla="*/ 0 w 127000"/>
                  <a:gd name="connsiteY0" fmla="*/ 0 h 209550"/>
                  <a:gd name="connisteX1" fmla="*/ 101600 w 127000"/>
                  <a:gd name="connsiteY1" fmla="*/ 76200 h 209550"/>
                  <a:gd name="connisteX2" fmla="*/ 127000 w 127000"/>
                  <a:gd name="connsiteY2" fmla="*/ 209550 h 209550"/>
                  <a:gd name="connisteX3" fmla="*/ 177800 w 127000"/>
                  <a:gd name="connsiteY3" fmla="*/ 279400 h 209550"/>
                </a:gdLst>
                <a:ahLst/>
                <a:cxnLst>
                  <a:cxn ang="0">
                    <a:pos x="connisteX0" y="connsiteY0"/>
                  </a:cxn>
                  <a:cxn ang="0">
                    <a:pos x="connisteX1" y="connsiteY1"/>
                  </a:cxn>
                  <a:cxn ang="0">
                    <a:pos x="connisteX2" y="connsiteY2"/>
                  </a:cxn>
                  <a:cxn ang="0">
                    <a:pos x="connisteX3" y="connsiteY3"/>
                  </a:cxn>
                </a:cxnLst>
                <a:rect l="l" t="t" r="r" b="b"/>
                <a:pathLst>
                  <a:path w="127000" h="209550">
                    <a:moveTo>
                      <a:pt x="0" y="0"/>
                    </a:moveTo>
                    <a:cubicBezTo>
                      <a:pt x="19685" y="12700"/>
                      <a:pt x="76200" y="34290"/>
                      <a:pt x="101600" y="76200"/>
                    </a:cubicBezTo>
                    <a:cubicBezTo>
                      <a:pt x="127000" y="118110"/>
                      <a:pt x="111760" y="168910"/>
                      <a:pt x="127000" y="2095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b="1"/>
              </a:p>
            </p:txBody>
          </p:sp>
          <p:sp>
            <p:nvSpPr>
              <p:cNvPr id="6" name="文本框 5"/>
              <p:cNvSpPr txBox="1"/>
              <p:nvPr/>
            </p:nvSpPr>
            <p:spPr>
              <a:xfrm>
                <a:off x="11395" y="8121"/>
                <a:ext cx="452" cy="760"/>
              </a:xfrm>
              <a:prstGeom prst="rect">
                <a:avLst/>
              </a:prstGeom>
              <a:noFill/>
            </p:spPr>
            <p:txBody>
              <a:bodyPr wrap="square" rtlCol="0">
                <a:spAutoFit/>
              </a:bodyPr>
              <a:p>
                <a:pPr marL="0" indent="0">
                  <a:lnSpc>
                    <a:spcPct val="110000"/>
                  </a:lnSpc>
                  <a:buNone/>
                </a:pPr>
                <a:r>
                  <a:rPr lang="en-US" altLang="zh-CN" sz="2875" b="1" i="1" dirty="0" smtClean="0">
                    <a:solidFill>
                      <a:srgbClr val="FF0000"/>
                    </a:solidFill>
                    <a:latin typeface="Times New Roman" panose="02020603050405020304" pitchFamily="18" charset="0"/>
                    <a:cs typeface="Times New Roman" panose="02020603050405020304" pitchFamily="18" charset="0"/>
                  </a:rPr>
                  <a:t>α</a:t>
                </a:r>
                <a:endParaRPr lang="en-US" altLang="zh-CN" sz="2875" b="1" i="1" dirty="0" smtClean="0">
                  <a:solidFill>
                    <a:srgbClr val="FF0000"/>
                  </a:solidFill>
                  <a:latin typeface="Times New Roman" panose="02020603050405020304" pitchFamily="18" charset="0"/>
                  <a:cs typeface="Times New Roman" panose="02020603050405020304" pitchFamily="18" charset="0"/>
                </a:endParaRPr>
              </a:p>
            </p:txBody>
          </p:sp>
        </p:grpSp>
        <p:sp>
          <p:nvSpPr>
            <p:cNvPr id="16" name="文本框 15"/>
            <p:cNvSpPr txBox="1"/>
            <p:nvPr>
              <p:custDataLst>
                <p:tags r:id="rId6"/>
              </p:custDataLst>
            </p:nvPr>
          </p:nvSpPr>
          <p:spPr>
            <a:xfrm>
              <a:off x="10416" y="2593"/>
              <a:ext cx="406" cy="644"/>
            </a:xfrm>
            <a:prstGeom prst="rect">
              <a:avLst/>
            </a:prstGeom>
            <a:solidFill>
              <a:schemeClr val="bg1"/>
            </a:solidFill>
          </p:spPr>
          <p:txBody>
            <a:bodyPr wrap="square" rtlCol="0">
              <a:spAutoFit/>
            </a:bodyPr>
            <a:p>
              <a:pPr indent="0" algn="r" fontAlgn="auto">
                <a:lnSpc>
                  <a:spcPct val="120000"/>
                </a:lnSpc>
                <a:spcBef>
                  <a:spcPts val="0"/>
                </a:spcBef>
                <a:spcAft>
                  <a:spcPts val="0"/>
                </a:spcAft>
                <a:buNone/>
              </a:pPr>
              <a:r>
                <a:rPr lang="en-US" altLang="zh-CN" sz="2160" b="1" i="1" dirty="0" smtClean="0">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160" b="1" i="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18" name="图片 17"/>
          <p:cNvPicPr>
            <a:picLocks noChangeAspect="1"/>
          </p:cNvPicPr>
          <p:nvPr/>
        </p:nvPicPr>
        <p:blipFill>
          <a:blip r:embed="rId7"/>
          <a:stretch>
            <a:fillRect/>
          </a:stretch>
        </p:blipFill>
        <p:spPr>
          <a:xfrm>
            <a:off x="6386918" y="2420514"/>
            <a:ext cx="3032351" cy="919679"/>
          </a:xfrm>
          <a:prstGeom prst="rect">
            <a:avLst/>
          </a:prstGeom>
        </p:spPr>
      </p:pic>
      <p:sp>
        <p:nvSpPr>
          <p:cNvPr id="4" name="文本框 3"/>
          <p:cNvSpPr txBox="1"/>
          <p:nvPr/>
        </p:nvSpPr>
        <p:spPr>
          <a:xfrm>
            <a:off x="5596255" y="1484630"/>
            <a:ext cx="5196205" cy="521970"/>
          </a:xfrm>
          <a:prstGeom prst="rect">
            <a:avLst/>
          </a:prstGeom>
          <a:noFill/>
        </p:spPr>
        <p:txBody>
          <a:bodyPr wrap="square" rtlCol="0" anchor="t">
            <a:spAutoFit/>
          </a:bodyPr>
          <a:p>
            <a:pPr algn="l"/>
            <a:r>
              <a:rPr lang="zh-CN" altLang="en-US" sz="2800" b="1" dirty="0">
                <a:sym typeface="+mn-ea"/>
              </a:rPr>
              <a:t>导通时</a:t>
            </a:r>
            <a:r>
              <a:rPr lang="en-US" altLang="zh-CN" sz="2800" b="1" dirty="0">
                <a:sym typeface="+mn-ea"/>
              </a:rPr>
              <a:t> </a:t>
            </a:r>
            <a:r>
              <a:rPr lang="en-US" altLang="zh-CN" sz="2800" b="1">
                <a:sym typeface="+mn-ea"/>
              </a:rPr>
              <a:t>△</a:t>
            </a:r>
            <a:r>
              <a:rPr lang="en-US" altLang="zh-CN" sz="2800" b="1" i="1">
                <a:sym typeface="+mn-ea"/>
              </a:rPr>
              <a:t>i </a:t>
            </a:r>
            <a:r>
              <a:rPr lang="zh-CN" altLang="en-US" sz="2800" b="1" dirty="0">
                <a:sym typeface="+mn-ea"/>
              </a:rPr>
              <a:t>与</a:t>
            </a:r>
            <a:r>
              <a:rPr lang="en-US" altLang="zh-CN" sz="2800" b="1" dirty="0">
                <a:sym typeface="+mn-ea"/>
              </a:rPr>
              <a:t> </a:t>
            </a:r>
            <a:r>
              <a:rPr lang="en-US" altLang="zh-CN" sz="2800" b="1">
                <a:sym typeface="+mn-ea"/>
              </a:rPr>
              <a:t>△</a:t>
            </a:r>
            <a:r>
              <a:rPr lang="en-US" altLang="zh-CN" sz="2800" b="1" i="1">
                <a:sym typeface="+mn-ea"/>
              </a:rPr>
              <a:t>u </a:t>
            </a:r>
            <a:r>
              <a:rPr lang="zh-CN" altLang="en-US" sz="2800" b="1" dirty="0">
                <a:sym typeface="+mn-ea"/>
              </a:rPr>
              <a:t>成线性关系</a:t>
            </a:r>
            <a:endParaRPr lang="zh-CN" altLang="en-US" sz="2800" b="1" dirty="0" smtClean="0">
              <a:latin typeface="Times New Roman" panose="02020603050405020304" pitchFamily="18" charset="0"/>
              <a:cs typeface="Times New Roman" panose="02020603050405020304" pitchFamily="18" charset="0"/>
              <a:sym typeface="+mn-ea"/>
            </a:endParaRPr>
          </a:p>
        </p:txBody>
      </p:sp>
      <p:graphicFrame>
        <p:nvGraphicFramePr>
          <p:cNvPr id="3" name="Object 10"/>
          <p:cNvGraphicFramePr>
            <a:graphicFrameLocks noChangeAspect="1"/>
          </p:cNvGraphicFramePr>
          <p:nvPr/>
        </p:nvGraphicFramePr>
        <p:xfrm>
          <a:off x="7248032" y="3861746"/>
          <a:ext cx="1542415" cy="1161415"/>
        </p:xfrm>
        <a:graphic>
          <a:graphicData uri="http://schemas.openxmlformats.org/presentationml/2006/ole">
            <mc:AlternateContent xmlns:mc="http://schemas.openxmlformats.org/markup-compatibility/2006">
              <mc:Choice xmlns:v="urn:schemas-microsoft-com:vml" Requires="v">
                <p:oleObj spid="_x0000_s19" name="Equation" r:id="rId8" imgW="520700" imgH="393700" progId="Equation.DSMT4">
                  <p:embed/>
                </p:oleObj>
              </mc:Choice>
              <mc:Fallback>
                <p:oleObj name="Equation" r:id="rId8" imgW="520700" imgH="393700" progId="Equation.DSMT4">
                  <p:embed/>
                  <p:pic>
                    <p:nvPicPr>
                      <p:cNvPr id="0" name="图片 29977"/>
                      <p:cNvPicPr>
                        <a:picLocks noChangeAspect="1" noChangeArrowheads="1"/>
                      </p:cNvPicPr>
                      <p:nvPr/>
                    </p:nvPicPr>
                    <p:blipFill>
                      <a:blip r:embed="rId9"/>
                      <a:srcRect/>
                      <a:stretch>
                        <a:fillRect/>
                      </a:stretch>
                    </p:blipFill>
                    <p:spPr bwMode="auto">
                      <a:xfrm>
                        <a:off x="7248032" y="3861746"/>
                        <a:ext cx="1542415" cy="116141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915956" y="713340"/>
            <a:ext cx="10252740" cy="90297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spcBef>
                <a:spcPts val="0"/>
              </a:spcBef>
              <a:spcAft>
                <a:spcPts val="0"/>
              </a:spcAft>
            </a:pPr>
            <a:r>
              <a:rPr lang="en-US" altLang="zh-CN" b="1" dirty="0" smtClean="0">
                <a:solidFill>
                  <a:srgbClr val="003300"/>
                </a:solidFill>
              </a:rPr>
              <a:t>        </a:t>
            </a:r>
            <a:r>
              <a:rPr lang="zh-CN" b="1" dirty="0" smtClean="0">
                <a:solidFill>
                  <a:srgbClr val="003300"/>
                </a:solidFill>
                <a:latin typeface="宋体" panose="02010600030101010101" pitchFamily="2" charset="-122"/>
              </a:rPr>
              <a:t>界面附近载流子不断</a:t>
            </a:r>
            <a:r>
              <a:rPr lang="zh-CN" b="1" dirty="0" smtClean="0">
                <a:solidFill>
                  <a:srgbClr val="FB01F2"/>
                </a:solidFill>
                <a:effectLst>
                  <a:outerShdw blurRad="38100" dist="38100" dir="2700000" algn="tl">
                    <a:srgbClr val="000000">
                      <a:alpha val="43137"/>
                    </a:srgbClr>
                  </a:outerShdw>
                </a:effectLst>
                <a:latin typeface="宋体" panose="02010600030101010101" pitchFamily="2" charset="-122"/>
              </a:rPr>
              <a:t>复合</a:t>
            </a:r>
            <a:r>
              <a:rPr lang="zh-CN" b="1" dirty="0" smtClean="0">
                <a:solidFill>
                  <a:srgbClr val="003300"/>
                </a:solidFill>
                <a:latin typeface="宋体" panose="02010600030101010101" pitchFamily="2" charset="-122"/>
              </a:rPr>
              <a:t>，</a:t>
            </a:r>
            <a:r>
              <a:rPr lang="zh-CN" altLang="en-US" b="1" smtClean="0">
                <a:solidFill>
                  <a:schemeClr val="tx1"/>
                </a:solidFill>
                <a:latin typeface="宋体" panose="02010600030101010101" pitchFamily="2" charset="-122"/>
                <a:sym typeface="Symbol" panose="05050102010706020507" pitchFamily="18" charset="2"/>
              </a:rPr>
              <a:t>由</a:t>
            </a:r>
            <a:r>
              <a:rPr lang="zh-CN" altLang="en-US" b="1" smtClean="0">
                <a:latin typeface="宋体" panose="02010600030101010101" pitchFamily="2" charset="-122"/>
                <a:sym typeface="+mn-ea"/>
              </a:rPr>
              <a:t>不能移动的</a:t>
            </a:r>
            <a:r>
              <a:rPr lang="zh-CN" altLang="en-US" b="1" smtClean="0">
                <a:solidFill>
                  <a:schemeClr val="tx1"/>
                </a:solidFill>
                <a:latin typeface="宋体" panose="02010600030101010101" pitchFamily="2" charset="-122"/>
                <a:sym typeface="+mn-ea"/>
              </a:rPr>
              <a:t>杂质离子形成</a:t>
            </a:r>
            <a:r>
              <a:rPr lang="zh-CN" altLang="en-US" b="1" smtClean="0">
                <a:solidFill>
                  <a:srgbClr val="13742F"/>
                </a:solidFill>
                <a:latin typeface="宋体" panose="02010600030101010101" pitchFamily="2" charset="-122"/>
                <a:sym typeface="+mn-ea"/>
              </a:rPr>
              <a:t>空间电荷区</a:t>
            </a:r>
            <a:r>
              <a:rPr lang="zh-CN" altLang="en-US" b="1" smtClean="0">
                <a:latin typeface="宋体" panose="02010600030101010101" pitchFamily="2" charset="-122"/>
                <a:sym typeface="+mn-ea"/>
              </a:rPr>
              <a:t>，</a:t>
            </a:r>
            <a:r>
              <a:rPr lang="zh-CN" altLang="en-US" b="1" smtClean="0">
                <a:solidFill>
                  <a:srgbClr val="13742F"/>
                </a:solidFill>
                <a:latin typeface="宋体" panose="02010600030101010101" pitchFamily="2" charset="-122"/>
                <a:sym typeface="+mn-ea"/>
              </a:rPr>
              <a:t>形成内电场，</a:t>
            </a:r>
            <a:r>
              <a:rPr lang="zh-CN" altLang="en-US" b="1" smtClean="0">
                <a:solidFill>
                  <a:srgbClr val="13742F"/>
                </a:solidFill>
                <a:highlight>
                  <a:srgbClr val="FFFF00"/>
                </a:highlight>
                <a:latin typeface="宋体" panose="02010600030101010101" pitchFamily="2" charset="-122"/>
                <a:sym typeface="+mn-ea"/>
              </a:rPr>
              <a:t>阻止</a:t>
            </a:r>
            <a:r>
              <a:rPr lang="zh-CN" altLang="en-US" b="1" smtClean="0">
                <a:solidFill>
                  <a:srgbClr val="13742F"/>
                </a:solidFill>
                <a:latin typeface="宋体" panose="02010600030101010101" pitchFamily="2" charset="-122"/>
                <a:sym typeface="+mn-ea"/>
              </a:rPr>
              <a:t>了</a:t>
            </a:r>
            <a:r>
              <a:rPr lang="zh-CN" altLang="en-US" b="1" smtClean="0">
                <a:solidFill>
                  <a:srgbClr val="FF0000"/>
                </a:solidFill>
                <a:latin typeface="宋体" panose="02010600030101010101" pitchFamily="2" charset="-122"/>
                <a:sym typeface="+mn-ea"/>
              </a:rPr>
              <a:t>多子扩散</a:t>
            </a:r>
            <a:r>
              <a:rPr lang="zh-CN" altLang="en-US" b="1" smtClean="0">
                <a:solidFill>
                  <a:srgbClr val="13742F"/>
                </a:solidFill>
                <a:latin typeface="宋体" panose="02010600030101010101" pitchFamily="2" charset="-122"/>
                <a:sym typeface="+mn-ea"/>
              </a:rPr>
              <a:t>运动的进行</a:t>
            </a:r>
            <a:r>
              <a:rPr lang="zh-CN" altLang="en-US" b="1" smtClean="0">
                <a:solidFill>
                  <a:schemeClr val="tx1"/>
                </a:solidFill>
                <a:latin typeface="宋体" panose="02010600030101010101" pitchFamily="2" charset="-122"/>
                <a:sym typeface="+mn-ea"/>
              </a:rPr>
              <a:t>。</a:t>
            </a:r>
            <a:endParaRPr lang="zh-CN" altLang="en-US" b="1" dirty="0" smtClean="0">
              <a:solidFill>
                <a:schemeClr val="tx1"/>
              </a:solidFill>
              <a:latin typeface="宋体" panose="02010600030101010101" pitchFamily="2" charset="-122"/>
              <a:sym typeface="+mn-ea"/>
            </a:endParaRPr>
          </a:p>
        </p:txBody>
      </p:sp>
      <p:graphicFrame>
        <p:nvGraphicFramePr>
          <p:cNvPr id="13317" name="对象 13316"/>
          <p:cNvGraphicFramePr/>
          <p:nvPr/>
        </p:nvGraphicFramePr>
        <p:xfrm>
          <a:off x="3160719" y="2135704"/>
          <a:ext cx="6029680" cy="2999614"/>
        </p:xfrm>
        <a:graphic>
          <a:graphicData uri="http://schemas.openxmlformats.org/presentationml/2006/ole">
            <mc:AlternateContent xmlns:mc="http://schemas.openxmlformats.org/markup-compatibility/2006">
              <mc:Choice xmlns:v="urn:schemas-microsoft-com:vml" Requires="v">
                <p:oleObj spid="_x0000_s3079" name="" r:id="rId1" imgW="12963525" imgH="6715125" progId="MSPhotoEd.3">
                  <p:embed/>
                </p:oleObj>
              </mc:Choice>
              <mc:Fallback>
                <p:oleObj name="" r:id="rId1" imgW="12963525" imgH="6715125" progId="MSPhotoEd.3">
                  <p:embed/>
                  <p:pic>
                    <p:nvPicPr>
                      <p:cNvPr id="0" name="图片 3078"/>
                      <p:cNvPicPr/>
                      <p:nvPr/>
                    </p:nvPicPr>
                    <p:blipFill>
                      <a:blip r:embed="rId2">
                        <a:clrChange>
                          <a:clrFrom>
                            <a:srgbClr val="FFFFFF"/>
                          </a:clrFrom>
                          <a:clrTo>
                            <a:srgbClr val="FFFFFF">
                              <a:alpha val="0"/>
                            </a:srgbClr>
                          </a:clrTo>
                        </a:clrChange>
                      </a:blip>
                      <a:srcRect l="-2040" r="-2040"/>
                      <a:stretch>
                        <a:fillRect/>
                      </a:stretch>
                    </p:blipFill>
                    <p:spPr>
                      <a:xfrm>
                        <a:off x="3160719" y="2135704"/>
                        <a:ext cx="6029680" cy="2999614"/>
                      </a:xfrm>
                      <a:prstGeom prst="rect">
                        <a:avLst/>
                      </a:prstGeom>
                      <a:solidFill>
                        <a:schemeClr val="bg1"/>
                      </a:solidFill>
                      <a:ln w="38100">
                        <a:noFill/>
                        <a:miter/>
                      </a:ln>
                    </p:spPr>
                  </p:pic>
                </p:oleObj>
              </mc:Fallback>
            </mc:AlternateContent>
          </a:graphicData>
        </a:graphic>
      </p:graphicFrame>
      <p:grpSp>
        <p:nvGrpSpPr>
          <p:cNvPr id="13318" name="组合 13317"/>
          <p:cNvGrpSpPr/>
          <p:nvPr/>
        </p:nvGrpSpPr>
        <p:grpSpPr>
          <a:xfrm>
            <a:off x="7893104" y="2479822"/>
            <a:ext cx="3583929" cy="1598779"/>
            <a:chOff x="2832" y="1536"/>
            <a:chExt cx="1883" cy="840"/>
          </a:xfrm>
        </p:grpSpPr>
        <p:sp>
          <p:nvSpPr>
            <p:cNvPr id="13319" name="线形标注 1 13318"/>
            <p:cNvSpPr/>
            <p:nvPr/>
          </p:nvSpPr>
          <p:spPr>
            <a:xfrm>
              <a:off x="3744" y="1536"/>
              <a:ext cx="971" cy="543"/>
            </a:xfrm>
            <a:prstGeom prst="borderCallout1">
              <a:avLst>
                <a:gd name="adj1" fmla="val 29367"/>
                <a:gd name="adj2" fmla="val -1627"/>
                <a:gd name="adj3" fmla="val 95598"/>
                <a:gd name="adj4" fmla="val -271946"/>
              </a:avLst>
            </a:prstGeom>
            <a:noFill/>
            <a:ln w="19050" cap="flat" cmpd="sng">
              <a:solidFill>
                <a:srgbClr val="FF33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p>
              <a:pPr algn="ctr"/>
              <a:r>
                <a:rPr lang="zh-CN" altLang="en-US" sz="2875" b="1" dirty="0">
                  <a:solidFill>
                    <a:srgbClr val="0000FF"/>
                  </a:solidFill>
                  <a:latin typeface="Arial" panose="020B0604020202020204" pitchFamily="34" charset="0"/>
                </a:rPr>
                <a:t>少子的</a:t>
              </a:r>
              <a:endParaRPr lang="zh-CN" altLang="en-US" sz="2875" b="1" dirty="0">
                <a:solidFill>
                  <a:srgbClr val="0000FF"/>
                </a:solidFill>
                <a:latin typeface="Arial" panose="020B0604020202020204" pitchFamily="34" charset="0"/>
              </a:endParaRPr>
            </a:p>
            <a:p>
              <a:pPr algn="ctr"/>
              <a:r>
                <a:rPr lang="zh-CN" altLang="en-US" sz="2875" b="1" dirty="0">
                  <a:solidFill>
                    <a:srgbClr val="0000FF"/>
                  </a:solidFill>
                  <a:latin typeface="Arial" panose="020B0604020202020204" pitchFamily="34" charset="0"/>
                </a:rPr>
                <a:t>漂移运动</a:t>
              </a:r>
              <a:endParaRPr lang="zh-CN" altLang="en-US" sz="2875" b="1" dirty="0">
                <a:solidFill>
                  <a:srgbClr val="0000FF"/>
                </a:solidFill>
                <a:latin typeface="Arial" panose="020B0604020202020204" pitchFamily="34" charset="0"/>
              </a:endParaRPr>
            </a:p>
          </p:txBody>
        </p:sp>
        <p:sp>
          <p:nvSpPr>
            <p:cNvPr id="13320" name="直接连接符 13319"/>
            <p:cNvSpPr/>
            <p:nvPr/>
          </p:nvSpPr>
          <p:spPr>
            <a:xfrm flipV="1">
              <a:off x="2832" y="1680"/>
              <a:ext cx="912" cy="696"/>
            </a:xfrm>
            <a:prstGeom prst="line">
              <a:avLst/>
            </a:prstGeom>
            <a:ln w="19050" cap="flat" cmpd="sng">
              <a:solidFill>
                <a:srgbClr val="FF3300"/>
              </a:solidFill>
              <a:prstDash val="solid"/>
              <a:headEnd type="none" w="med" len="med"/>
              <a:tailEnd type="none" w="med" len="med"/>
            </a:ln>
          </p:spPr>
        </p:sp>
      </p:grpSp>
      <p:sp>
        <p:nvSpPr>
          <p:cNvPr id="4" name="Rectangle 3089"/>
          <p:cNvSpPr>
            <a:spLocks noChangeArrowheads="1"/>
          </p:cNvSpPr>
          <p:nvPr/>
        </p:nvSpPr>
        <p:spPr bwMode="auto">
          <a:xfrm>
            <a:off x="564225" y="3515030"/>
            <a:ext cx="2762081" cy="63951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smtClean="0">
                <a:solidFill>
                  <a:srgbClr val="FF3300"/>
                </a:solidFill>
              </a:rPr>
              <a:t>PN</a:t>
            </a:r>
            <a:r>
              <a:rPr lang="zh-CN" altLang="en-US" b="1" dirty="0" smtClean="0">
                <a:solidFill>
                  <a:srgbClr val="FF3300"/>
                </a:solidFill>
              </a:rPr>
              <a:t>结的形成过程</a:t>
            </a:r>
            <a:endParaRPr lang="zh-CN" altLang="en-US" b="1" dirty="0" smtClean="0">
              <a:solidFill>
                <a:srgbClr val="FF3300"/>
              </a:solidFill>
            </a:endParaRPr>
          </a:p>
        </p:txBody>
      </p:sp>
      <p:sp>
        <p:nvSpPr>
          <p:cNvPr id="5" name="Text Box 3093"/>
          <p:cNvSpPr txBox="1">
            <a:spLocks noChangeArrowheads="1"/>
          </p:cNvSpPr>
          <p:nvPr/>
        </p:nvSpPr>
        <p:spPr bwMode="auto">
          <a:xfrm>
            <a:off x="934460" y="4128927"/>
            <a:ext cx="1889760" cy="46037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dirty="0" smtClean="0">
                <a:solidFill>
                  <a:srgbClr val="FF3300"/>
                </a:solidFill>
                <a:ea typeface="黑体" panose="02010609060101010101" pitchFamily="49" charset="-122"/>
              </a:rPr>
              <a:t> </a:t>
            </a:r>
            <a:r>
              <a:rPr lang="zh-CN" altLang="en-US" b="1" dirty="0" smtClean="0">
                <a:solidFill>
                  <a:srgbClr val="FF3300"/>
                </a:solidFill>
                <a:ea typeface="黑体" panose="02010609060101010101" pitchFamily="49" charset="-122"/>
              </a:rPr>
              <a:t>（</a:t>
            </a:r>
            <a:r>
              <a:rPr lang="zh-CN" altLang="en-US" b="1" dirty="0" smtClean="0">
                <a:solidFill>
                  <a:srgbClr val="FF3300"/>
                </a:solidFill>
                <a:hlinkClick r:id="rId3" action="ppaction://hlinkfile"/>
              </a:rPr>
              <a:t>动画</a:t>
            </a:r>
            <a:r>
              <a:rPr lang="en-US" altLang="zh-CN" b="1" dirty="0" smtClean="0">
                <a:solidFill>
                  <a:srgbClr val="FF3300"/>
                </a:solidFill>
                <a:hlinkClick r:id="rId3" action="ppaction://hlinkfile"/>
              </a:rPr>
              <a:t>4-3</a:t>
            </a:r>
            <a:r>
              <a:rPr lang="zh-CN" altLang="en-US" b="1" dirty="0" smtClean="0">
                <a:solidFill>
                  <a:srgbClr val="FF3300"/>
                </a:solidFill>
              </a:rPr>
              <a:t>）</a:t>
            </a:r>
            <a:endParaRPr lang="zh-CN" altLang="en-US" b="1" dirty="0" smtClean="0">
              <a:solidFill>
                <a:srgbClr val="FF3300"/>
              </a:solidFill>
            </a:endParaRPr>
          </a:p>
        </p:txBody>
      </p:sp>
      <p:sp>
        <p:nvSpPr>
          <p:cNvPr id="10242" name="Text Box 3074"/>
          <p:cNvSpPr txBox="1">
            <a:spLocks noChangeArrowheads="1"/>
          </p:cNvSpPr>
          <p:nvPr/>
        </p:nvSpPr>
        <p:spPr bwMode="auto">
          <a:xfrm>
            <a:off x="738568" y="5441167"/>
            <a:ext cx="10599904" cy="130873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b="1" dirty="0" smtClean="0">
                <a:solidFill>
                  <a:srgbClr val="003300"/>
                </a:solidFill>
              </a:rPr>
              <a:t>        </a:t>
            </a:r>
            <a:r>
              <a:rPr lang="zh-CN" altLang="en-US" b="1" dirty="0" smtClean="0">
                <a:solidFill>
                  <a:srgbClr val="003300"/>
                </a:solidFill>
              </a:rPr>
              <a:t>最后，</a:t>
            </a:r>
            <a:r>
              <a:rPr lang="zh-CN" altLang="en-US" b="1" dirty="0" smtClean="0">
                <a:solidFill>
                  <a:srgbClr val="FF0000"/>
                </a:solidFill>
              </a:rPr>
              <a:t>多子的扩散</a:t>
            </a:r>
            <a:r>
              <a:rPr lang="zh-CN" altLang="en-US" b="1" dirty="0" smtClean="0">
                <a:solidFill>
                  <a:srgbClr val="003300"/>
                </a:solidFill>
              </a:rPr>
              <a:t>和</a:t>
            </a:r>
            <a:r>
              <a:rPr lang="zh-CN" altLang="en-US" b="1" dirty="0" smtClean="0">
                <a:solidFill>
                  <a:srgbClr val="0000FF"/>
                </a:solidFill>
              </a:rPr>
              <a:t>少子的漂移</a:t>
            </a:r>
            <a:r>
              <a:rPr lang="zh-CN" altLang="en-US" b="1" dirty="0" smtClean="0">
                <a:solidFill>
                  <a:srgbClr val="003300"/>
                </a:solidFill>
              </a:rPr>
              <a:t>达到</a:t>
            </a:r>
            <a:r>
              <a:rPr lang="zh-CN" altLang="en-US" b="1" dirty="0" smtClean="0">
                <a:solidFill>
                  <a:srgbClr val="FB01F2"/>
                </a:solidFill>
              </a:rPr>
              <a:t>动态平衡</a:t>
            </a:r>
            <a:r>
              <a:rPr lang="zh-CN" altLang="en-US" b="1" dirty="0" smtClean="0">
                <a:solidFill>
                  <a:srgbClr val="003300"/>
                </a:solidFill>
              </a:rPr>
              <a:t>。在</a:t>
            </a:r>
            <a:r>
              <a:rPr lang="en-US" altLang="zh-CN" b="1" dirty="0" smtClean="0">
                <a:solidFill>
                  <a:srgbClr val="003300"/>
                </a:solidFill>
              </a:rPr>
              <a:t>P</a:t>
            </a:r>
            <a:r>
              <a:rPr lang="zh-CN" altLang="en-US" b="1" dirty="0" smtClean="0">
                <a:solidFill>
                  <a:srgbClr val="003300"/>
                </a:solidFill>
              </a:rPr>
              <a:t>型半导体和</a:t>
            </a:r>
            <a:r>
              <a:rPr lang="en-US" altLang="zh-CN" b="1" dirty="0" smtClean="0">
                <a:solidFill>
                  <a:srgbClr val="003300"/>
                </a:solidFill>
              </a:rPr>
              <a:t>N</a:t>
            </a:r>
            <a:r>
              <a:rPr lang="zh-CN" altLang="en-US" b="1" dirty="0" smtClean="0">
                <a:solidFill>
                  <a:srgbClr val="003300"/>
                </a:solidFill>
              </a:rPr>
              <a:t>型半导体交界面，由离子薄层形成的</a:t>
            </a:r>
            <a:r>
              <a:rPr lang="zh-CN" altLang="en-US" b="1" dirty="0" smtClean="0">
                <a:solidFill>
                  <a:srgbClr val="FF0000"/>
                </a:solidFill>
                <a:latin typeface="黑体" panose="02010609060101010101" pitchFamily="49" charset="-122"/>
                <a:ea typeface="黑体" panose="02010609060101010101" pitchFamily="49" charset="-122"/>
              </a:rPr>
              <a:t>空间电荷区</a:t>
            </a:r>
            <a:r>
              <a:rPr lang="zh-CN" altLang="en-US" b="1" dirty="0" smtClean="0">
                <a:solidFill>
                  <a:srgbClr val="003300"/>
                </a:solidFill>
              </a:rPr>
              <a:t>称为</a:t>
            </a:r>
            <a:r>
              <a:rPr lang="en-US" altLang="zh-CN" b="1" dirty="0" smtClean="0">
                <a:solidFill>
                  <a:srgbClr val="003300"/>
                </a:solidFill>
              </a:rPr>
              <a:t> </a:t>
            </a:r>
            <a:r>
              <a:rPr lang="en-US" altLang="zh-CN" b="1" dirty="0" smtClean="0">
                <a:solidFill>
                  <a:srgbClr val="FF0000"/>
                </a:solidFill>
                <a:ea typeface="黑体" panose="02010609060101010101" pitchFamily="49" charset="-122"/>
                <a:cs typeface="Times New Roman" panose="02020603050405020304" pitchFamily="18" charset="0"/>
              </a:rPr>
              <a:t>PN</a:t>
            </a:r>
            <a:r>
              <a:rPr lang="zh-CN" altLang="en-US" b="1" dirty="0" smtClean="0">
                <a:solidFill>
                  <a:srgbClr val="FF0000"/>
                </a:solidFill>
                <a:ea typeface="黑体" panose="02010609060101010101" pitchFamily="49" charset="-122"/>
                <a:cs typeface="Times New Roman" panose="02020603050405020304" pitchFamily="18" charset="0"/>
              </a:rPr>
              <a:t>结</a:t>
            </a:r>
            <a:r>
              <a:rPr lang="zh-CN" altLang="en-US" b="1" dirty="0" smtClean="0">
                <a:solidFill>
                  <a:srgbClr val="003300"/>
                </a:solidFill>
              </a:rPr>
              <a:t>。因空间电荷区内自由电子和空穴都非常少，所以也称</a:t>
            </a:r>
            <a:r>
              <a:rPr lang="zh-CN" altLang="en-US" b="1" dirty="0" smtClean="0">
                <a:solidFill>
                  <a:srgbClr val="FF0000"/>
                </a:solidFill>
                <a:latin typeface="黑体" panose="02010609060101010101" pitchFamily="49" charset="-122"/>
                <a:ea typeface="黑体" panose="02010609060101010101" pitchFamily="49" charset="-122"/>
              </a:rPr>
              <a:t>耗尽层</a:t>
            </a:r>
            <a:r>
              <a:rPr lang="zh-CN" altLang="en-US" b="1" dirty="0" smtClean="0">
                <a:solidFill>
                  <a:srgbClr val="003300"/>
                </a:solidFill>
              </a:rPr>
              <a:t>。</a:t>
            </a:r>
            <a:endParaRPr lang="zh-CN" altLang="en-US" b="1" dirty="0" smtClean="0">
              <a:solidFill>
                <a:srgbClr val="003300"/>
              </a:solidFill>
            </a:endParaRPr>
          </a:p>
        </p:txBody>
      </p:sp>
      <p:sp>
        <p:nvSpPr>
          <p:cNvPr id="6" name="灯片编号占位符 5"/>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2" name="文本框 1"/>
          <p:cNvSpPr txBox="1"/>
          <p:nvPr/>
        </p:nvSpPr>
        <p:spPr>
          <a:xfrm>
            <a:off x="5392537" y="5003608"/>
            <a:ext cx="1825653" cy="415290"/>
          </a:xfrm>
          <a:prstGeom prst="rect">
            <a:avLst/>
          </a:prstGeom>
          <a:noFill/>
        </p:spPr>
        <p:txBody>
          <a:bodyPr wrap="square" rtlCol="0">
            <a:spAutoFit/>
          </a:bodyPr>
          <a:p>
            <a:pPr marL="0" indent="0">
              <a:lnSpc>
                <a:spcPct val="110000"/>
              </a:lnSpc>
              <a:buNone/>
            </a:pPr>
            <a:r>
              <a:rPr lang="zh-CN" altLang="en-US" sz="1920" b="1" dirty="0" smtClean="0">
                <a:solidFill>
                  <a:srgbClr val="0000FF"/>
                </a:solidFill>
                <a:latin typeface="Times New Roman" panose="02020603050405020304" pitchFamily="18" charset="0"/>
                <a:cs typeface="Times New Roman" panose="02020603050405020304" pitchFamily="18" charset="0"/>
              </a:rPr>
              <a:t>内电场方向</a:t>
            </a:r>
            <a:endParaRPr lang="zh-CN" altLang="en-US" sz="1920" b="1" dirty="0" smtClean="0">
              <a:solidFill>
                <a:srgbClr val="0000FF"/>
              </a:solidFill>
              <a:latin typeface="Times New Roman" panose="02020603050405020304" pitchFamily="18" charset="0"/>
              <a:cs typeface="Times New Roman" panose="02020603050405020304" pitchFamily="18" charset="0"/>
            </a:endParaRPr>
          </a:p>
        </p:txBody>
      </p:sp>
      <p:sp>
        <p:nvSpPr>
          <p:cNvPr id="7" name="Text Box 3"/>
          <p:cNvSpPr txBox="1">
            <a:spLocks noChangeArrowheads="1"/>
          </p:cNvSpPr>
          <p:nvPr/>
        </p:nvSpPr>
        <p:spPr bwMode="auto">
          <a:xfrm>
            <a:off x="1071266" y="1548358"/>
            <a:ext cx="7228003" cy="53403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dirty="0" smtClean="0">
                <a:solidFill>
                  <a:srgbClr val="003300"/>
                </a:solidFill>
              </a:rPr>
              <a:t>      </a:t>
            </a:r>
            <a:r>
              <a:rPr lang="zh-CN" b="1" dirty="0" smtClean="0">
                <a:solidFill>
                  <a:srgbClr val="003300"/>
                </a:solidFill>
                <a:latin typeface="宋体" panose="02010600030101010101" pitchFamily="2" charset="-122"/>
              </a:rPr>
              <a:t>在电场力作用下，</a:t>
            </a:r>
            <a:r>
              <a:rPr lang="zh-CN" b="1" dirty="0" smtClean="0">
                <a:solidFill>
                  <a:srgbClr val="0000FF"/>
                </a:solidFill>
                <a:latin typeface="宋体" panose="02010600030101010101" pitchFamily="2" charset="-122"/>
              </a:rPr>
              <a:t>少子</a:t>
            </a:r>
            <a:r>
              <a:rPr lang="zh-CN" b="1" dirty="0" smtClean="0">
                <a:solidFill>
                  <a:srgbClr val="003300"/>
                </a:solidFill>
                <a:latin typeface="宋体" panose="02010600030101010101" pitchFamily="2" charset="-122"/>
              </a:rPr>
              <a:t>的运动称为</a:t>
            </a:r>
            <a:r>
              <a:rPr lang="zh-CN" b="1" dirty="0" smtClean="0">
                <a:solidFill>
                  <a:srgbClr val="0000FF"/>
                </a:solidFill>
                <a:latin typeface="宋体" panose="02010600030101010101" pitchFamily="2" charset="-122"/>
              </a:rPr>
              <a:t>漂移运动</a:t>
            </a:r>
            <a:r>
              <a:rPr lang="zh-CN" b="1" dirty="0" smtClean="0">
                <a:solidFill>
                  <a:srgbClr val="003300"/>
                </a:solidFill>
                <a:latin typeface="宋体" panose="02010600030101010101" pitchFamily="2" charset="-122"/>
              </a:rPr>
              <a:t>。</a:t>
            </a:r>
            <a:endParaRPr lang="zh-CN" altLang="en-US" b="1" dirty="0" smtClean="0">
              <a:solidFill>
                <a:srgbClr val="003300"/>
              </a:solidFill>
              <a:latin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3318"/>
                                        </p:tgtEl>
                                        <p:attrNameLst>
                                          <p:attrName>style.visibility</p:attrName>
                                        </p:attrNameLst>
                                      </p:cBhvr>
                                      <p:to>
                                        <p:strVal val="visible"/>
                                      </p:to>
                                    </p:set>
                                    <p:animEffect transition="in" filter="blinds(horizontal)">
                                      <p:cBhvr>
                                        <p:cTn id="10" dur="500"/>
                                        <p:tgtEl>
                                          <p:spTgt spid="133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blinds(horizontal)">
                                      <p:cBhvr>
                                        <p:cTn id="15"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autoUpdateAnimBg="0"/>
      <p:bldP spid="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89" name="文本框 24588"/>
          <p:cNvSpPr txBox="1"/>
          <p:nvPr/>
        </p:nvSpPr>
        <p:spPr>
          <a:xfrm>
            <a:off x="641350" y="4398010"/>
            <a:ext cx="4638675" cy="953135"/>
          </a:xfrm>
          <a:prstGeom prst="rect">
            <a:avLst/>
          </a:prstGeom>
          <a:noFill/>
          <a:ln w="9525">
            <a:noFill/>
          </a:ln>
        </p:spPr>
        <p:txBody>
          <a:bodyPr wrap="square" anchor="t" anchorCtr="0">
            <a:spAutoFit/>
          </a:bodyPr>
          <a:p>
            <a:pPr>
              <a:spcBef>
                <a:spcPct val="50000"/>
              </a:spcBef>
            </a:pPr>
            <a:r>
              <a:rPr lang="zh-CN" altLang="en-US" sz="2800" b="1">
                <a:solidFill>
                  <a:srgbClr val="FF0000"/>
                </a:solidFill>
                <a:latin typeface="Times New Roman" panose="02020603050405020304" pitchFamily="18" charset="0"/>
                <a:ea typeface="宋体" panose="02010600030101010101" pitchFamily="2" charset="-122"/>
              </a:rPr>
              <a:t>应</a:t>
            </a:r>
            <a:r>
              <a:rPr lang="zh-CN" altLang="en-US" sz="2800" b="1" dirty="0">
                <a:solidFill>
                  <a:srgbClr val="FF0000"/>
                </a:solidFill>
                <a:latin typeface="Times New Roman" panose="02020603050405020304" pitchFamily="18" charset="0"/>
                <a:ea typeface="宋体" panose="02010600030101010101" pitchFamily="2" charset="-122"/>
              </a:rPr>
              <a:t>根据不同情况选择不同的等效电路，采用不同方法！</a:t>
            </a:r>
            <a:endParaRPr lang="zh-CN" altLang="en-US" sz="2800" b="1" dirty="0">
              <a:solidFill>
                <a:srgbClr val="FF0000"/>
              </a:solidFill>
              <a:latin typeface="Times New Roman" panose="02020603050405020304" pitchFamily="18" charset="0"/>
              <a:ea typeface="宋体" panose="02010600030101010101" pitchFamily="2" charset="-122"/>
            </a:endParaRPr>
          </a:p>
        </p:txBody>
      </p:sp>
      <p:sp>
        <p:nvSpPr>
          <p:cNvPr id="24595" name="文本框 24594"/>
          <p:cNvSpPr txBox="1"/>
          <p:nvPr/>
        </p:nvSpPr>
        <p:spPr>
          <a:xfrm>
            <a:off x="916940" y="582295"/>
            <a:ext cx="10734675" cy="521970"/>
          </a:xfrm>
          <a:prstGeom prst="rect">
            <a:avLst/>
          </a:prstGeom>
          <a:noFill/>
          <a:ln w="9525">
            <a:noFill/>
          </a:ln>
        </p:spPr>
        <p:txBody>
          <a:bodyPr wrap="square" anchor="t" anchorCtr="0">
            <a:spAutoFit/>
          </a:bodyPr>
          <a:p>
            <a:pPr indent="457200" algn="l">
              <a:spcBef>
                <a:spcPct val="50000"/>
              </a:spcBef>
              <a:buClrTx/>
              <a:buSzTx/>
              <a:buFontTx/>
            </a:pPr>
            <a:r>
              <a:rPr lang="zh-CN" altLang="en-US" sz="2800" dirty="0">
                <a:solidFill>
                  <a:srgbClr val="0000FF"/>
                </a:solidFill>
                <a:latin typeface="黑体" panose="02010609060101010101" pitchFamily="49" charset="-122"/>
                <a:ea typeface="黑体" panose="02010609060101010101" pitchFamily="49" charset="-122"/>
              </a:rPr>
              <a:t>前面三种等效都是将伏安特性曲线</a:t>
            </a:r>
            <a:r>
              <a:rPr lang="zh-CN" altLang="en-US" sz="2800" dirty="0">
                <a:solidFill>
                  <a:srgbClr val="FF0000"/>
                </a:solidFill>
                <a:latin typeface="黑体" panose="02010609060101010101" pitchFamily="49" charset="-122"/>
                <a:ea typeface="黑体" panose="02010609060101010101" pitchFamily="49" charset="-122"/>
              </a:rPr>
              <a:t>折线化</a:t>
            </a:r>
            <a:r>
              <a:rPr lang="en-US" altLang="zh-CN" sz="2800" dirty="0">
                <a:solidFill>
                  <a:srgbClr val="0000FF"/>
                </a:solidFill>
                <a:latin typeface="黑体" panose="02010609060101010101" pitchFamily="49" charset="-122"/>
                <a:ea typeface="黑体" panose="02010609060101010101" pitchFamily="49" charset="-122"/>
              </a:rPr>
              <a:t>——</a:t>
            </a:r>
            <a:r>
              <a:rPr lang="zh-CN" altLang="en-US" sz="2800" dirty="0">
                <a:solidFill>
                  <a:srgbClr val="0000FF"/>
                </a:solidFill>
                <a:latin typeface="黑体" panose="02010609060101010101" pitchFamily="49" charset="-122"/>
                <a:ea typeface="黑体" panose="02010609060101010101" pitchFamily="49" charset="-122"/>
              </a:rPr>
              <a:t>反向电流为零</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24599" name="线形标注 1 24598"/>
          <p:cNvSpPr/>
          <p:nvPr/>
        </p:nvSpPr>
        <p:spPr>
          <a:xfrm>
            <a:off x="1992630" y="5734050"/>
            <a:ext cx="2755900" cy="473075"/>
          </a:xfrm>
          <a:prstGeom prst="borderCallout1">
            <a:avLst>
              <a:gd name="adj1" fmla="val -2013"/>
              <a:gd name="adj2" fmla="val 81313"/>
              <a:gd name="adj3" fmla="val -29932"/>
              <a:gd name="adj4" fmla="val 112718"/>
            </a:avLst>
          </a:prstGeom>
          <a:noFill/>
          <a:ln w="19050" cap="flat" cmpd="sng">
            <a:solidFill>
              <a:srgbClr val="FF3300"/>
            </a:solidFill>
            <a:prstDash val="solid"/>
            <a:miter/>
            <a:headEnd type="none" w="med" len="med"/>
            <a:tailEnd type="none" w="med" len="med"/>
          </a:ln>
          <a:extLst>
            <a:ext uri="{909E8E84-426E-40DD-AFC4-6F175D3DCCD1}">
              <a14:hiddenFill xmlns:a14="http://schemas.microsoft.com/office/drawing/2010/main">
                <a:solidFill>
                  <a:srgbClr val="00FFFF"/>
                </a:solidFill>
              </a14:hiddenFill>
            </a:ext>
          </a:extLst>
        </p:spPr>
        <p:txBody>
          <a:bodyPr anchor="t" anchorCtr="0"/>
          <a:p>
            <a:pPr algn="ctr"/>
            <a:r>
              <a:rPr lang="en-US" altLang="zh-CN" b="1">
                <a:latin typeface="Times New Roman" panose="02020603050405020304" pitchFamily="18" charset="0"/>
                <a:ea typeface="宋体" panose="02010600030101010101" pitchFamily="2" charset="-122"/>
              </a:rPr>
              <a:t>100V</a:t>
            </a:r>
            <a:r>
              <a:rPr lang="zh-CN" altLang="en-US" b="1" dirty="0">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5V</a:t>
            </a:r>
            <a:r>
              <a:rPr lang="zh-CN" altLang="en-US" b="1" dirty="0">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1V</a:t>
            </a:r>
            <a:r>
              <a:rPr lang="zh-CN" altLang="en-US" b="1" dirty="0">
                <a:latin typeface="Times New Roman" panose="02020603050405020304" pitchFamily="18" charset="0"/>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p:txBody>
      </p:sp>
      <p:grpSp>
        <p:nvGrpSpPr>
          <p:cNvPr id="12" name="组合 11"/>
          <p:cNvGrpSpPr/>
          <p:nvPr/>
        </p:nvGrpSpPr>
        <p:grpSpPr>
          <a:xfrm>
            <a:off x="1805182" y="1100304"/>
            <a:ext cx="8801658" cy="2194895"/>
            <a:chOff x="2843" y="1733"/>
            <a:chExt cx="13861" cy="3457"/>
          </a:xfrm>
        </p:grpSpPr>
        <p:grpSp>
          <p:nvGrpSpPr>
            <p:cNvPr id="9" name="组合 8"/>
            <p:cNvGrpSpPr/>
            <p:nvPr/>
          </p:nvGrpSpPr>
          <p:grpSpPr>
            <a:xfrm>
              <a:off x="2843" y="1733"/>
              <a:ext cx="13861" cy="3457"/>
              <a:chOff x="2843" y="1733"/>
              <a:chExt cx="13861" cy="3457"/>
            </a:xfrm>
          </p:grpSpPr>
          <p:grpSp>
            <p:nvGrpSpPr>
              <p:cNvPr id="6" name="组合 5"/>
              <p:cNvGrpSpPr/>
              <p:nvPr/>
            </p:nvGrpSpPr>
            <p:grpSpPr>
              <a:xfrm>
                <a:off x="2843" y="1733"/>
                <a:ext cx="13861" cy="3457"/>
                <a:chOff x="2843" y="1733"/>
                <a:chExt cx="13861" cy="3457"/>
              </a:xfrm>
            </p:grpSpPr>
            <p:pic>
              <p:nvPicPr>
                <p:cNvPr id="24579" name="图片 24578" descr="Dz010204"/>
                <p:cNvPicPr>
                  <a:picLocks noChangeAspect="1"/>
                </p:cNvPicPr>
                <p:nvPr/>
              </p:nvPicPr>
              <p:blipFill>
                <a:blip r:embed="rId1"/>
                <a:srcRect b="34428"/>
                <a:stretch>
                  <a:fillRect/>
                </a:stretch>
              </p:blipFill>
              <p:spPr>
                <a:xfrm>
                  <a:off x="2843" y="1733"/>
                  <a:ext cx="13861" cy="3457"/>
                </a:xfrm>
                <a:prstGeom prst="rect">
                  <a:avLst/>
                </a:prstGeom>
                <a:noFill/>
                <a:ln w="9525">
                  <a:noFill/>
                </a:ln>
              </p:spPr>
            </p:pic>
            <p:cxnSp>
              <p:nvCxnSpPr>
                <p:cNvPr id="3" name="直接连接符 2"/>
                <p:cNvCxnSpPr/>
                <p:nvPr/>
              </p:nvCxnSpPr>
              <p:spPr>
                <a:xfrm>
                  <a:off x="3149" y="4554"/>
                  <a:ext cx="158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4776" y="2452"/>
                  <a:ext cx="0" cy="209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8085" y="4550"/>
                <a:ext cx="266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0729" y="2122"/>
                <a:ext cx="0" cy="238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12708" y="4550"/>
              <a:ext cx="266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5352" y="2112"/>
              <a:ext cx="643" cy="240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35847" name="文本框 24583"/>
          <p:cNvSpPr txBox="1"/>
          <p:nvPr/>
        </p:nvSpPr>
        <p:spPr>
          <a:xfrm>
            <a:off x="2124710" y="3209290"/>
            <a:ext cx="2336800" cy="1014730"/>
          </a:xfrm>
          <a:prstGeom prst="rect">
            <a:avLst/>
          </a:prstGeom>
          <a:noFill/>
          <a:ln w="9525">
            <a:noFill/>
          </a:ln>
        </p:spPr>
        <p:txBody>
          <a:bodyPr wrap="square" anchor="t" anchorCtr="0">
            <a:spAutoFit/>
          </a:bodyPr>
          <a:p>
            <a:r>
              <a:rPr lang="zh-CN" altLang="en-US" sz="2000" b="1" dirty="0">
                <a:latin typeface="Times New Roman" panose="02020603050405020304" pitchFamily="18" charset="0"/>
                <a:ea typeface="宋体" panose="02010600030101010101" pitchFamily="2" charset="-122"/>
              </a:rPr>
              <a:t>理想二极管</a:t>
            </a:r>
            <a:endParaRPr lang="zh-CN" altLang="en-US" sz="2000" b="1" dirty="0">
              <a:latin typeface="Times New Roman" panose="02020603050405020304" pitchFamily="18" charset="0"/>
              <a:ea typeface="宋体" panose="02010600030101010101" pitchFamily="2" charset="-122"/>
            </a:endParaRPr>
          </a:p>
          <a:p>
            <a:r>
              <a:rPr lang="zh-CN" altLang="en-US" sz="2000" b="1" dirty="0">
                <a:latin typeface="Times New Roman" panose="02020603050405020304" pitchFamily="18" charset="0"/>
                <a:ea typeface="宋体" panose="02010600030101010101" pitchFamily="2" charset="-122"/>
              </a:rPr>
              <a:t>导通时 </a:t>
            </a:r>
            <a:r>
              <a:rPr lang="en-US" altLang="zh-CN" sz="2000" b="1" i="1">
                <a:latin typeface="Times New Roman" panose="02020603050405020304" pitchFamily="18" charset="0"/>
                <a:ea typeface="宋体" panose="02010600030101010101" pitchFamily="2" charset="-122"/>
              </a:rPr>
              <a:t>U</a:t>
            </a:r>
            <a:r>
              <a:rPr lang="en-US" altLang="zh-CN" sz="2000" b="1" baseline="-25000">
                <a:latin typeface="Times New Roman" panose="02020603050405020304" pitchFamily="18" charset="0"/>
                <a:ea typeface="宋体" panose="02010600030101010101" pitchFamily="2" charset="-122"/>
              </a:rPr>
              <a:t>D</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 0</a:t>
            </a:r>
            <a:endParaRPr lang="en-US" altLang="zh-CN" sz="2000" b="1">
              <a:latin typeface="Times New Roman" panose="02020603050405020304" pitchFamily="18" charset="0"/>
              <a:ea typeface="宋体" panose="02010600030101010101" pitchFamily="2" charset="-122"/>
            </a:endParaRPr>
          </a:p>
          <a:p>
            <a:r>
              <a:rPr lang="zh-CN" altLang="en-US" sz="2000" b="1" dirty="0">
                <a:latin typeface="Times New Roman" panose="02020603050405020304" pitchFamily="18" charset="0"/>
                <a:ea typeface="宋体" panose="02010600030101010101" pitchFamily="2" charset="-122"/>
              </a:rPr>
              <a:t>截止时</a:t>
            </a:r>
            <a:r>
              <a:rPr lang="en-US" altLang="zh-CN" sz="2000" b="1" dirty="0">
                <a:latin typeface="Times New Roman" panose="02020603050405020304" pitchFamily="18" charset="0"/>
                <a:ea typeface="宋体" panose="02010600030101010101" pitchFamily="2" charset="-122"/>
              </a:rPr>
              <a:t>  </a:t>
            </a:r>
            <a:r>
              <a:rPr lang="en-US" altLang="zh-CN" sz="2000" b="1" i="1">
                <a:latin typeface="Times New Roman" panose="02020603050405020304" pitchFamily="18" charset="0"/>
                <a:ea typeface="宋体" panose="02010600030101010101" pitchFamily="2" charset="-122"/>
              </a:rPr>
              <a:t>I</a:t>
            </a:r>
            <a:r>
              <a:rPr lang="en-US" altLang="zh-CN" sz="2000" b="1" baseline="-25000">
                <a:latin typeface="Times New Roman" panose="02020603050405020304" pitchFamily="18" charset="0"/>
                <a:ea typeface="宋体" panose="02010600030101010101" pitchFamily="2" charset="-122"/>
              </a:rPr>
              <a:t>S </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 0</a:t>
            </a:r>
            <a:endParaRPr lang="zh-CN" altLang="en-US" sz="2000" b="1">
              <a:latin typeface="Times New Roman" panose="02020603050405020304" pitchFamily="18" charset="0"/>
              <a:ea typeface="宋体" panose="02010600030101010101" pitchFamily="2" charset="-122"/>
            </a:endParaRPr>
          </a:p>
        </p:txBody>
      </p:sp>
      <p:sp>
        <p:nvSpPr>
          <p:cNvPr id="35850" name="文本框 24586"/>
          <p:cNvSpPr txBox="1"/>
          <p:nvPr/>
        </p:nvSpPr>
        <p:spPr>
          <a:xfrm>
            <a:off x="5146630" y="3209290"/>
            <a:ext cx="2740764" cy="1014730"/>
          </a:xfrm>
          <a:prstGeom prst="rect">
            <a:avLst/>
          </a:prstGeom>
          <a:noFill/>
          <a:ln w="9525">
            <a:noFill/>
          </a:ln>
        </p:spPr>
        <p:txBody>
          <a:bodyPr anchor="t" anchorCtr="0">
            <a:spAutoFit/>
          </a:bodyPr>
          <a:p>
            <a:r>
              <a:rPr lang="zh-CN" altLang="en-US" sz="2000" b="1" dirty="0">
                <a:latin typeface="Times New Roman" panose="02020603050405020304" pitchFamily="18" charset="0"/>
                <a:ea typeface="宋体" panose="02010600030101010101" pitchFamily="2" charset="-122"/>
              </a:rPr>
              <a:t>导通时</a:t>
            </a:r>
            <a:r>
              <a:rPr lang="en-US" altLang="zh-CN" sz="2000" b="1" dirty="0">
                <a:latin typeface="Times New Roman" panose="02020603050405020304" pitchFamily="18" charset="0"/>
                <a:ea typeface="宋体" panose="02010600030101010101" pitchFamily="2" charset="-122"/>
              </a:rPr>
              <a:t> </a:t>
            </a:r>
            <a:r>
              <a:rPr lang="en-US" altLang="zh-CN" sz="2000" b="1" i="1">
                <a:latin typeface="Times New Roman" panose="02020603050405020304" pitchFamily="18" charset="0"/>
                <a:ea typeface="宋体" panose="02010600030101010101" pitchFamily="2" charset="-122"/>
              </a:rPr>
              <a:t>U</a:t>
            </a:r>
            <a:r>
              <a:rPr lang="en-US" altLang="zh-CN" sz="2000" b="1" baseline="-25000">
                <a:latin typeface="Times New Roman" panose="02020603050405020304" pitchFamily="18" charset="0"/>
                <a:ea typeface="宋体" panose="02010600030101010101" pitchFamily="2" charset="-122"/>
              </a:rPr>
              <a:t>D</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 </a:t>
            </a:r>
            <a:r>
              <a:rPr lang="en-US" altLang="zh-CN" sz="2000" b="1" i="1" err="1">
                <a:latin typeface="Times New Roman" panose="02020603050405020304" pitchFamily="18" charset="0"/>
                <a:ea typeface="宋体" panose="02010600030101010101" pitchFamily="2" charset="-122"/>
              </a:rPr>
              <a:t>U</a:t>
            </a:r>
            <a:r>
              <a:rPr lang="en-US" altLang="zh-CN" sz="2000" b="1" baseline="-25000" err="1">
                <a:latin typeface="Times New Roman" panose="02020603050405020304" pitchFamily="18" charset="0"/>
                <a:ea typeface="宋体" panose="02010600030101010101" pitchFamily="2" charset="-122"/>
              </a:rPr>
              <a:t>on</a:t>
            </a:r>
            <a:endParaRPr lang="en-US" altLang="zh-CN" sz="2000" b="1" baseline="-25000">
              <a:latin typeface="Times New Roman" panose="02020603050405020304" pitchFamily="18" charset="0"/>
              <a:ea typeface="宋体" panose="02010600030101010101" pitchFamily="2" charset="-122"/>
            </a:endParaRPr>
          </a:p>
          <a:p>
            <a:r>
              <a:rPr lang="zh-CN" altLang="en-US" sz="2000" b="1" dirty="0">
                <a:latin typeface="Times New Roman" panose="02020603050405020304" pitchFamily="18" charset="0"/>
                <a:ea typeface="宋体" panose="02010600030101010101" pitchFamily="2" charset="-122"/>
              </a:rPr>
              <a:t>截止</a:t>
            </a:r>
            <a:r>
              <a:rPr lang="zh-CN" altLang="en-US" sz="2000" b="1">
                <a:latin typeface="Times New Roman" panose="02020603050405020304" pitchFamily="18" charset="0"/>
                <a:ea typeface="宋体" panose="02010600030101010101" pitchFamily="2" charset="-122"/>
              </a:rPr>
              <a:t>时</a:t>
            </a:r>
            <a:r>
              <a:rPr lang="en-US" altLang="zh-CN" sz="2000" b="1">
                <a:latin typeface="Times New Roman" panose="02020603050405020304" pitchFamily="18" charset="0"/>
                <a:ea typeface="宋体" panose="02010600030101010101" pitchFamily="2" charset="-122"/>
              </a:rPr>
              <a:t>  </a:t>
            </a:r>
            <a:r>
              <a:rPr lang="en-US" altLang="zh-CN" sz="2000" b="1" i="1">
                <a:latin typeface="Times New Roman" panose="02020603050405020304" pitchFamily="18" charset="0"/>
                <a:ea typeface="宋体" panose="02010600030101010101" pitchFamily="2" charset="-122"/>
              </a:rPr>
              <a:t>I</a:t>
            </a:r>
            <a:r>
              <a:rPr lang="en-US" altLang="zh-CN" sz="2000" b="1" baseline="-25000">
                <a:latin typeface="Times New Roman" panose="02020603050405020304" pitchFamily="18" charset="0"/>
                <a:ea typeface="宋体" panose="02010600030101010101" pitchFamily="2" charset="-122"/>
              </a:rPr>
              <a:t>S </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 0</a:t>
            </a:r>
            <a:endParaRPr lang="en-US" altLang="zh-CN" sz="2000" b="1">
              <a:latin typeface="Times New Roman" panose="02020603050405020304" pitchFamily="18" charset="0"/>
              <a:ea typeface="宋体" panose="02010600030101010101" pitchFamily="2" charset="-122"/>
            </a:endParaRPr>
          </a:p>
          <a:p>
            <a:r>
              <a:rPr lang="zh-CN" altLang="en-US" sz="2000" b="1" dirty="0">
                <a:sym typeface="+mn-ea"/>
              </a:rPr>
              <a:t>近似分析中最</a:t>
            </a:r>
            <a:r>
              <a:rPr lang="zh-CN" altLang="en-US" sz="2000" b="1" dirty="0">
                <a:solidFill>
                  <a:srgbClr val="FF0000"/>
                </a:solidFill>
                <a:sym typeface="+mn-ea"/>
              </a:rPr>
              <a:t>常用</a:t>
            </a:r>
            <a:endParaRPr lang="zh-CN" altLang="en-US" sz="2000" b="1" dirty="0">
              <a:solidFill>
                <a:srgbClr val="FF0000"/>
              </a:solidFill>
              <a:latin typeface="Times New Roman" panose="02020603050405020304" pitchFamily="18" charset="0"/>
              <a:ea typeface="宋体" panose="02010600030101010101" pitchFamily="2" charset="-122"/>
              <a:sym typeface="+mn-ea"/>
            </a:endParaRPr>
          </a:p>
        </p:txBody>
      </p:sp>
      <p:sp>
        <p:nvSpPr>
          <p:cNvPr id="4" name="文本框 3"/>
          <p:cNvSpPr txBox="1"/>
          <p:nvPr/>
        </p:nvSpPr>
        <p:spPr>
          <a:xfrm>
            <a:off x="8154035" y="3209290"/>
            <a:ext cx="3402330" cy="398780"/>
          </a:xfrm>
          <a:prstGeom prst="rect">
            <a:avLst/>
          </a:prstGeom>
          <a:noFill/>
        </p:spPr>
        <p:txBody>
          <a:bodyPr wrap="square" rtlCol="0" anchor="t">
            <a:spAutoFit/>
          </a:bodyPr>
          <a:p>
            <a:pPr algn="l"/>
            <a:r>
              <a:rPr lang="zh-CN" altLang="en-US" sz="2000" b="1" dirty="0">
                <a:sym typeface="+mn-ea"/>
              </a:rPr>
              <a:t>导通时</a:t>
            </a:r>
            <a:r>
              <a:rPr lang="en-US" altLang="zh-CN" sz="2000" b="1">
                <a:sym typeface="+mn-ea"/>
              </a:rPr>
              <a:t>△</a:t>
            </a:r>
            <a:r>
              <a:rPr lang="en-US" altLang="zh-CN" sz="2000" b="1" i="1">
                <a:sym typeface="+mn-ea"/>
              </a:rPr>
              <a:t>i</a:t>
            </a:r>
            <a:r>
              <a:rPr lang="zh-CN" altLang="en-US" sz="2000" b="1" dirty="0">
                <a:sym typeface="+mn-ea"/>
              </a:rPr>
              <a:t>与</a:t>
            </a:r>
            <a:r>
              <a:rPr lang="en-US" altLang="zh-CN" sz="2000" b="1">
                <a:sym typeface="+mn-ea"/>
              </a:rPr>
              <a:t>△</a:t>
            </a:r>
            <a:r>
              <a:rPr lang="en-US" altLang="zh-CN" sz="2000" b="1" i="1">
                <a:sym typeface="+mn-ea"/>
              </a:rPr>
              <a:t>u</a:t>
            </a:r>
            <a:r>
              <a:rPr lang="zh-CN" altLang="en-US" sz="2000" b="1" dirty="0">
                <a:sym typeface="+mn-ea"/>
              </a:rPr>
              <a:t>成线性关系</a:t>
            </a:r>
            <a:endParaRPr lang="zh-CN" altLang="en-US" sz="2000" b="1" dirty="0" smtClean="0">
              <a:latin typeface="Times New Roman" panose="02020603050405020304" pitchFamily="18" charset="0"/>
              <a:cs typeface="Times New Roman" panose="02020603050405020304" pitchFamily="18" charset="0"/>
              <a:sym typeface="+mn-ea"/>
            </a:endParaRPr>
          </a:p>
        </p:txBody>
      </p:sp>
      <p:graphicFrame>
        <p:nvGraphicFramePr>
          <p:cNvPr id="44" name="Object 19"/>
          <p:cNvGraphicFramePr>
            <a:graphicFrameLocks noChangeAspect="1"/>
          </p:cNvGraphicFramePr>
          <p:nvPr/>
        </p:nvGraphicFramePr>
        <p:xfrm>
          <a:off x="8175081" y="4149508"/>
          <a:ext cx="1706245" cy="839470"/>
        </p:xfrm>
        <a:graphic>
          <a:graphicData uri="http://schemas.openxmlformats.org/presentationml/2006/ole">
            <mc:AlternateContent xmlns:mc="http://schemas.openxmlformats.org/markup-compatibility/2006">
              <mc:Choice xmlns:v="urn:schemas-microsoft-com:vml" Requires="v">
                <p:oleObj spid="_x0000_s45" name="Equation" r:id="rId2" imgW="800100" imgH="393700" progId="Equation.DSMT4">
                  <p:embed/>
                </p:oleObj>
              </mc:Choice>
              <mc:Fallback>
                <p:oleObj name="Equation" r:id="rId2" imgW="800100" imgH="393700" progId="Equation.DSMT4">
                  <p:embed/>
                  <p:pic>
                    <p:nvPicPr>
                      <p:cNvPr id="0" name="图片 30907"/>
                      <p:cNvPicPr>
                        <a:picLocks noChangeAspect="1" noChangeArrowheads="1"/>
                      </p:cNvPicPr>
                      <p:nvPr/>
                    </p:nvPicPr>
                    <p:blipFill>
                      <a:blip r:embed="rId3"/>
                      <a:srcRect/>
                      <a:stretch>
                        <a:fillRect/>
                      </a:stretch>
                    </p:blipFill>
                    <p:spPr bwMode="auto">
                      <a:xfrm>
                        <a:off x="8175081" y="4149508"/>
                        <a:ext cx="1706245" cy="839470"/>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文本框 12"/>
          <p:cNvSpPr txBox="1"/>
          <p:nvPr/>
        </p:nvSpPr>
        <p:spPr>
          <a:xfrm>
            <a:off x="8201660" y="5224780"/>
            <a:ext cx="1896110" cy="768350"/>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当</a:t>
            </a:r>
            <a:r>
              <a:rPr lang="en-US" altLang="zh-CN" sz="2000" b="1" dirty="0" smtClean="0">
                <a:latin typeface="Times New Roman" panose="02020603050405020304" pitchFamily="18" charset="0"/>
                <a:cs typeface="Times New Roman" panose="02020603050405020304" pitchFamily="18" charset="0"/>
              </a:rPr>
              <a:t> </a:t>
            </a:r>
            <a:r>
              <a:rPr lang="en-US" altLang="zh-CN" sz="2000" b="1" i="1" dirty="0" smtClean="0">
                <a:latin typeface="Times New Roman" panose="02020603050405020304" pitchFamily="18" charset="0"/>
                <a:cs typeface="Times New Roman" panose="02020603050405020304" pitchFamily="18" charset="0"/>
              </a:rPr>
              <a:t>V </a:t>
            </a:r>
            <a:r>
              <a:rPr lang="en-US" altLang="zh-CN" sz="2000" b="1" dirty="0" smtClean="0">
                <a:latin typeface="Times New Roman" panose="02020603050405020304" pitchFamily="18" charset="0"/>
                <a:cs typeface="Times New Roman" panose="02020603050405020304" pitchFamily="18" charset="0"/>
              </a:rPr>
              <a:t>= 1V </a:t>
            </a:r>
            <a:r>
              <a:rPr lang="zh-CN" altLang="en-US" sz="2000" b="1" dirty="0" smtClean="0">
                <a:latin typeface="Times New Roman" panose="02020603050405020304" pitchFamily="18" charset="0"/>
                <a:cs typeface="Times New Roman" panose="02020603050405020304" pitchFamily="18" charset="0"/>
              </a:rPr>
              <a:t>时，使用图解法：</a:t>
            </a:r>
            <a:endParaRPr lang="zh-CN" altLang="en-US" sz="2000" b="1" dirty="0" smtClean="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10126345" y="4220210"/>
            <a:ext cx="1949450" cy="2200275"/>
            <a:chOff x="15947" y="6646"/>
            <a:chExt cx="3070" cy="3465"/>
          </a:xfrm>
        </p:grpSpPr>
        <p:pic>
          <p:nvPicPr>
            <p:cNvPr id="14" name="图片 13"/>
            <p:cNvPicPr>
              <a:picLocks noChangeAspect="1"/>
            </p:cNvPicPr>
            <p:nvPr/>
          </p:nvPicPr>
          <p:blipFill>
            <a:blip r:embed="rId4"/>
            <a:stretch>
              <a:fillRect/>
            </a:stretch>
          </p:blipFill>
          <p:spPr>
            <a:xfrm>
              <a:off x="15947" y="6723"/>
              <a:ext cx="3033" cy="3388"/>
            </a:xfrm>
            <a:prstGeom prst="rect">
              <a:avLst/>
            </a:prstGeom>
          </p:spPr>
        </p:pic>
        <p:sp>
          <p:nvSpPr>
            <p:cNvPr id="17" name="文本框 16"/>
            <p:cNvSpPr txBox="1"/>
            <p:nvPr/>
          </p:nvSpPr>
          <p:spPr>
            <a:xfrm>
              <a:off x="17764" y="6646"/>
              <a:ext cx="1253" cy="677"/>
            </a:xfrm>
            <a:prstGeom prst="rect">
              <a:avLst/>
            </a:prstGeom>
            <a:noFill/>
          </p:spPr>
          <p:txBody>
            <a:bodyPr wrap="square" rtlCol="0" anchor="t">
              <a:spAutoFit/>
            </a:bodyPr>
            <a:p>
              <a:pPr marL="0" indent="0">
                <a:lnSpc>
                  <a:spcPct val="110000"/>
                </a:lnSpc>
                <a:buNone/>
              </a:pPr>
              <a:r>
                <a:rPr lang="zh-CN" sz="2000" b="1">
                  <a:solidFill>
                    <a:srgbClr val="FB01F2"/>
                  </a:solidFill>
                  <a:sym typeface="+mn-ea"/>
                </a:rPr>
                <a:t>实测</a:t>
              </a:r>
              <a:endParaRPr lang="zh-CN" altLang="en-US" sz="2000" b="1" dirty="0" smtClean="0">
                <a:solidFill>
                  <a:srgbClr val="FB01F2"/>
                </a:solidFill>
                <a:latin typeface="Times New Roman" panose="02020603050405020304" pitchFamily="18" charset="0"/>
                <a:cs typeface="Times New Roman" panose="02020603050405020304" pitchFamily="18" charset="0"/>
                <a:sym typeface="+mn-ea"/>
              </a:endParaRPr>
            </a:p>
          </p:txBody>
        </p:sp>
      </p:grpSp>
      <p:pic>
        <p:nvPicPr>
          <p:cNvPr id="20" name="图片 19"/>
          <p:cNvPicPr>
            <a:picLocks noChangeAspect="1"/>
          </p:cNvPicPr>
          <p:nvPr/>
        </p:nvPicPr>
        <p:blipFill>
          <a:blip r:embed="rId5"/>
          <a:stretch>
            <a:fillRect/>
          </a:stretch>
        </p:blipFill>
        <p:spPr>
          <a:xfrm>
            <a:off x="5199380" y="4464685"/>
            <a:ext cx="2946400" cy="1955800"/>
          </a:xfrm>
          <a:prstGeom prst="rect">
            <a:avLst/>
          </a:prstGeom>
        </p:spPr>
      </p:pic>
      <p:cxnSp>
        <p:nvCxnSpPr>
          <p:cNvPr id="23" name="直接连接符 22"/>
          <p:cNvCxnSpPr/>
          <p:nvPr/>
        </p:nvCxnSpPr>
        <p:spPr>
          <a:xfrm>
            <a:off x="10632440" y="4653280"/>
            <a:ext cx="935990" cy="1296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0267559" y="5469086"/>
            <a:ext cx="1156450" cy="414921"/>
            <a:chOff x="7403" y="5673"/>
            <a:chExt cx="1519" cy="545"/>
          </a:xfrm>
        </p:grpSpPr>
        <p:cxnSp>
          <p:nvCxnSpPr>
            <p:cNvPr id="24" name="直接连接符 23"/>
            <p:cNvCxnSpPr/>
            <p:nvPr/>
          </p:nvCxnSpPr>
          <p:spPr>
            <a:xfrm flipV="1">
              <a:off x="7882" y="6005"/>
              <a:ext cx="1040"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403" y="5673"/>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I</a:t>
              </a:r>
              <a:r>
                <a:rPr lang="en-US" altLang="zh-CN" sz="192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11189882" y="5701211"/>
            <a:ext cx="551959" cy="647886"/>
            <a:chOff x="9019" y="4218"/>
            <a:chExt cx="725" cy="851"/>
          </a:xfrm>
        </p:grpSpPr>
        <p:cxnSp>
          <p:nvCxnSpPr>
            <p:cNvPr id="28" name="直接连接符 27"/>
            <p:cNvCxnSpPr/>
            <p:nvPr/>
          </p:nvCxnSpPr>
          <p:spPr>
            <a:xfrm>
              <a:off x="9301" y="4218"/>
              <a:ext cx="0" cy="331"/>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019" y="4524"/>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U</a:t>
              </a:r>
              <a:r>
                <a:rPr lang="en-US" altLang="zh-CN" sz="192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11371005" y="5444918"/>
            <a:ext cx="704985" cy="414921"/>
            <a:chOff x="9176" y="5542"/>
            <a:chExt cx="926" cy="545"/>
          </a:xfrm>
        </p:grpSpPr>
        <p:sp>
          <p:nvSpPr>
            <p:cNvPr id="67608" name="椭圆 67607"/>
            <p:cNvSpPr>
              <a:spLocks noChangeAspect="1"/>
            </p:cNvSpPr>
            <p:nvPr/>
          </p:nvSpPr>
          <p:spPr>
            <a:xfrm>
              <a:off x="9176" y="5854"/>
              <a:ext cx="95" cy="95"/>
            </a:xfrm>
            <a:prstGeom prst="ellipse">
              <a:avLst/>
            </a:prstGeom>
            <a:solidFill>
              <a:srgbClr val="0000FF"/>
            </a:solidFill>
            <a:ln w="9525" cap="flat" cmpd="sng">
              <a:noFill/>
              <a:prstDash val="solid"/>
              <a:headEnd type="none" w="med" len="med"/>
              <a:tailEnd type="none" w="med" len="med"/>
            </a:ln>
          </p:spPr>
          <p:txBody>
            <a:bodyPr/>
            <a:p>
              <a:endParaRPr lang="zh-CN" altLang="en-US" sz="2875" b="1"/>
            </a:p>
          </p:txBody>
        </p:sp>
        <p:sp>
          <p:nvSpPr>
            <p:cNvPr id="31" name="文本框 30"/>
            <p:cNvSpPr txBox="1"/>
            <p:nvPr/>
          </p:nvSpPr>
          <p:spPr>
            <a:xfrm>
              <a:off x="9377" y="5542"/>
              <a:ext cx="725" cy="545"/>
            </a:xfrm>
            <a:prstGeom prst="rect">
              <a:avLst/>
            </a:prstGeom>
            <a:noFill/>
          </p:spPr>
          <p:txBody>
            <a:bodyPr wrap="square" rtlCol="0">
              <a:spAutoFit/>
            </a:bodyPr>
            <a:p>
              <a:pPr marL="0" indent="0">
                <a:lnSpc>
                  <a:spcPct val="110000"/>
                </a:lnSpc>
                <a:buNone/>
              </a:pPr>
              <a:endParaRPr lang="en-US" altLang="zh-CN" sz="1920" b="1" i="1" dirty="0" smtClean="0">
                <a:solidFill>
                  <a:srgbClr val="0000FF"/>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89">
                                            <p:txEl>
                                              <p:charRg st="0" end="18"/>
                                            </p:txEl>
                                          </p:spTgt>
                                        </p:tgtEl>
                                        <p:attrNameLst>
                                          <p:attrName>style.visibility</p:attrName>
                                        </p:attrNameLst>
                                      </p:cBhvr>
                                      <p:to>
                                        <p:strVal val="visible"/>
                                      </p:to>
                                    </p:set>
                                    <p:animEffect transition="in" filter="blinds(horizontal)">
                                      <p:cBhvr>
                                        <p:cTn id="17" dur="500"/>
                                        <p:tgtEl>
                                          <p:spTgt spid="24589">
                                            <p:txEl>
                                              <p:charRg st="0" end="18"/>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4599"/>
                                        </p:tgtEl>
                                        <p:attrNameLst>
                                          <p:attrName>style.visibility</p:attrName>
                                        </p:attrNameLst>
                                      </p:cBhvr>
                                      <p:to>
                                        <p:strVal val="visible"/>
                                      </p:to>
                                    </p:set>
                                    <p:animEffect transition="in" filter="blinds(horizontal)">
                                      <p:cBhvr>
                                        <p:cTn id="20" dur="500"/>
                                        <p:tgtEl>
                                          <p:spTgt spid="2459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linds(horizontal)">
                                      <p:cBhvr>
                                        <p:cTn id="38" dur="500"/>
                                        <p:tgtEl>
                                          <p:spTgt spid="30"/>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up)">
                                      <p:cBhvr>
                                        <p:cTn id="42" dur="500"/>
                                        <p:tgtEl>
                                          <p:spTgt spid="27"/>
                                        </p:tgtEl>
                                      </p:cBhvr>
                                    </p:animEffec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9" grpId="0" build="p"/>
      <p:bldP spid="24599" grpId="0" bldLvl="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11" name="图片 10"/>
          <p:cNvPicPr>
            <a:picLocks noChangeAspect="1"/>
          </p:cNvPicPr>
          <p:nvPr/>
        </p:nvPicPr>
        <p:blipFill>
          <a:blip r:embed="rId1"/>
          <a:stretch>
            <a:fillRect/>
          </a:stretch>
        </p:blipFill>
        <p:spPr>
          <a:xfrm>
            <a:off x="6009970" y="2222494"/>
            <a:ext cx="2287015" cy="2555001"/>
          </a:xfrm>
          <a:prstGeom prst="rect">
            <a:avLst/>
          </a:prstGeom>
        </p:spPr>
      </p:pic>
      <p:grpSp>
        <p:nvGrpSpPr>
          <p:cNvPr id="18" name="组合 17"/>
          <p:cNvGrpSpPr/>
          <p:nvPr/>
        </p:nvGrpSpPr>
        <p:grpSpPr>
          <a:xfrm>
            <a:off x="1693268" y="2477538"/>
            <a:ext cx="3145788" cy="1848493"/>
            <a:chOff x="1417" y="4828"/>
            <a:chExt cx="4132" cy="2428"/>
          </a:xfrm>
        </p:grpSpPr>
        <p:graphicFrame>
          <p:nvGraphicFramePr>
            <p:cNvPr id="15" name="对象 14"/>
            <p:cNvGraphicFramePr/>
            <p:nvPr/>
          </p:nvGraphicFramePr>
          <p:xfrm>
            <a:off x="1417" y="4828"/>
            <a:ext cx="4132" cy="2428"/>
          </p:xfrm>
          <a:graphic>
            <a:graphicData uri="http://schemas.openxmlformats.org/presentationml/2006/ole">
              <mc:AlternateContent xmlns:mc="http://schemas.openxmlformats.org/markup-compatibility/2006">
                <mc:Choice xmlns:v="urn:schemas-microsoft-com:vml" Requires="v">
                  <p:oleObj spid="_x0000_s16" name="" r:id="rId2" imgW="9058275" imgH="5324475" progId="MSPhotoEd.3">
                    <p:embed/>
                  </p:oleObj>
                </mc:Choice>
                <mc:Fallback>
                  <p:oleObj name="" r:id="rId2" imgW="9058275" imgH="5324475" progId="MSPhotoEd.3">
                    <p:embed/>
                    <p:pic>
                      <p:nvPicPr>
                        <p:cNvPr id="0" name="图片 3107"/>
                        <p:cNvPicPr/>
                        <p:nvPr/>
                      </p:nvPicPr>
                      <p:blipFill>
                        <a:blip r:embed="rId3"/>
                        <a:stretch>
                          <a:fillRect/>
                        </a:stretch>
                      </p:blipFill>
                      <p:spPr>
                        <a:xfrm>
                          <a:off x="1417" y="4828"/>
                          <a:ext cx="4132" cy="2428"/>
                        </a:xfrm>
                        <a:prstGeom prst="rect">
                          <a:avLst/>
                        </a:prstGeom>
                        <a:noFill/>
                        <a:ln w="38100">
                          <a:noFill/>
                          <a:miter/>
                        </a:ln>
                      </p:spPr>
                    </p:pic>
                  </p:oleObj>
                </mc:Fallback>
              </mc:AlternateContent>
            </a:graphicData>
          </a:graphic>
        </p:graphicFrame>
        <p:pic>
          <p:nvPicPr>
            <p:cNvPr id="17" name="图片 16"/>
            <p:cNvPicPr>
              <a:picLocks noChangeAspect="1"/>
            </p:cNvPicPr>
            <p:nvPr/>
          </p:nvPicPr>
          <p:blipFill>
            <a:blip r:embed="rId4"/>
            <a:stretch>
              <a:fillRect/>
            </a:stretch>
          </p:blipFill>
          <p:spPr>
            <a:xfrm>
              <a:off x="1449" y="5173"/>
              <a:ext cx="1150" cy="1065"/>
            </a:xfrm>
            <a:prstGeom prst="rect">
              <a:avLst/>
            </a:prstGeom>
          </p:spPr>
        </p:pic>
      </p:grpSp>
      <p:grpSp>
        <p:nvGrpSpPr>
          <p:cNvPr id="25" name="组合 24"/>
          <p:cNvGrpSpPr/>
          <p:nvPr/>
        </p:nvGrpSpPr>
        <p:grpSpPr>
          <a:xfrm>
            <a:off x="6250549" y="3120856"/>
            <a:ext cx="1400835" cy="414921"/>
            <a:chOff x="7403" y="5673"/>
            <a:chExt cx="1840" cy="545"/>
          </a:xfrm>
        </p:grpSpPr>
        <p:cxnSp>
          <p:nvCxnSpPr>
            <p:cNvPr id="20" name="直接连接符 19"/>
            <p:cNvCxnSpPr/>
            <p:nvPr/>
          </p:nvCxnSpPr>
          <p:spPr>
            <a:xfrm flipV="1">
              <a:off x="7882" y="5966"/>
              <a:ext cx="1361"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403" y="5673"/>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I</a:t>
              </a:r>
              <a:r>
                <a:rPr lang="en-US" altLang="zh-CN" sz="192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7464098" y="3393410"/>
            <a:ext cx="551959" cy="1129804"/>
            <a:chOff x="8997" y="6031"/>
            <a:chExt cx="725" cy="1484"/>
          </a:xfrm>
        </p:grpSpPr>
        <p:cxnSp>
          <p:nvCxnSpPr>
            <p:cNvPr id="19" name="直接连接符 18"/>
            <p:cNvCxnSpPr/>
            <p:nvPr/>
          </p:nvCxnSpPr>
          <p:spPr>
            <a:xfrm>
              <a:off x="9301" y="6031"/>
              <a:ext cx="0" cy="1077"/>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997" y="6970"/>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U</a:t>
              </a:r>
              <a:r>
                <a:rPr lang="en-US" altLang="zh-CN" sz="192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0000FF"/>
                </a:solidFill>
                <a:latin typeface="Times New Roman" panose="02020603050405020304" pitchFamily="18" charset="0"/>
                <a:cs typeface="Times New Roman" panose="02020603050405020304" pitchFamily="18" charset="0"/>
              </a:endParaRPr>
            </a:p>
          </p:txBody>
        </p:sp>
      </p:grpSp>
      <p:pic>
        <p:nvPicPr>
          <p:cNvPr id="23" name="图片 22"/>
          <p:cNvPicPr>
            <a:picLocks noChangeAspect="1"/>
          </p:cNvPicPr>
          <p:nvPr/>
        </p:nvPicPr>
        <p:blipFill>
          <a:blip r:embed="rId5"/>
          <a:stretch>
            <a:fillRect/>
          </a:stretch>
        </p:blipFill>
        <p:spPr>
          <a:xfrm>
            <a:off x="1673473" y="2779022"/>
            <a:ext cx="851159" cy="732393"/>
          </a:xfrm>
          <a:prstGeom prst="rect">
            <a:avLst/>
          </a:prstGeom>
        </p:spPr>
      </p:pic>
      <p:grpSp>
        <p:nvGrpSpPr>
          <p:cNvPr id="27" name="组合 26"/>
          <p:cNvGrpSpPr/>
          <p:nvPr/>
        </p:nvGrpSpPr>
        <p:grpSpPr>
          <a:xfrm>
            <a:off x="7384159" y="2838405"/>
            <a:ext cx="551959" cy="602968"/>
            <a:chOff x="8892" y="5302"/>
            <a:chExt cx="725" cy="792"/>
          </a:xfrm>
        </p:grpSpPr>
        <p:sp>
          <p:nvSpPr>
            <p:cNvPr id="67608" name="椭圆 67607"/>
            <p:cNvSpPr/>
            <p:nvPr/>
          </p:nvSpPr>
          <p:spPr>
            <a:xfrm>
              <a:off x="9176" y="5854"/>
              <a:ext cx="240" cy="240"/>
            </a:xfrm>
            <a:prstGeom prst="ellipse">
              <a:avLst/>
            </a:prstGeom>
            <a:solidFill>
              <a:srgbClr val="0000FF"/>
            </a:solidFill>
            <a:ln w="9525" cap="flat" cmpd="sng">
              <a:noFill/>
              <a:prstDash val="solid"/>
              <a:headEnd type="none" w="med" len="med"/>
              <a:tailEnd type="none" w="med" len="med"/>
            </a:ln>
          </p:spPr>
          <p:txBody>
            <a:bodyPr/>
            <a:p>
              <a:endParaRPr lang="zh-CN" altLang="en-US" sz="2875" b="1"/>
            </a:p>
          </p:txBody>
        </p:sp>
        <p:sp>
          <p:nvSpPr>
            <p:cNvPr id="26" name="文本框 25"/>
            <p:cNvSpPr txBox="1"/>
            <p:nvPr/>
          </p:nvSpPr>
          <p:spPr>
            <a:xfrm>
              <a:off x="8892" y="5302"/>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Q</a:t>
              </a:r>
              <a:endParaRPr lang="en-US" altLang="zh-CN" sz="1920" b="1" i="1" dirty="0" smtClean="0">
                <a:solidFill>
                  <a:srgbClr val="0000FF"/>
                </a:solidFill>
                <a:latin typeface="Times New Roman" panose="02020603050405020304" pitchFamily="18" charset="0"/>
                <a:cs typeface="Times New Roman" panose="02020603050405020304" pitchFamily="18" charset="0"/>
              </a:endParaRPr>
            </a:p>
          </p:txBody>
        </p:sp>
      </p:grpSp>
      <p:cxnSp>
        <p:nvCxnSpPr>
          <p:cNvPr id="31" name="直接连接符 30"/>
          <p:cNvCxnSpPr/>
          <p:nvPr/>
        </p:nvCxnSpPr>
        <p:spPr>
          <a:xfrm flipH="1">
            <a:off x="5840957" y="2830030"/>
            <a:ext cx="1899112"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868364" y="3746664"/>
            <a:ext cx="1683304"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777002" y="2838405"/>
            <a:ext cx="35782" cy="2201243"/>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578296" y="3746664"/>
            <a:ext cx="0" cy="1338011"/>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5721429" y="2837644"/>
            <a:ext cx="710315" cy="892271"/>
            <a:chOff x="6708" y="5301"/>
            <a:chExt cx="933" cy="1172"/>
          </a:xfrm>
        </p:grpSpPr>
        <p:sp>
          <p:nvSpPr>
            <p:cNvPr id="105481" name="直接连接符 105480"/>
            <p:cNvSpPr/>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34" name="直接连接符 33"/>
            <p:cNvSpPr/>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35" name="文本框 34"/>
            <p:cNvSpPr txBox="1"/>
            <p:nvPr/>
          </p:nvSpPr>
          <p:spPr>
            <a:xfrm>
              <a:off x="6708" y="5555"/>
              <a:ext cx="933" cy="545"/>
            </a:xfrm>
            <a:prstGeom prst="rect">
              <a:avLst/>
            </a:prstGeom>
            <a:noFill/>
          </p:spPr>
          <p:txBody>
            <a:bodyPr wrap="square" rtlCol="0">
              <a:spAutoFit/>
            </a:bodyPr>
            <a:p>
              <a:pPr marL="0" indent="0">
                <a:lnSpc>
                  <a:spcPct val="110000"/>
                </a:lnSpc>
                <a:buNone/>
              </a:pPr>
              <a:r>
                <a:rPr lang="en-US" altLang="zh-CN" sz="1920" b="1" dirty="0" smtClean="0">
                  <a:solidFill>
                    <a:srgbClr val="FF0000"/>
                  </a:solidFill>
                  <a:cs typeface="Times New Roman" panose="02020603050405020304" pitchFamily="18" charset="0"/>
                </a:rPr>
                <a:t>Δ</a:t>
              </a:r>
              <a:r>
                <a:rPr lang="en-US" altLang="zh-CN" sz="1920" b="1" i="1" dirty="0" smtClean="0">
                  <a:solidFill>
                    <a:srgbClr val="FF0000"/>
                  </a:solidFill>
                  <a:latin typeface="Times New Roman" panose="02020603050405020304" pitchFamily="18" charset="0"/>
                  <a:cs typeface="Times New Roman" panose="02020603050405020304" pitchFamily="18" charset="0"/>
                </a:rPr>
                <a:t>i</a:t>
              </a:r>
              <a:r>
                <a:rPr lang="en-US" altLang="zh-CN" sz="192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FF0000"/>
                </a:solidFill>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7333912" y="4767598"/>
            <a:ext cx="1369621" cy="414921"/>
            <a:chOff x="7767" y="4335"/>
            <a:chExt cx="1799" cy="545"/>
          </a:xfrm>
        </p:grpSpPr>
        <p:sp>
          <p:nvSpPr>
            <p:cNvPr id="38" name="直接连接符 37"/>
            <p:cNvSpPr/>
            <p:nvPr/>
          </p:nvSpPr>
          <p:spPr>
            <a:xfrm rot="16200000">
              <a:off x="7908" y="4478"/>
              <a:ext cx="0" cy="283"/>
            </a:xfrm>
            <a:prstGeom prst="line">
              <a:avLst/>
            </a:prstGeom>
            <a:ln w="28575" cap="flat" cmpd="sng">
              <a:solidFill>
                <a:srgbClr val="FF0000"/>
              </a:solidFill>
              <a:prstDash val="solid"/>
              <a:headEnd type="none" w="med" len="med"/>
              <a:tailEnd type="arrow" w="med" len="med"/>
            </a:ln>
          </p:spPr>
        </p:sp>
        <p:sp>
          <p:nvSpPr>
            <p:cNvPr id="39" name="直接连接符 38"/>
            <p:cNvSpPr/>
            <p:nvPr/>
          </p:nvSpPr>
          <p:spPr>
            <a:xfrm rot="5400000">
              <a:off x="8574" y="4478"/>
              <a:ext cx="0" cy="283"/>
            </a:xfrm>
            <a:prstGeom prst="line">
              <a:avLst/>
            </a:prstGeom>
            <a:ln w="28575" cap="flat" cmpd="sng">
              <a:solidFill>
                <a:srgbClr val="FF0000"/>
              </a:solidFill>
              <a:prstDash val="solid"/>
              <a:headEnd type="none" w="med" len="med"/>
              <a:tailEnd type="arrow" w="med" len="med"/>
            </a:ln>
          </p:spPr>
        </p:sp>
        <p:sp>
          <p:nvSpPr>
            <p:cNvPr id="40" name="文本框 39"/>
            <p:cNvSpPr txBox="1"/>
            <p:nvPr/>
          </p:nvSpPr>
          <p:spPr>
            <a:xfrm>
              <a:off x="8633" y="4335"/>
              <a:ext cx="933" cy="545"/>
            </a:xfrm>
            <a:prstGeom prst="rect">
              <a:avLst/>
            </a:prstGeom>
            <a:noFill/>
          </p:spPr>
          <p:txBody>
            <a:bodyPr wrap="square" rtlCol="0">
              <a:spAutoFit/>
            </a:bodyPr>
            <a:p>
              <a:pPr marL="0" indent="0">
                <a:lnSpc>
                  <a:spcPct val="110000"/>
                </a:lnSpc>
                <a:buNone/>
              </a:pPr>
              <a:r>
                <a:rPr lang="en-US" altLang="zh-CN" sz="1920" b="1" dirty="0" smtClean="0">
                  <a:solidFill>
                    <a:srgbClr val="FF0000"/>
                  </a:solidFill>
                  <a:cs typeface="Times New Roman" panose="02020603050405020304" pitchFamily="18" charset="0"/>
                </a:rPr>
                <a:t>Δ</a:t>
              </a:r>
              <a:r>
                <a:rPr lang="en-US" altLang="zh-CN" sz="1920" b="1" i="1" dirty="0" smtClean="0">
                  <a:solidFill>
                    <a:srgbClr val="FF0000"/>
                  </a:solidFill>
                  <a:latin typeface="Times New Roman" panose="02020603050405020304" pitchFamily="18" charset="0"/>
                  <a:cs typeface="Times New Roman" panose="02020603050405020304" pitchFamily="18" charset="0"/>
                </a:rPr>
                <a:t>u</a:t>
              </a:r>
              <a:r>
                <a:rPr lang="en-US" altLang="zh-CN" sz="192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FF0000"/>
                </a:solidFill>
                <a:latin typeface="Times New Roman" panose="02020603050405020304" pitchFamily="18" charset="0"/>
                <a:cs typeface="Times New Roman" panose="02020603050405020304" pitchFamily="18" charset="0"/>
              </a:endParaRPr>
            </a:p>
          </p:txBody>
        </p:sp>
      </p:grpSp>
      <p:cxnSp>
        <p:nvCxnSpPr>
          <p:cNvPr id="41" name="直接连接符 40"/>
          <p:cNvCxnSpPr/>
          <p:nvPr/>
        </p:nvCxnSpPr>
        <p:spPr>
          <a:xfrm flipH="1">
            <a:off x="7594284" y="2834598"/>
            <a:ext cx="172647" cy="906394"/>
          </a:xfrm>
          <a:prstGeom prst="line">
            <a:avLst/>
          </a:prstGeom>
          <a:ln w="57150">
            <a:solidFill>
              <a:srgbClr val="00B050"/>
            </a:solidFill>
            <a:prstDash val="solid"/>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6"/>
          <a:stretch>
            <a:fillRect/>
          </a:stretch>
        </p:blipFill>
        <p:spPr>
          <a:xfrm>
            <a:off x="9289751" y="2017698"/>
            <a:ext cx="1773883" cy="2354773"/>
          </a:xfrm>
          <a:prstGeom prst="rect">
            <a:avLst/>
          </a:prstGeom>
        </p:spPr>
      </p:pic>
      <p:sp>
        <p:nvSpPr>
          <p:cNvPr id="43" name="文本框 42"/>
          <p:cNvSpPr txBox="1"/>
          <p:nvPr/>
        </p:nvSpPr>
        <p:spPr>
          <a:xfrm>
            <a:off x="1003509" y="1117623"/>
            <a:ext cx="10313646" cy="953135"/>
          </a:xfrm>
          <a:prstGeom prst="rect">
            <a:avLst/>
          </a:prstGeom>
          <a:noFill/>
          <a:ln w="9525">
            <a:noFill/>
          </a:ln>
        </p:spPr>
        <p:txBody>
          <a:bodyPr wrap="square" anchor="t" anchorCtr="0">
            <a:spAutoFit/>
          </a:bodyPr>
          <a:p>
            <a:pPr>
              <a:spcBef>
                <a:spcPct val="50000"/>
              </a:spcBef>
            </a:pPr>
            <a:r>
              <a:rPr lang="en-US" altLang="zh-CN" sz="2800" b="1" dirty="0">
                <a:latin typeface="宋体" panose="02010600030101010101" pitchFamily="2" charset="-122"/>
                <a:cs typeface="宋体" panose="02010600030101010101" pitchFamily="2" charset="-122"/>
              </a:rPr>
              <a:t>    </a:t>
            </a:r>
            <a:r>
              <a:rPr lang="zh-CN" altLang="en-US" sz="2800" b="1" dirty="0">
                <a:latin typeface="宋体" panose="02010600030101010101" pitchFamily="2" charset="-122"/>
                <a:cs typeface="宋体" panose="02010600030101010101" pitchFamily="2" charset="-122"/>
              </a:rPr>
              <a:t>当二极管在</a:t>
            </a:r>
            <a:r>
              <a:rPr lang="zh-CN" altLang="en-US" sz="2800" b="1" dirty="0">
                <a:solidFill>
                  <a:srgbClr val="FF0000"/>
                </a:solidFill>
                <a:latin typeface="宋体" panose="02010600030101010101" pitchFamily="2" charset="-122"/>
                <a:cs typeface="宋体" panose="02010600030101010101" pitchFamily="2" charset="-122"/>
              </a:rPr>
              <a:t>直流基础</a:t>
            </a:r>
            <a:r>
              <a:rPr lang="zh-CN" altLang="en-US" sz="2800" b="1" dirty="0">
                <a:latin typeface="宋体" panose="02010600030101010101" pitchFamily="2" charset="-122"/>
                <a:cs typeface="宋体" panose="02010600030101010101" pitchFamily="2" charset="-122"/>
              </a:rPr>
              <a:t>上有一个</a:t>
            </a:r>
            <a:r>
              <a:rPr lang="zh-CN" altLang="en-US" sz="2800" b="1" dirty="0">
                <a:solidFill>
                  <a:srgbClr val="FF0000"/>
                </a:solidFill>
                <a:highlight>
                  <a:srgbClr val="FFFF00"/>
                </a:highlight>
                <a:latin typeface="宋体" panose="02010600030101010101" pitchFamily="2" charset="-122"/>
                <a:cs typeface="宋体" panose="02010600030101010101" pitchFamily="2" charset="-122"/>
              </a:rPr>
              <a:t>动态小信号</a:t>
            </a:r>
            <a:r>
              <a:rPr lang="zh-CN" altLang="en-US" sz="2800" b="1" dirty="0">
                <a:latin typeface="宋体" panose="02010600030101010101" pitchFamily="2" charset="-122"/>
                <a:cs typeface="宋体" panose="02010600030101010101" pitchFamily="2" charset="-122"/>
              </a:rPr>
              <a:t>作用时，则可将二极管等效为一个电阻，称为</a:t>
            </a:r>
            <a:r>
              <a:rPr lang="zh-CN" altLang="en-US" sz="2800" b="1" dirty="0">
                <a:solidFill>
                  <a:srgbClr val="0000FF"/>
                </a:solidFill>
                <a:latin typeface="宋体" panose="02010600030101010101" pitchFamily="2" charset="-122"/>
                <a:cs typeface="宋体" panose="02010600030101010101" pitchFamily="2" charset="-122"/>
              </a:rPr>
              <a:t>动态电阻</a:t>
            </a:r>
            <a:r>
              <a:rPr lang="en-US" altLang="zh-CN" sz="2800" b="1" smtClean="0">
                <a:solidFill>
                  <a:srgbClr val="0000FF"/>
                </a:solidFill>
                <a:sym typeface="+mn-ea"/>
              </a:rPr>
              <a:t> </a:t>
            </a:r>
            <a:r>
              <a:rPr lang="en-US" altLang="zh-CN" sz="2800" b="1" i="1" smtClean="0">
                <a:solidFill>
                  <a:srgbClr val="0000FF"/>
                </a:solidFill>
                <a:sym typeface="+mn-ea"/>
              </a:rPr>
              <a:t>r</a:t>
            </a:r>
            <a:r>
              <a:rPr lang="en-US" altLang="zh-CN" sz="2800" b="1" baseline="-25000" smtClean="0">
                <a:solidFill>
                  <a:srgbClr val="0000FF"/>
                </a:solidFill>
                <a:sym typeface="+mn-ea"/>
              </a:rPr>
              <a:t>d</a:t>
            </a:r>
            <a:r>
              <a:rPr lang="zh-CN" altLang="en-US" sz="2800" b="1" dirty="0">
                <a:latin typeface="宋体" panose="02010600030101010101" pitchFamily="2" charset="-122"/>
                <a:cs typeface="宋体" panose="02010600030101010101" pitchFamily="2" charset="-122"/>
              </a:rPr>
              <a:t>，这就是微变等效电路。</a:t>
            </a:r>
            <a:endParaRPr lang="zh-CN" altLang="en-US" sz="2800" b="1" dirty="0">
              <a:latin typeface="宋体" panose="02010600030101010101" pitchFamily="2" charset="-122"/>
              <a:cs typeface="宋体" panose="02010600030101010101" pitchFamily="2" charset="-122"/>
            </a:endParaRPr>
          </a:p>
        </p:txBody>
      </p:sp>
      <p:graphicFrame>
        <p:nvGraphicFramePr>
          <p:cNvPr id="44" name="Object 19"/>
          <p:cNvGraphicFramePr>
            <a:graphicFrameLocks noChangeAspect="1"/>
          </p:cNvGraphicFramePr>
          <p:nvPr/>
        </p:nvGraphicFramePr>
        <p:xfrm>
          <a:off x="9288990" y="4349252"/>
          <a:ext cx="1839357" cy="1082602"/>
        </p:xfrm>
        <a:graphic>
          <a:graphicData uri="http://schemas.openxmlformats.org/presentationml/2006/ole">
            <mc:AlternateContent xmlns:mc="http://schemas.openxmlformats.org/markup-compatibility/2006">
              <mc:Choice xmlns:v="urn:schemas-microsoft-com:vml" Requires="v">
                <p:oleObj spid="_x0000_s45" name="Equation" r:id="rId7" imgW="862965" imgH="508000" progId="Equation.DSMT4">
                  <p:embed/>
                </p:oleObj>
              </mc:Choice>
              <mc:Fallback>
                <p:oleObj name="Equation" r:id="rId7" imgW="862965" imgH="508000" progId="Equation.DSMT4">
                  <p:embed/>
                  <p:pic>
                    <p:nvPicPr>
                      <p:cNvPr id="0" name="图片 30907"/>
                      <p:cNvPicPr>
                        <a:picLocks noChangeAspect="1" noChangeArrowheads="1"/>
                      </p:cNvPicPr>
                      <p:nvPr/>
                    </p:nvPicPr>
                    <p:blipFill>
                      <a:blip r:embed="rId8"/>
                      <a:srcRect/>
                      <a:stretch>
                        <a:fillRect/>
                      </a:stretch>
                    </p:blipFill>
                    <p:spPr bwMode="auto">
                      <a:xfrm>
                        <a:off x="9288990" y="4349252"/>
                        <a:ext cx="1839357" cy="1082602"/>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 name="Text Box 24"/>
          <p:cNvSpPr txBox="1">
            <a:spLocks noChangeArrowheads="1"/>
          </p:cNvSpPr>
          <p:nvPr/>
        </p:nvSpPr>
        <p:spPr bwMode="auto">
          <a:xfrm>
            <a:off x="1002747" y="5802112"/>
            <a:ext cx="10153768" cy="8502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pPr>
            <a:r>
              <a:rPr lang="en-US" altLang="zh-CN" b="1" smtClean="0">
                <a:solidFill>
                  <a:srgbClr val="000000"/>
                </a:solidFill>
              </a:rPr>
              <a:t>       </a:t>
            </a:r>
            <a:r>
              <a:rPr lang="zh-CN" altLang="zh-CN" b="1" smtClean="0">
                <a:solidFill>
                  <a:srgbClr val="000000"/>
                </a:solidFill>
              </a:rPr>
              <a:t>二极管</a:t>
            </a:r>
            <a:r>
              <a:rPr lang="zh-CN" altLang="en-US" b="1" smtClean="0">
                <a:solidFill>
                  <a:srgbClr val="000000"/>
                </a:solidFill>
              </a:rPr>
              <a:t>两端变化电压</a:t>
            </a:r>
            <a:r>
              <a:rPr lang="en-US" altLang="zh-CN" b="1" smtClean="0">
                <a:solidFill>
                  <a:srgbClr val="000000"/>
                </a:solidFill>
              </a:rPr>
              <a:t> </a:t>
            </a:r>
            <a:r>
              <a:rPr lang="zh-CN" altLang="en-US" b="1" smtClean="0">
                <a:solidFill>
                  <a:srgbClr val="000000"/>
                </a:solidFill>
                <a:cs typeface="Times New Roman" panose="02020603050405020304" pitchFamily="18" charset="0"/>
              </a:rPr>
              <a:t>∆</a:t>
            </a:r>
            <a:r>
              <a:rPr lang="en-US" altLang="zh-CN" b="1" i="1" smtClean="0">
                <a:solidFill>
                  <a:srgbClr val="000000"/>
                </a:solidFill>
                <a:cs typeface="Times New Roman" panose="02020603050405020304" pitchFamily="18" charset="0"/>
              </a:rPr>
              <a:t>u</a:t>
            </a:r>
            <a:r>
              <a:rPr lang="en-US" altLang="zh-CN" b="1" baseline="-25000" smtClean="0">
                <a:solidFill>
                  <a:srgbClr val="000000"/>
                </a:solidFill>
                <a:cs typeface="Times New Roman" panose="02020603050405020304" pitchFamily="18" charset="0"/>
              </a:rPr>
              <a:t>D</a:t>
            </a:r>
            <a:r>
              <a:rPr lang="en-US" altLang="zh-CN" b="1" i="1" smtClean="0">
                <a:solidFill>
                  <a:srgbClr val="000000"/>
                </a:solidFill>
                <a:cs typeface="Times New Roman" panose="02020603050405020304" pitchFamily="18" charset="0"/>
              </a:rPr>
              <a:t> </a:t>
            </a:r>
            <a:r>
              <a:rPr lang="zh-CN" altLang="en-US" b="1" smtClean="0">
                <a:solidFill>
                  <a:srgbClr val="000000"/>
                </a:solidFill>
              </a:rPr>
              <a:t>与变化电流</a:t>
            </a:r>
            <a:r>
              <a:rPr lang="en-US" altLang="zh-CN" b="1" smtClean="0">
                <a:solidFill>
                  <a:srgbClr val="000000"/>
                </a:solidFill>
              </a:rPr>
              <a:t> </a:t>
            </a:r>
            <a:r>
              <a:rPr lang="zh-CN" altLang="en-US" b="1" smtClean="0">
                <a:solidFill>
                  <a:srgbClr val="000000"/>
                </a:solidFill>
              </a:rPr>
              <a:t>∆</a:t>
            </a:r>
            <a:r>
              <a:rPr lang="en-US" altLang="zh-CN" b="1" i="1" smtClean="0">
                <a:solidFill>
                  <a:srgbClr val="000000"/>
                </a:solidFill>
              </a:rPr>
              <a:t>i</a:t>
            </a:r>
            <a:r>
              <a:rPr lang="en-US" altLang="zh-CN" b="1" baseline="-25000" smtClean="0">
                <a:solidFill>
                  <a:srgbClr val="000000"/>
                </a:solidFill>
                <a:cs typeface="Times New Roman" panose="02020603050405020304" pitchFamily="18" charset="0"/>
                <a:sym typeface="+mn-ea"/>
              </a:rPr>
              <a:t>D</a:t>
            </a:r>
            <a:r>
              <a:rPr lang="en-US" altLang="zh-CN" b="1" i="1" smtClean="0">
                <a:solidFill>
                  <a:srgbClr val="000000"/>
                </a:solidFill>
              </a:rPr>
              <a:t> </a:t>
            </a:r>
            <a:r>
              <a:rPr lang="zh-CN" altLang="en-US" b="1" smtClean="0">
                <a:solidFill>
                  <a:srgbClr val="000000"/>
                </a:solidFill>
              </a:rPr>
              <a:t>的关系，用</a:t>
            </a:r>
            <a:r>
              <a:rPr lang="zh-CN" altLang="en-US" b="1" smtClean="0">
                <a:solidFill>
                  <a:srgbClr val="FF0000"/>
                </a:solidFill>
              </a:rPr>
              <a:t>动态电阻</a:t>
            </a:r>
            <a:r>
              <a:rPr lang="en-US" altLang="zh-CN" b="1" smtClean="0">
                <a:solidFill>
                  <a:srgbClr val="FF0000"/>
                </a:solidFill>
              </a:rPr>
              <a:t> </a:t>
            </a:r>
            <a:r>
              <a:rPr lang="en-US" altLang="zh-CN" b="1" i="1" smtClean="0">
                <a:solidFill>
                  <a:srgbClr val="FF0000"/>
                </a:solidFill>
              </a:rPr>
              <a:t>r</a:t>
            </a:r>
            <a:r>
              <a:rPr lang="en-US" altLang="zh-CN" b="1" baseline="-25000" smtClean="0">
                <a:solidFill>
                  <a:srgbClr val="FF0000"/>
                </a:solidFill>
              </a:rPr>
              <a:t>d </a:t>
            </a:r>
            <a:r>
              <a:rPr lang="zh-CN" altLang="en-US" b="1" smtClean="0">
                <a:solidFill>
                  <a:srgbClr val="000000"/>
                </a:solidFill>
              </a:rPr>
              <a:t>表示，即二极管变化电压与变化电流的关系等效为一个电阻</a:t>
            </a:r>
            <a:r>
              <a:rPr lang="en-US" altLang="zh-CN" b="1" smtClean="0">
                <a:solidFill>
                  <a:srgbClr val="000000"/>
                </a:solidFill>
              </a:rPr>
              <a:t> </a:t>
            </a:r>
            <a:r>
              <a:rPr lang="en-US" altLang="zh-CN" b="1" i="1" smtClean="0">
                <a:solidFill>
                  <a:srgbClr val="000000"/>
                </a:solidFill>
              </a:rPr>
              <a:t>r</a:t>
            </a:r>
            <a:r>
              <a:rPr lang="en-US" altLang="zh-CN" b="1" baseline="-25000" smtClean="0">
                <a:solidFill>
                  <a:srgbClr val="000000"/>
                </a:solidFill>
              </a:rPr>
              <a:t>d</a:t>
            </a:r>
            <a:r>
              <a:rPr lang="zh-CN" altLang="en-US" b="1" smtClean="0">
                <a:solidFill>
                  <a:srgbClr val="000000"/>
                </a:solidFill>
              </a:rPr>
              <a:t>。</a:t>
            </a:r>
            <a:endParaRPr lang="zh-CN" altLang="en-US" b="1" smtClean="0">
              <a:solidFill>
                <a:srgbClr val="000000"/>
              </a:solidFill>
            </a:endParaRPr>
          </a:p>
        </p:txBody>
      </p:sp>
      <p:sp>
        <p:nvSpPr>
          <p:cNvPr id="10" name="Text Box 3083"/>
          <p:cNvSpPr txBox="1">
            <a:spLocks noChangeArrowheads="1"/>
          </p:cNvSpPr>
          <p:nvPr/>
        </p:nvSpPr>
        <p:spPr bwMode="auto">
          <a:xfrm>
            <a:off x="916717" y="562554"/>
            <a:ext cx="3292723" cy="51198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30000"/>
              </a:lnSpc>
              <a:buClrTx/>
              <a:buSzTx/>
              <a:buFontTx/>
            </a:pPr>
            <a:r>
              <a:rPr lang="en-US" altLang="zh-CN" sz="2875" b="1" dirty="0">
                <a:solidFill>
                  <a:schemeClr val="accent6">
                    <a:lumMod val="50000"/>
                  </a:schemeClr>
                </a:solidFill>
                <a:cs typeface="Times New Roman" panose="02020603050405020304" pitchFamily="18" charset="0"/>
                <a:sym typeface="+mn-ea"/>
              </a:rPr>
              <a:t>4.</a:t>
            </a:r>
            <a:r>
              <a:rPr lang="zh-CN" altLang="en-US" sz="2875" b="1" dirty="0">
                <a:solidFill>
                  <a:schemeClr val="accent6">
                    <a:lumMod val="50000"/>
                  </a:schemeClr>
                </a:solidFill>
                <a:cs typeface="Times New Roman" panose="02020603050405020304" pitchFamily="18" charset="0"/>
                <a:sym typeface="+mn-ea"/>
              </a:rPr>
              <a:t>微变等效</a:t>
            </a:r>
            <a:endParaRPr lang="zh-CN" altLang="en-US" sz="2875" b="1" dirty="0">
              <a:solidFill>
                <a:schemeClr val="accent6">
                  <a:lumMod val="50000"/>
                </a:schemeClr>
              </a:solidFill>
              <a:cs typeface="Times New Roman" panose="02020603050405020304" pitchFamily="18" charset="0"/>
              <a:sym typeface="+mn-ea"/>
            </a:endParaRPr>
          </a:p>
        </p:txBody>
      </p:sp>
      <p:pic>
        <p:nvPicPr>
          <p:cNvPr id="5" name="图片 4"/>
          <p:cNvPicPr>
            <a:picLocks noChangeAspect="1"/>
          </p:cNvPicPr>
          <p:nvPr/>
        </p:nvPicPr>
        <p:blipFill>
          <a:blip r:embed="rId9"/>
          <a:stretch>
            <a:fillRect/>
          </a:stretch>
        </p:blipFill>
        <p:spPr>
          <a:xfrm flipH="1">
            <a:off x="558800" y="2951480"/>
            <a:ext cx="1158875" cy="392430"/>
          </a:xfrm>
          <a:prstGeom prst="rect">
            <a:avLst/>
          </a:prstGeom>
        </p:spPr>
      </p:pic>
      <p:grpSp>
        <p:nvGrpSpPr>
          <p:cNvPr id="7" name="组合 6"/>
          <p:cNvGrpSpPr/>
          <p:nvPr/>
        </p:nvGrpSpPr>
        <p:grpSpPr>
          <a:xfrm>
            <a:off x="7604125" y="4436715"/>
            <a:ext cx="177800" cy="1387505"/>
            <a:chOff x="11975" y="6987"/>
            <a:chExt cx="280" cy="2185"/>
          </a:xfrm>
        </p:grpSpPr>
        <p:pic>
          <p:nvPicPr>
            <p:cNvPr id="30" name="图片 29"/>
            <p:cNvPicPr>
              <a:picLocks noChangeAspect="1"/>
            </p:cNvPicPr>
            <p:nvPr/>
          </p:nvPicPr>
          <p:blipFill>
            <a:blip r:embed="rId9"/>
            <a:stretch>
              <a:fillRect/>
            </a:stretch>
          </p:blipFill>
          <p:spPr>
            <a:xfrm rot="5400000">
              <a:off x="11202" y="8119"/>
              <a:ext cx="1825" cy="280"/>
            </a:xfrm>
            <a:prstGeom prst="rect">
              <a:avLst/>
            </a:prstGeom>
          </p:spPr>
        </p:pic>
        <p:cxnSp>
          <p:nvCxnSpPr>
            <p:cNvPr id="6" name="直接连接符 5"/>
            <p:cNvCxnSpPr/>
            <p:nvPr/>
          </p:nvCxnSpPr>
          <p:spPr>
            <a:xfrm>
              <a:off x="12118" y="6987"/>
              <a:ext cx="0" cy="454"/>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22" presetClass="entr" presetSubtype="1"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par>
                          <p:cTn id="43" fill="hold">
                            <p:stCondLst>
                              <p:cond delay="1000"/>
                            </p:stCondLst>
                            <p:childTnLst>
                              <p:par>
                                <p:cTn id="44" presetID="3" presetClass="entr" presetSubtype="1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blinds(horizontal)">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right)">
                                      <p:cBhvr>
                                        <p:cTn id="51" dur="500"/>
                                        <p:tgtEl>
                                          <p:spTgt spid="31"/>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right)">
                                      <p:cBhvr>
                                        <p:cTn id="55" dur="500"/>
                                        <p:tgtEl>
                                          <p:spTgt spid="32"/>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linds(horizontal)">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up)">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6148"/>
                                        </p:tgtEl>
                                        <p:attrNameLst>
                                          <p:attrName>style.visibility</p:attrName>
                                        </p:attrNameLst>
                                      </p:cBhvr>
                                      <p:to>
                                        <p:strVal val="visible"/>
                                      </p:to>
                                    </p:set>
                                    <p:animEffect transition="in" filter="blinds(horizontal)">
                                      <p:cBhvr>
                                        <p:cTn id="69" dur="500"/>
                                        <p:tgtEl>
                                          <p:spTgt spid="6148"/>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par>
                                <p:cTn id="75" presetID="3" presetClass="entr" presetSubtype="1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blinds(horizontal)">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14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07" name="Object 19"/>
          <p:cNvGraphicFramePr>
            <a:graphicFrameLocks noChangeAspect="1"/>
          </p:cNvGraphicFramePr>
          <p:nvPr/>
        </p:nvGraphicFramePr>
        <p:xfrm>
          <a:off x="2528654" y="880508"/>
          <a:ext cx="1678718" cy="1188426"/>
        </p:xfrm>
        <a:graphic>
          <a:graphicData uri="http://schemas.openxmlformats.org/presentationml/2006/ole">
            <mc:AlternateContent xmlns:mc="http://schemas.openxmlformats.org/markup-compatibility/2006">
              <mc:Choice xmlns:v="urn:schemas-microsoft-com:vml" Requires="v">
                <p:oleObj spid="_x0000_s30908" name="Equation" r:id="rId1" imgW="609600" imgH="431800" progId="Equation.DSMT4">
                  <p:embed/>
                </p:oleObj>
              </mc:Choice>
              <mc:Fallback>
                <p:oleObj name="Equation" r:id="rId1" imgW="609600" imgH="431800" progId="Equation.DSMT4">
                  <p:embed/>
                  <p:pic>
                    <p:nvPicPr>
                      <p:cNvPr id="0" name="图片 30907"/>
                      <p:cNvPicPr>
                        <a:picLocks noChangeAspect="1" noChangeArrowheads="1"/>
                      </p:cNvPicPr>
                      <p:nvPr/>
                    </p:nvPicPr>
                    <p:blipFill>
                      <a:blip r:embed="rId2"/>
                      <a:srcRect/>
                      <a:stretch>
                        <a:fillRect/>
                      </a:stretch>
                    </p:blipFill>
                    <p:spPr bwMode="auto">
                      <a:xfrm>
                        <a:off x="2528654" y="880508"/>
                        <a:ext cx="1678718" cy="1188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4" name="Text Box 26"/>
          <p:cNvSpPr txBox="1">
            <a:spLocks noChangeArrowheads="1"/>
          </p:cNvSpPr>
          <p:nvPr/>
        </p:nvSpPr>
        <p:spPr bwMode="auto">
          <a:xfrm>
            <a:off x="1076022" y="3314459"/>
            <a:ext cx="7446503" cy="62801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00" b="1" smtClean="0">
                <a:solidFill>
                  <a:srgbClr val="000000"/>
                </a:solidFill>
              </a:rPr>
              <a:t>计算某一</a:t>
            </a:r>
            <a:r>
              <a:rPr lang="zh-CN" altLang="en-US" sz="2800" b="1" smtClean="0">
                <a:solidFill>
                  <a:srgbClr val="FF0000"/>
                </a:solidFill>
              </a:rPr>
              <a:t>工作点</a:t>
            </a:r>
            <a:r>
              <a:rPr lang="en-US" altLang="zh-CN" sz="2800" b="1" smtClean="0">
                <a:solidFill>
                  <a:srgbClr val="FF0000"/>
                </a:solidFill>
              </a:rPr>
              <a:t> </a:t>
            </a:r>
            <a:r>
              <a:rPr lang="en-US" altLang="zh-CN" sz="2800" b="1" i="1" smtClean="0">
                <a:solidFill>
                  <a:srgbClr val="000000"/>
                </a:solidFill>
              </a:rPr>
              <a:t>U</a:t>
            </a:r>
            <a:r>
              <a:rPr lang="en-US" altLang="zh-CN" sz="2800" b="1" baseline="-25000" smtClean="0">
                <a:solidFill>
                  <a:srgbClr val="000000"/>
                </a:solidFill>
              </a:rPr>
              <a:t>D</a:t>
            </a:r>
            <a:r>
              <a:rPr lang="zh-CN" altLang="en-US" sz="2800" b="1" smtClean="0">
                <a:solidFill>
                  <a:srgbClr val="000000"/>
                </a:solidFill>
              </a:rPr>
              <a:t>、</a:t>
            </a:r>
            <a:r>
              <a:rPr lang="en-US" altLang="zh-CN" sz="2800" b="1" i="1" smtClean="0">
                <a:solidFill>
                  <a:srgbClr val="000000"/>
                </a:solidFill>
              </a:rPr>
              <a:t>I</a:t>
            </a:r>
            <a:r>
              <a:rPr lang="en-US" altLang="zh-CN" sz="2800" b="1" baseline="-25000" smtClean="0">
                <a:solidFill>
                  <a:srgbClr val="000000"/>
                </a:solidFill>
              </a:rPr>
              <a:t>D </a:t>
            </a:r>
            <a:r>
              <a:rPr lang="zh-CN" altLang="en-US" sz="2800" b="1" smtClean="0">
                <a:solidFill>
                  <a:srgbClr val="000000"/>
                </a:solidFill>
              </a:rPr>
              <a:t>处的</a:t>
            </a:r>
            <a:r>
              <a:rPr lang="en-US" altLang="zh-CN" sz="2800" b="1" smtClean="0">
                <a:solidFill>
                  <a:srgbClr val="000000"/>
                </a:solidFill>
              </a:rPr>
              <a:t> </a:t>
            </a:r>
            <a:r>
              <a:rPr lang="en-US" altLang="zh-CN" sz="2800" b="1" i="1" smtClean="0">
                <a:solidFill>
                  <a:srgbClr val="000000"/>
                </a:solidFill>
              </a:rPr>
              <a:t>r</a:t>
            </a:r>
            <a:r>
              <a:rPr lang="en-US" altLang="zh-CN" sz="2800" b="1" baseline="-25000" smtClean="0">
                <a:solidFill>
                  <a:srgbClr val="000000"/>
                </a:solidFill>
              </a:rPr>
              <a:t>d </a:t>
            </a:r>
            <a:r>
              <a:rPr lang="zh-CN" altLang="en-US" sz="2800" b="1" smtClean="0">
                <a:solidFill>
                  <a:srgbClr val="000000"/>
                </a:solidFill>
              </a:rPr>
              <a:t>值：</a:t>
            </a:r>
            <a:endParaRPr lang="zh-CN" altLang="en-US" sz="2800" b="1"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graphicFrame>
        <p:nvGraphicFramePr>
          <p:cNvPr id="3" name="Object 19"/>
          <p:cNvGraphicFramePr>
            <a:graphicFrameLocks noChangeAspect="1"/>
          </p:cNvGraphicFramePr>
          <p:nvPr/>
        </p:nvGraphicFramePr>
        <p:xfrm>
          <a:off x="4186817" y="880508"/>
          <a:ext cx="1154927" cy="1188426"/>
        </p:xfrm>
        <a:graphic>
          <a:graphicData uri="http://schemas.openxmlformats.org/presentationml/2006/ole">
            <mc:AlternateContent xmlns:mc="http://schemas.openxmlformats.org/markup-compatibility/2006">
              <mc:Choice xmlns:v="urn:schemas-microsoft-com:vml" Requires="v">
                <p:oleObj spid="_x0000_s4" name="Equation" r:id="rId3" imgW="419100" imgH="431800" progId="Equation.DSMT4">
                  <p:embed/>
                </p:oleObj>
              </mc:Choice>
              <mc:Fallback>
                <p:oleObj name="Equation" r:id="rId3" imgW="419100" imgH="431800" progId="Equation.DSMT4">
                  <p:embed/>
                  <p:pic>
                    <p:nvPicPr>
                      <p:cNvPr id="0" name="图片 30907"/>
                      <p:cNvPicPr>
                        <a:picLocks noChangeAspect="1" noChangeArrowheads="1"/>
                      </p:cNvPicPr>
                      <p:nvPr/>
                    </p:nvPicPr>
                    <p:blipFill>
                      <a:blip r:embed="rId4"/>
                      <a:srcRect/>
                      <a:stretch>
                        <a:fillRect/>
                      </a:stretch>
                    </p:blipFill>
                    <p:spPr bwMode="auto">
                      <a:xfrm>
                        <a:off x="4186817" y="880508"/>
                        <a:ext cx="1154927" cy="1188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9"/>
          <p:cNvGraphicFramePr>
            <a:graphicFrameLocks noChangeAspect="1"/>
          </p:cNvGraphicFramePr>
          <p:nvPr/>
        </p:nvGraphicFramePr>
        <p:xfrm>
          <a:off x="5362299" y="638407"/>
          <a:ext cx="2902926" cy="1328509"/>
        </p:xfrm>
        <a:graphic>
          <a:graphicData uri="http://schemas.openxmlformats.org/presentationml/2006/ole">
            <mc:AlternateContent xmlns:mc="http://schemas.openxmlformats.org/markup-compatibility/2006">
              <mc:Choice xmlns:v="urn:schemas-microsoft-com:vml" Requires="v">
                <p:oleObj spid="_x0000_s6" name="Equation" r:id="rId5" imgW="1054100" imgH="482600" progId="Equation.DSMT4">
                  <p:embed/>
                </p:oleObj>
              </mc:Choice>
              <mc:Fallback>
                <p:oleObj name="Equation" r:id="rId5" imgW="1054100" imgH="482600" progId="Equation.DSMT4">
                  <p:embed/>
                  <p:pic>
                    <p:nvPicPr>
                      <p:cNvPr id="0" name="图片 30907"/>
                      <p:cNvPicPr>
                        <a:picLocks noChangeAspect="1" noChangeArrowheads="1"/>
                      </p:cNvPicPr>
                      <p:nvPr/>
                    </p:nvPicPr>
                    <p:blipFill>
                      <a:blip r:embed="rId6"/>
                      <a:srcRect/>
                      <a:stretch>
                        <a:fillRect/>
                      </a:stretch>
                    </p:blipFill>
                    <p:spPr bwMode="auto">
                      <a:xfrm>
                        <a:off x="5362299" y="638407"/>
                        <a:ext cx="2902926" cy="1328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9"/>
          <p:cNvGraphicFramePr>
            <a:graphicFrameLocks noChangeAspect="1"/>
          </p:cNvGraphicFramePr>
          <p:nvPr/>
        </p:nvGraphicFramePr>
        <p:xfrm>
          <a:off x="8348146" y="586063"/>
          <a:ext cx="1713865" cy="1433195"/>
        </p:xfrm>
        <a:graphic>
          <a:graphicData uri="http://schemas.openxmlformats.org/presentationml/2006/ole">
            <mc:AlternateContent xmlns:mc="http://schemas.openxmlformats.org/markup-compatibility/2006">
              <mc:Choice xmlns:v="urn:schemas-microsoft-com:vml" Requires="v">
                <p:oleObj spid="_x0000_s8" name="Equation" r:id="rId7" imgW="622300" imgH="520700" progId="Equation.DSMT4">
                  <p:embed/>
                </p:oleObj>
              </mc:Choice>
              <mc:Fallback>
                <p:oleObj name="Equation" r:id="rId7" imgW="622300" imgH="520700" progId="Equation.DSMT4">
                  <p:embed/>
                  <p:pic>
                    <p:nvPicPr>
                      <p:cNvPr id="0" name="图片 30907"/>
                      <p:cNvPicPr>
                        <a:picLocks noChangeAspect="1" noChangeArrowheads="1"/>
                      </p:cNvPicPr>
                      <p:nvPr/>
                    </p:nvPicPr>
                    <p:blipFill>
                      <a:blip r:embed="rId8"/>
                      <a:srcRect/>
                      <a:stretch>
                        <a:fillRect/>
                      </a:stretch>
                    </p:blipFill>
                    <p:spPr bwMode="auto">
                      <a:xfrm>
                        <a:off x="8348146" y="586063"/>
                        <a:ext cx="1713865" cy="1433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9"/>
          <p:cNvGraphicFramePr>
            <a:graphicFrameLocks noChangeAspect="1"/>
          </p:cNvGraphicFramePr>
          <p:nvPr/>
        </p:nvGraphicFramePr>
        <p:xfrm>
          <a:off x="1290543" y="4026866"/>
          <a:ext cx="3673385" cy="1783780"/>
        </p:xfrm>
        <a:graphic>
          <a:graphicData uri="http://schemas.openxmlformats.org/presentationml/2006/ole">
            <mc:AlternateContent xmlns:mc="http://schemas.openxmlformats.org/markup-compatibility/2006">
              <mc:Choice xmlns:v="urn:schemas-microsoft-com:vml" Requires="v">
                <p:oleObj spid="_x0000_s13" name="Equation" r:id="rId9" imgW="1333500" imgH="647700" progId="Equation.DSMT4">
                  <p:embed/>
                </p:oleObj>
              </mc:Choice>
              <mc:Fallback>
                <p:oleObj name="Equation" r:id="rId9" imgW="1333500" imgH="647700" progId="Equation.DSMT4">
                  <p:embed/>
                  <p:pic>
                    <p:nvPicPr>
                      <p:cNvPr id="0" name="图片 30907"/>
                      <p:cNvPicPr>
                        <a:picLocks noChangeAspect="1" noChangeArrowheads="1"/>
                      </p:cNvPicPr>
                      <p:nvPr/>
                    </p:nvPicPr>
                    <p:blipFill>
                      <a:blip r:embed="rId10"/>
                      <a:srcRect/>
                      <a:stretch>
                        <a:fillRect/>
                      </a:stretch>
                    </p:blipFill>
                    <p:spPr bwMode="auto">
                      <a:xfrm>
                        <a:off x="1290543" y="4026866"/>
                        <a:ext cx="3673385" cy="1783780"/>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4933237" y="4080125"/>
          <a:ext cx="1819275" cy="1503680"/>
        </p:xfrm>
        <a:graphic>
          <a:graphicData uri="http://schemas.openxmlformats.org/presentationml/2006/ole">
            <mc:AlternateContent xmlns:mc="http://schemas.openxmlformats.org/markup-compatibility/2006">
              <mc:Choice xmlns:v="urn:schemas-microsoft-com:vml" Requires="v">
                <p:oleObj spid="_x0000_s15" name="Equation" r:id="rId11" imgW="660400" imgH="545465" progId="Equation.DSMT4">
                  <p:embed/>
                </p:oleObj>
              </mc:Choice>
              <mc:Fallback>
                <p:oleObj name="Equation" r:id="rId11" imgW="660400" imgH="545465" progId="Equation.DSMT4">
                  <p:embed/>
                  <p:pic>
                    <p:nvPicPr>
                      <p:cNvPr id="0" name="图片 30907"/>
                      <p:cNvPicPr>
                        <a:picLocks noChangeAspect="1" noChangeArrowheads="1"/>
                      </p:cNvPicPr>
                      <p:nvPr/>
                    </p:nvPicPr>
                    <p:blipFill>
                      <a:blip r:embed="rId12"/>
                      <a:srcRect/>
                      <a:stretch>
                        <a:fillRect/>
                      </a:stretch>
                    </p:blipFill>
                    <p:spPr bwMode="auto">
                      <a:xfrm>
                        <a:off x="4933237" y="4080125"/>
                        <a:ext cx="1819275" cy="1503680"/>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4" descr="5%"/>
          <p:cNvGraphicFramePr>
            <a:graphicFrameLocks noChangeAspect="1"/>
          </p:cNvGraphicFramePr>
          <p:nvPr/>
        </p:nvGraphicFramePr>
        <p:xfrm>
          <a:off x="4152265" y="2282190"/>
          <a:ext cx="2412365" cy="751840"/>
        </p:xfrm>
        <a:graphic>
          <a:graphicData uri="http://schemas.openxmlformats.org/presentationml/2006/ole">
            <mc:AlternateContent xmlns:mc="http://schemas.openxmlformats.org/markup-compatibility/2006">
              <mc:Choice xmlns:v="urn:schemas-microsoft-com:vml" Requires="v">
                <p:oleObj spid="_x0000_s47145" name="公式" r:id="rId13" imgW="1016000" imgH="316865" progId="Equation.3">
                  <p:embed/>
                </p:oleObj>
              </mc:Choice>
              <mc:Fallback>
                <p:oleObj name="公式" r:id="rId13" imgW="1016000" imgH="316865" progId="Equation.3">
                  <p:embed/>
                  <p:pic>
                    <p:nvPicPr>
                      <p:cNvPr id="0" name="图片 47144"/>
                      <p:cNvPicPr>
                        <a:picLocks noChangeAspect="1" noChangeArrowheads="1"/>
                      </p:cNvPicPr>
                      <p:nvPr/>
                    </p:nvPicPr>
                    <p:blipFill>
                      <a:blip r:embed="rId14"/>
                      <a:srcRect/>
                      <a:stretch>
                        <a:fillRect/>
                      </a:stretch>
                    </p:blipFill>
                    <p:spPr bwMode="auto">
                      <a:xfrm>
                        <a:off x="4152265" y="2282190"/>
                        <a:ext cx="2412365" cy="751840"/>
                      </a:xfrm>
                      <a:prstGeom prst="rect">
                        <a:avLst/>
                      </a:prstGeom>
                      <a:pattFill prst="pct5">
                        <a:fgClr>
                          <a:srgbClr val="99FFCC"/>
                        </a:fgClr>
                        <a:bgClr>
                          <a:srgbClr val="FFFFFF"/>
                        </a:bgClr>
                      </a:pattFill>
                      <a:ln>
                        <a:solidFill>
                          <a:schemeClr val="accent1"/>
                        </a:solid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p:cNvGrpSpPr/>
          <p:nvPr/>
        </p:nvGrpSpPr>
        <p:grpSpPr>
          <a:xfrm>
            <a:off x="6651625" y="2148081"/>
            <a:ext cx="3217726" cy="838259"/>
            <a:chOff x="7300" y="8034"/>
            <a:chExt cx="5067" cy="1320"/>
          </a:xfrm>
        </p:grpSpPr>
        <p:graphicFrame>
          <p:nvGraphicFramePr>
            <p:cNvPr id="7173" name="Object 27"/>
            <p:cNvGraphicFramePr>
              <a:graphicFrameLocks noGrp="1" noChangeAspect="1"/>
            </p:cNvGraphicFramePr>
            <p:nvPr/>
          </p:nvGraphicFramePr>
          <p:xfrm>
            <a:off x="8102" y="8034"/>
            <a:ext cx="4265" cy="1320"/>
          </p:xfrm>
          <a:graphic>
            <a:graphicData uri="http://schemas.openxmlformats.org/presentationml/2006/ole">
              <mc:AlternateContent xmlns:mc="http://schemas.openxmlformats.org/markup-compatibility/2006">
                <mc:Choice xmlns:v="urn:schemas-microsoft-com:vml" Requires="v">
                  <p:oleObj spid="_x0000_s32121" name="Equation" r:id="rId15" imgW="1066800" imgH="330200" progId="Equation.DSMT4">
                    <p:embed/>
                  </p:oleObj>
                </mc:Choice>
                <mc:Fallback>
                  <p:oleObj name="Equation" r:id="rId15" imgW="1066800" imgH="330200" progId="Equation.DSMT4">
                    <p:embed/>
                    <p:pic>
                      <p:nvPicPr>
                        <p:cNvPr id="0" name="图片 32120"/>
                        <p:cNvPicPr>
                          <a:picLocks noGrp="1" noChangeAspect="1" noChangeArrowheads="1"/>
                        </p:cNvPicPr>
                        <p:nvPr/>
                      </p:nvPicPr>
                      <p:blipFill>
                        <a:blip r:embed="rId16"/>
                        <a:srcRect/>
                        <a:stretch>
                          <a:fillRect/>
                        </a:stretch>
                      </p:blipFill>
                      <p:spPr bwMode="auto">
                        <a:xfrm>
                          <a:off x="8102" y="8034"/>
                          <a:ext cx="4265" cy="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5" name="Text Box 34"/>
            <p:cNvSpPr txBox="1">
              <a:spLocks noChangeArrowheads="1"/>
            </p:cNvSpPr>
            <p:nvPr/>
          </p:nvSpPr>
          <p:spPr bwMode="auto">
            <a:xfrm>
              <a:off x="7300" y="8289"/>
              <a:ext cx="950" cy="10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75" b="1" smtClean="0">
                  <a:solidFill>
                    <a:srgbClr val="000000"/>
                  </a:solidFill>
                </a:rPr>
                <a:t>有</a:t>
              </a:r>
              <a:endParaRPr lang="zh-CN" altLang="en-US" sz="2875" b="1" smtClean="0">
                <a:solidFill>
                  <a:srgbClr val="000000"/>
                </a:solidFill>
              </a:endParaRPr>
            </a:p>
          </p:txBody>
        </p:sp>
      </p:grpSp>
      <p:graphicFrame>
        <p:nvGraphicFramePr>
          <p:cNvPr id="10" name="Object 19"/>
          <p:cNvGraphicFramePr>
            <a:graphicFrameLocks noChangeAspect="1"/>
          </p:cNvGraphicFramePr>
          <p:nvPr/>
        </p:nvGraphicFramePr>
        <p:xfrm>
          <a:off x="6968288" y="4289594"/>
          <a:ext cx="1014730" cy="1189990"/>
        </p:xfrm>
        <a:graphic>
          <a:graphicData uri="http://schemas.openxmlformats.org/presentationml/2006/ole">
            <mc:AlternateContent xmlns:mc="http://schemas.openxmlformats.org/markup-compatibility/2006">
              <mc:Choice xmlns:v="urn:schemas-microsoft-com:vml" Requires="v">
                <p:oleObj spid="_x0000_s11" name="Equation" r:id="rId17" imgW="368300" imgH="431800" progId="Equation.DSMT4">
                  <p:embed/>
                </p:oleObj>
              </mc:Choice>
              <mc:Fallback>
                <p:oleObj name="Equation" r:id="rId17" imgW="368300" imgH="431800" progId="Equation.DSMT4">
                  <p:embed/>
                  <p:pic>
                    <p:nvPicPr>
                      <p:cNvPr id="0" name="图片 30907"/>
                      <p:cNvPicPr>
                        <a:picLocks noChangeAspect="1" noChangeArrowheads="1"/>
                      </p:cNvPicPr>
                      <p:nvPr/>
                    </p:nvPicPr>
                    <p:blipFill>
                      <a:blip r:embed="rId18"/>
                      <a:srcRect/>
                      <a:stretch>
                        <a:fillRect/>
                      </a:stretch>
                    </p:blipFill>
                    <p:spPr bwMode="auto">
                      <a:xfrm>
                        <a:off x="6968288" y="4289594"/>
                        <a:ext cx="1014730" cy="1189990"/>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nvGraphicFramePr>
        <p:xfrm>
          <a:off x="8975664" y="4293131"/>
          <a:ext cx="1398905" cy="1189355"/>
        </p:xfrm>
        <a:graphic>
          <a:graphicData uri="http://schemas.openxmlformats.org/presentationml/2006/ole">
            <mc:AlternateContent xmlns:mc="http://schemas.openxmlformats.org/markup-compatibility/2006">
              <mc:Choice xmlns:v="urn:schemas-microsoft-com:vml" Requires="v">
                <p:oleObj spid="_x0000_s20" name="Equation" r:id="rId19" imgW="508000" imgH="431800" progId="Equation.DSMT4">
                  <p:embed/>
                </p:oleObj>
              </mc:Choice>
              <mc:Fallback>
                <p:oleObj name="Equation" r:id="rId19" imgW="508000" imgH="431800" progId="Equation.DSMT4">
                  <p:embed/>
                  <p:pic>
                    <p:nvPicPr>
                      <p:cNvPr id="0" name="图片 30907"/>
                      <p:cNvPicPr>
                        <a:picLocks noChangeAspect="1" noChangeArrowheads="1"/>
                      </p:cNvPicPr>
                      <p:nvPr/>
                    </p:nvPicPr>
                    <p:blipFill>
                      <a:blip r:embed="rId20"/>
                      <a:srcRect/>
                      <a:stretch>
                        <a:fillRect/>
                      </a:stretch>
                    </p:blipFill>
                    <p:spPr bwMode="auto">
                      <a:xfrm>
                        <a:off x="8975664" y="4293131"/>
                        <a:ext cx="1398905" cy="1189355"/>
                      </a:xfrm>
                      <a:prstGeom prst="rect">
                        <a:avLst/>
                      </a:prstGeom>
                      <a:solidFill>
                        <a:srgbClr val="FFFF00"/>
                      </a:solidFill>
                      <a:ln>
                        <a:solidFill>
                          <a:srgbClr val="FF0000"/>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文本框 15"/>
          <p:cNvSpPr txBox="1"/>
          <p:nvPr/>
        </p:nvSpPr>
        <p:spPr>
          <a:xfrm>
            <a:off x="1076325" y="1060450"/>
            <a:ext cx="1274445" cy="565150"/>
          </a:xfrm>
          <a:prstGeom prst="rect">
            <a:avLst/>
          </a:prstGeom>
          <a:noFill/>
        </p:spPr>
        <p:txBody>
          <a:bodyPr wrap="square" rtlCol="0">
            <a:spAutoFit/>
          </a:bodyPr>
          <a:p>
            <a:pPr marL="0" indent="0">
              <a:lnSpc>
                <a:spcPct val="110000"/>
              </a:lnSpc>
              <a:buNone/>
            </a:pPr>
            <a:r>
              <a:rPr lang="zh-CN" altLang="en-US" sz="2800" b="1" smtClean="0">
                <a:solidFill>
                  <a:srgbClr val="000000"/>
                </a:solidFill>
                <a:latin typeface="Times New Roman" panose="02020603050405020304" pitchFamily="18" charset="0"/>
              </a:rPr>
              <a:t>推导</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smtClean="0">
              <a:latin typeface="Times New Roman" panose="02020603050405020304" pitchFamily="18" charset="0"/>
              <a:cs typeface="Times New Roman" panose="02020603050405020304" pitchFamily="18" charset="0"/>
            </a:endParaRPr>
          </a:p>
        </p:txBody>
      </p:sp>
      <p:graphicFrame>
        <p:nvGraphicFramePr>
          <p:cNvPr id="17" name="Object 27"/>
          <p:cNvGraphicFramePr>
            <a:graphicFrameLocks noGrp="1" noChangeAspect="1"/>
          </p:cNvGraphicFramePr>
          <p:nvPr/>
        </p:nvGraphicFramePr>
        <p:xfrm>
          <a:off x="9911555" y="2132870"/>
          <a:ext cx="1579880" cy="838200"/>
        </p:xfrm>
        <a:graphic>
          <a:graphicData uri="http://schemas.openxmlformats.org/presentationml/2006/ole">
            <mc:AlternateContent xmlns:mc="http://schemas.openxmlformats.org/markup-compatibility/2006">
              <mc:Choice xmlns:v="urn:schemas-microsoft-com:vml" Requires="v">
                <p:oleObj spid="_x0000_s18" name="Equation" r:id="rId21" imgW="622300" imgH="330200" progId="Equation.DSMT4">
                  <p:embed/>
                </p:oleObj>
              </mc:Choice>
              <mc:Fallback>
                <p:oleObj name="Equation" r:id="rId21" imgW="622300" imgH="330200" progId="Equation.DSMT4">
                  <p:embed/>
                  <p:pic>
                    <p:nvPicPr>
                      <p:cNvPr id="0" name="图片 32120"/>
                      <p:cNvPicPr>
                        <a:picLocks noGrp="1" noChangeAspect="1" noChangeArrowheads="1"/>
                      </p:cNvPicPr>
                      <p:nvPr/>
                    </p:nvPicPr>
                    <p:blipFill>
                      <a:blip r:embed="rId22"/>
                      <a:srcRect/>
                      <a:stretch>
                        <a:fillRect/>
                      </a:stretch>
                    </p:blipFill>
                    <p:spPr bwMode="auto">
                      <a:xfrm>
                        <a:off x="9911555" y="2132870"/>
                        <a:ext cx="1579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blinds(horizontal)">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314"/>
                                        </p:tgtEl>
                                        <p:attrNameLst>
                                          <p:attrName>style.visibility</p:attrName>
                                        </p:attrNameLst>
                                      </p:cBhvr>
                                      <p:to>
                                        <p:strVal val="visible"/>
                                      </p:to>
                                    </p:set>
                                    <p:animEffect transition="in" filter="blinds(horizontal)">
                                      <p:cBhvr>
                                        <p:cTn id="27" dur="500"/>
                                        <p:tgtEl>
                                          <p:spTgt spid="12314"/>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4"/>
          <p:cNvGraphicFramePr>
            <a:graphicFrameLocks noChangeAspect="1"/>
          </p:cNvGraphicFramePr>
          <p:nvPr/>
        </p:nvGraphicFramePr>
        <p:xfrm>
          <a:off x="6010352" y="5328693"/>
          <a:ext cx="135134" cy="256947"/>
        </p:xfrm>
        <a:graphic>
          <a:graphicData uri="http://schemas.openxmlformats.org/presentationml/2006/ole">
            <mc:AlternateContent xmlns:mc="http://schemas.openxmlformats.org/markup-compatibility/2006">
              <mc:Choice xmlns:v="urn:schemas-microsoft-com:vml" Requires="v">
                <p:oleObj spid="_x0000_s32118" name="公式" r:id="rId1" imgW="114300" imgH="215265" progId="Equation.3">
                  <p:embed/>
                </p:oleObj>
              </mc:Choice>
              <mc:Fallback>
                <p:oleObj name="公式" r:id="rId1" imgW="114300" imgH="215265" progId="Equation.3">
                  <p:embed/>
                  <p:pic>
                    <p:nvPicPr>
                      <p:cNvPr id="0" name="图片 32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352" y="5328693"/>
                        <a:ext cx="135134" cy="256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6" name="Text Box 16"/>
          <p:cNvSpPr txBox="1">
            <a:spLocks noChangeArrowheads="1"/>
          </p:cNvSpPr>
          <p:nvPr/>
        </p:nvSpPr>
        <p:spPr bwMode="auto">
          <a:xfrm>
            <a:off x="5880365" y="1004429"/>
            <a:ext cx="5521116" cy="166179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7904" tIns="56110" rIns="107904" bIns="5611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00" b="1" i="1" smtClean="0">
                <a:solidFill>
                  <a:srgbClr val="000000"/>
                </a:solidFill>
              </a:rPr>
              <a:t>        r</a:t>
            </a:r>
            <a:r>
              <a:rPr lang="en-US" altLang="zh-CN" sz="2800" b="1" baseline="-25000" smtClean="0">
                <a:solidFill>
                  <a:srgbClr val="000000"/>
                </a:solidFill>
              </a:rPr>
              <a:t>d </a:t>
            </a:r>
            <a:r>
              <a:rPr lang="zh-CN" altLang="zh-CN" sz="2800" b="1" smtClean="0">
                <a:solidFill>
                  <a:srgbClr val="000000"/>
                </a:solidFill>
              </a:rPr>
              <a:t>称为二极管的</a:t>
            </a:r>
            <a:r>
              <a:rPr lang="zh-CN" altLang="zh-CN" sz="2800" b="1" smtClean="0">
                <a:solidFill>
                  <a:srgbClr val="FF0000"/>
                </a:solidFill>
                <a:latin typeface="黑体" panose="02010609060101010101" pitchFamily="49" charset="-122"/>
                <a:ea typeface="黑体" panose="02010609060101010101" pitchFamily="49" charset="-122"/>
              </a:rPr>
              <a:t>动态电阻</a:t>
            </a:r>
            <a:r>
              <a:rPr lang="zh-CN" altLang="zh-CN" sz="2800" b="1" smtClean="0">
                <a:solidFill>
                  <a:srgbClr val="000000"/>
                </a:solidFill>
              </a:rPr>
              <a:t>。可以看出，动态电阻</a:t>
            </a:r>
            <a:r>
              <a:rPr lang="en-US" altLang="zh-CN" sz="2800" b="1" smtClean="0">
                <a:solidFill>
                  <a:srgbClr val="000000"/>
                </a:solidFill>
              </a:rPr>
              <a:t> </a:t>
            </a:r>
            <a:r>
              <a:rPr lang="en-US" altLang="zh-CN" sz="2800" b="1" i="1" smtClean="0">
                <a:solidFill>
                  <a:srgbClr val="000000"/>
                </a:solidFill>
                <a:sym typeface="+mn-ea"/>
              </a:rPr>
              <a:t>r</a:t>
            </a:r>
            <a:r>
              <a:rPr lang="en-US" altLang="zh-CN" sz="2800" b="1" baseline="-25000" smtClean="0">
                <a:solidFill>
                  <a:srgbClr val="000000"/>
                </a:solidFill>
                <a:sym typeface="+mn-ea"/>
              </a:rPr>
              <a:t>d </a:t>
            </a:r>
            <a:r>
              <a:rPr lang="zh-CN" altLang="zh-CN" sz="2800" b="1" smtClean="0">
                <a:solidFill>
                  <a:srgbClr val="000000"/>
                </a:solidFill>
              </a:rPr>
              <a:t>与</a:t>
            </a:r>
            <a:r>
              <a:rPr lang="zh-CN" altLang="zh-CN" sz="2800" b="1" smtClean="0">
                <a:solidFill>
                  <a:srgbClr val="0000FF"/>
                </a:solidFill>
                <a:latin typeface="黑体" panose="02010609060101010101" pitchFamily="49" charset="-122"/>
                <a:ea typeface="黑体" panose="02010609060101010101" pitchFamily="49" charset="-122"/>
              </a:rPr>
              <a:t>直流工作点</a:t>
            </a:r>
            <a:r>
              <a:rPr lang="en-US" altLang="zh-CN" sz="2800" b="1" smtClean="0">
                <a:solidFill>
                  <a:srgbClr val="0000FF"/>
                </a:solidFill>
              </a:rPr>
              <a:t>Q</a:t>
            </a:r>
            <a:r>
              <a:rPr lang="en-US" altLang="zh-CN" sz="2800" b="1" smtClean="0">
                <a:solidFill>
                  <a:srgbClr val="000000"/>
                </a:solidFill>
              </a:rPr>
              <a:t> </a:t>
            </a:r>
            <a:r>
              <a:rPr lang="zh-CN" altLang="zh-CN" sz="2800" b="1" smtClean="0">
                <a:solidFill>
                  <a:srgbClr val="000000"/>
                </a:solidFill>
              </a:rPr>
              <a:t>密切相关。</a:t>
            </a:r>
            <a:endParaRPr lang="zh-CN" altLang="zh-CN" sz="2800" b="1"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graphicFrame>
        <p:nvGraphicFramePr>
          <p:cNvPr id="12" name="Object 19"/>
          <p:cNvGraphicFramePr>
            <a:graphicFrameLocks noChangeAspect="1"/>
          </p:cNvGraphicFramePr>
          <p:nvPr/>
        </p:nvGraphicFramePr>
        <p:xfrm>
          <a:off x="1814134" y="963191"/>
          <a:ext cx="1398905" cy="1189355"/>
        </p:xfrm>
        <a:graphic>
          <a:graphicData uri="http://schemas.openxmlformats.org/presentationml/2006/ole">
            <mc:AlternateContent xmlns:mc="http://schemas.openxmlformats.org/markup-compatibility/2006">
              <mc:Choice xmlns:v="urn:schemas-microsoft-com:vml" Requires="v">
                <p:oleObj spid="_x0000_s13" name="Equation" r:id="rId3" imgW="508000" imgH="431800" progId="Equation.DSMT4">
                  <p:embed/>
                </p:oleObj>
              </mc:Choice>
              <mc:Fallback>
                <p:oleObj name="Equation" r:id="rId3" imgW="508000" imgH="431800" progId="Equation.DSMT4">
                  <p:embed/>
                  <p:pic>
                    <p:nvPicPr>
                      <p:cNvPr id="0" name="图片 30907"/>
                      <p:cNvPicPr>
                        <a:picLocks noChangeAspect="1" noChangeArrowheads="1"/>
                      </p:cNvPicPr>
                      <p:nvPr/>
                    </p:nvPicPr>
                    <p:blipFill>
                      <a:blip r:embed="rId4"/>
                      <a:srcRect/>
                      <a:stretch>
                        <a:fillRect/>
                      </a:stretch>
                    </p:blipFill>
                    <p:spPr bwMode="auto">
                      <a:xfrm>
                        <a:off x="1814134" y="963191"/>
                        <a:ext cx="1398905" cy="1189355"/>
                      </a:xfrm>
                      <a:prstGeom prst="rect">
                        <a:avLst/>
                      </a:prstGeom>
                      <a:solidFill>
                        <a:srgbClr val="FFFF00"/>
                      </a:solidFill>
                      <a:ln>
                        <a:solidFill>
                          <a:srgbClr val="FF0000"/>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0" name="线形标注 1 25609"/>
          <p:cNvSpPr/>
          <p:nvPr/>
        </p:nvSpPr>
        <p:spPr>
          <a:xfrm>
            <a:off x="1848548" y="2709142"/>
            <a:ext cx="2089832" cy="616672"/>
          </a:xfrm>
          <a:prstGeom prst="borderCallout1">
            <a:avLst>
              <a:gd name="adj1" fmla="val -4938"/>
              <a:gd name="adj2" fmla="val 50473"/>
              <a:gd name="adj3" fmla="val -102098"/>
              <a:gd name="adj4" fmla="val 46648"/>
            </a:avLst>
          </a:prstGeom>
          <a:noFill/>
          <a:ln w="19050" cap="flat" cmpd="sng">
            <a:solidFill>
              <a:srgbClr val="FF3300"/>
            </a:solidFill>
            <a:prstDash val="solid"/>
            <a:miter/>
            <a:headEnd type="none" w="med" len="med"/>
            <a:tailEnd type="none" w="med" len="med"/>
          </a:ln>
          <a:extLst>
            <a:ext uri="{909E8E84-426E-40DD-AFC4-6F175D3DCCD1}">
              <a14:hiddenFill xmlns:a14="http://schemas.microsoft.com/office/drawing/2010/main">
                <a:solidFill>
                  <a:srgbClr val="FFFFCC"/>
                </a:solidFill>
              </a14:hiddenFill>
            </a:ext>
          </a:extLst>
        </p:spPr>
        <p:txBody>
          <a:bodyPr anchor="t" anchorCtr="0"/>
          <a:p>
            <a:pPr algn="ctr"/>
            <a:r>
              <a:rPr lang="zh-CN" altLang="en-US" sz="2875" b="1" dirty="0">
                <a:solidFill>
                  <a:srgbClr val="FF0000"/>
                </a:solidFill>
                <a:latin typeface="Times New Roman" panose="02020603050405020304" pitchFamily="18" charset="0"/>
                <a:ea typeface="宋体" panose="02010600030101010101" pitchFamily="2" charset="-122"/>
              </a:rPr>
              <a:t>静态电流</a:t>
            </a:r>
            <a:endParaRPr lang="zh-CN" altLang="en-US" sz="2875" b="1" dirty="0">
              <a:solidFill>
                <a:srgbClr val="FF0000"/>
              </a:solidFill>
              <a:latin typeface="Times New Roman" panose="02020603050405020304" pitchFamily="18" charset="0"/>
              <a:ea typeface="宋体" panose="02010600030101010101" pitchFamily="2" charset="-122"/>
            </a:endParaRPr>
          </a:p>
        </p:txBody>
      </p:sp>
      <p:sp>
        <p:nvSpPr>
          <p:cNvPr id="7" name="线形标注 1 6"/>
          <p:cNvSpPr/>
          <p:nvPr/>
        </p:nvSpPr>
        <p:spPr>
          <a:xfrm>
            <a:off x="3488055" y="935990"/>
            <a:ext cx="2120900" cy="616585"/>
          </a:xfrm>
          <a:prstGeom prst="borderCallout1">
            <a:avLst>
              <a:gd name="adj1" fmla="val 51728"/>
              <a:gd name="adj2" fmla="val 1329"/>
              <a:gd name="adj3" fmla="val 53580"/>
              <a:gd name="adj4" fmla="val -21981"/>
            </a:avLst>
          </a:prstGeom>
          <a:noFill/>
          <a:ln w="19050" cap="flat" cmpd="sng">
            <a:solidFill>
              <a:srgbClr val="FF3300"/>
            </a:solidFill>
            <a:prstDash val="solid"/>
            <a:miter/>
            <a:headEnd type="none" w="med" len="med"/>
            <a:tailEnd type="none" w="med" len="med"/>
          </a:ln>
          <a:extLst>
            <a:ext uri="{909E8E84-426E-40DD-AFC4-6F175D3DCCD1}">
              <a14:hiddenFill xmlns:a14="http://schemas.microsoft.com/office/drawing/2010/main">
                <a:solidFill>
                  <a:srgbClr val="FFFFCC"/>
                </a:solidFill>
              </a14:hiddenFill>
            </a:ext>
          </a:extLst>
        </p:spPr>
        <p:txBody>
          <a:bodyPr anchor="t" anchorCtr="0"/>
          <a:p>
            <a:pPr algn="ctr"/>
            <a:r>
              <a:rPr lang="en-US" altLang="zh-CN" sz="2875" b="1" i="1" dirty="0">
                <a:solidFill>
                  <a:srgbClr val="FB01F2"/>
                </a:solidFill>
                <a:latin typeface="Times New Roman" panose="02020603050405020304" pitchFamily="18" charset="0"/>
                <a:ea typeface="宋体" panose="02010600030101010101" pitchFamily="2" charset="-122"/>
              </a:rPr>
              <a:t>U</a:t>
            </a:r>
            <a:r>
              <a:rPr lang="en-US" altLang="zh-CN" sz="2875" b="1" baseline="-25000" dirty="0">
                <a:solidFill>
                  <a:srgbClr val="FB01F2"/>
                </a:solidFill>
                <a:latin typeface="Times New Roman" panose="02020603050405020304" pitchFamily="18" charset="0"/>
                <a:ea typeface="宋体" panose="02010600030101010101" pitchFamily="2" charset="-122"/>
              </a:rPr>
              <a:t>T </a:t>
            </a:r>
            <a:r>
              <a:rPr lang="en-US" altLang="zh-CN" sz="2875" b="1" dirty="0">
                <a:solidFill>
                  <a:srgbClr val="FB01F2"/>
                </a:solidFill>
                <a:latin typeface="Times New Roman" panose="02020603050405020304" pitchFamily="18" charset="0"/>
                <a:ea typeface="宋体" panose="02010600030101010101" pitchFamily="2" charset="-122"/>
              </a:rPr>
              <a:t>= 26mV</a:t>
            </a:r>
            <a:endParaRPr lang="en-US" altLang="zh-CN" sz="2875" b="1" dirty="0">
              <a:solidFill>
                <a:srgbClr val="FB01F2"/>
              </a:solidFill>
              <a:latin typeface="Times New Roman" panose="02020603050405020304" pitchFamily="18" charset="0"/>
              <a:ea typeface="宋体" panose="02010600030101010101" pitchFamily="2" charset="-122"/>
            </a:endParaRPr>
          </a:p>
        </p:txBody>
      </p:sp>
      <p:grpSp>
        <p:nvGrpSpPr>
          <p:cNvPr id="17" name="组合 16"/>
          <p:cNvGrpSpPr/>
          <p:nvPr/>
        </p:nvGrpSpPr>
        <p:grpSpPr>
          <a:xfrm>
            <a:off x="7246718" y="2967446"/>
            <a:ext cx="2982103" cy="2960025"/>
            <a:chOff x="6708" y="4493"/>
            <a:chExt cx="3917" cy="3888"/>
          </a:xfrm>
        </p:grpSpPr>
        <p:pic>
          <p:nvPicPr>
            <p:cNvPr id="16" name="图片 15"/>
            <p:cNvPicPr>
              <a:picLocks noChangeAspect="1"/>
            </p:cNvPicPr>
            <p:nvPr/>
          </p:nvPicPr>
          <p:blipFill>
            <a:blip r:embed="rId5"/>
            <a:stretch>
              <a:fillRect/>
            </a:stretch>
          </p:blipFill>
          <p:spPr>
            <a:xfrm>
              <a:off x="7087" y="4493"/>
              <a:ext cx="3004" cy="3356"/>
            </a:xfrm>
            <a:prstGeom prst="rect">
              <a:avLst/>
            </a:prstGeom>
          </p:spPr>
        </p:pic>
        <p:grpSp>
          <p:nvGrpSpPr>
            <p:cNvPr id="25" name="组合 24"/>
            <p:cNvGrpSpPr/>
            <p:nvPr/>
          </p:nvGrpSpPr>
          <p:grpSpPr>
            <a:xfrm>
              <a:off x="7403" y="5673"/>
              <a:ext cx="1840" cy="545"/>
              <a:chOff x="7403" y="5673"/>
              <a:chExt cx="1840" cy="545"/>
            </a:xfrm>
          </p:grpSpPr>
          <p:cxnSp>
            <p:nvCxnSpPr>
              <p:cNvPr id="20" name="直接连接符 19"/>
              <p:cNvCxnSpPr/>
              <p:nvPr/>
            </p:nvCxnSpPr>
            <p:spPr>
              <a:xfrm flipV="1">
                <a:off x="7882" y="5966"/>
                <a:ext cx="1361"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403" y="5673"/>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I</a:t>
                </a:r>
                <a:r>
                  <a:rPr lang="en-US" altLang="zh-CN" sz="192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8997" y="6031"/>
              <a:ext cx="725" cy="1511"/>
              <a:chOff x="8997" y="6031"/>
              <a:chExt cx="725" cy="1511"/>
            </a:xfrm>
          </p:grpSpPr>
          <p:cxnSp>
            <p:nvCxnSpPr>
              <p:cNvPr id="19" name="直接连接符 18"/>
              <p:cNvCxnSpPr/>
              <p:nvPr/>
            </p:nvCxnSpPr>
            <p:spPr>
              <a:xfrm>
                <a:off x="9301" y="6031"/>
                <a:ext cx="0" cy="1077"/>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997" y="6997"/>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U</a:t>
                </a:r>
                <a:r>
                  <a:rPr lang="en-US" altLang="zh-CN" sz="192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8892" y="5302"/>
              <a:ext cx="725" cy="792"/>
              <a:chOff x="8892" y="5302"/>
              <a:chExt cx="725" cy="792"/>
            </a:xfrm>
          </p:grpSpPr>
          <p:sp>
            <p:nvSpPr>
              <p:cNvPr id="67608" name="椭圆 67607"/>
              <p:cNvSpPr/>
              <p:nvPr/>
            </p:nvSpPr>
            <p:spPr>
              <a:xfrm>
                <a:off x="9176" y="5854"/>
                <a:ext cx="240" cy="240"/>
              </a:xfrm>
              <a:prstGeom prst="ellipse">
                <a:avLst/>
              </a:prstGeom>
              <a:solidFill>
                <a:srgbClr val="0000FF"/>
              </a:solidFill>
              <a:ln w="9525" cap="flat" cmpd="sng">
                <a:noFill/>
                <a:prstDash val="solid"/>
                <a:headEnd type="none" w="med" len="med"/>
                <a:tailEnd type="none" w="med" len="med"/>
              </a:ln>
            </p:spPr>
            <p:txBody>
              <a:bodyPr/>
              <a:p>
                <a:endParaRPr lang="zh-CN" altLang="en-US" sz="2875" b="1"/>
              </a:p>
            </p:txBody>
          </p:sp>
          <p:sp>
            <p:nvSpPr>
              <p:cNvPr id="26" name="文本框 25"/>
              <p:cNvSpPr txBox="1"/>
              <p:nvPr/>
            </p:nvSpPr>
            <p:spPr>
              <a:xfrm>
                <a:off x="8892" y="5302"/>
                <a:ext cx="725" cy="545"/>
              </a:xfrm>
              <a:prstGeom prst="rect">
                <a:avLst/>
              </a:prstGeom>
              <a:noFill/>
            </p:spPr>
            <p:txBody>
              <a:bodyPr wrap="square" rtlCol="0">
                <a:spAutoFit/>
              </a:bodyPr>
              <a:p>
                <a:pPr marL="0" indent="0">
                  <a:lnSpc>
                    <a:spcPct val="110000"/>
                  </a:lnSpc>
                  <a:buNone/>
                </a:pPr>
                <a:r>
                  <a:rPr lang="en-US" altLang="zh-CN" sz="1920" b="1" i="1" dirty="0" smtClean="0">
                    <a:solidFill>
                      <a:srgbClr val="0000FF"/>
                    </a:solidFill>
                    <a:latin typeface="Times New Roman" panose="02020603050405020304" pitchFamily="18" charset="0"/>
                    <a:cs typeface="Times New Roman" panose="02020603050405020304" pitchFamily="18" charset="0"/>
                  </a:rPr>
                  <a:t>Q</a:t>
                </a:r>
                <a:endParaRPr lang="en-US" altLang="zh-CN" sz="1920" b="1" i="1" dirty="0" smtClean="0">
                  <a:solidFill>
                    <a:srgbClr val="0000FF"/>
                  </a:solidFill>
                  <a:latin typeface="Times New Roman" panose="02020603050405020304" pitchFamily="18" charset="0"/>
                  <a:cs typeface="Times New Roman" panose="02020603050405020304" pitchFamily="18" charset="0"/>
                </a:endParaRPr>
              </a:p>
            </p:txBody>
          </p:sp>
        </p:grpSp>
        <p:cxnSp>
          <p:nvCxnSpPr>
            <p:cNvPr id="31" name="直接连接符 30"/>
            <p:cNvCxnSpPr/>
            <p:nvPr/>
          </p:nvCxnSpPr>
          <p:spPr>
            <a:xfrm flipH="1">
              <a:off x="6865" y="5291"/>
              <a:ext cx="2494"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6901" y="6495"/>
              <a:ext cx="2211"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408" y="5302"/>
              <a:ext cx="47" cy="2891"/>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147" y="6495"/>
              <a:ext cx="0" cy="1757"/>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6708" y="5301"/>
              <a:ext cx="933" cy="1172"/>
              <a:chOff x="6708" y="5301"/>
              <a:chExt cx="933" cy="1172"/>
            </a:xfrm>
          </p:grpSpPr>
          <p:sp>
            <p:nvSpPr>
              <p:cNvPr id="105481" name="直接连接符 105480"/>
              <p:cNvSpPr/>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34" name="直接连接符 33"/>
              <p:cNvSpPr/>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35" name="文本框 34"/>
              <p:cNvSpPr txBox="1"/>
              <p:nvPr/>
            </p:nvSpPr>
            <p:spPr>
              <a:xfrm>
                <a:off x="6708" y="5555"/>
                <a:ext cx="933" cy="545"/>
              </a:xfrm>
              <a:prstGeom prst="rect">
                <a:avLst/>
              </a:prstGeom>
              <a:noFill/>
            </p:spPr>
            <p:txBody>
              <a:bodyPr wrap="square" rtlCol="0">
                <a:spAutoFit/>
              </a:bodyPr>
              <a:p>
                <a:pPr marL="0" indent="0">
                  <a:lnSpc>
                    <a:spcPct val="110000"/>
                  </a:lnSpc>
                  <a:buNone/>
                </a:pPr>
                <a:r>
                  <a:rPr lang="en-US" altLang="zh-CN" sz="1920" b="1" dirty="0" smtClean="0">
                    <a:solidFill>
                      <a:srgbClr val="FF0000"/>
                    </a:solidFill>
                    <a:cs typeface="Times New Roman" panose="02020603050405020304" pitchFamily="18" charset="0"/>
                  </a:rPr>
                  <a:t>Δ</a:t>
                </a:r>
                <a:r>
                  <a:rPr lang="en-US" altLang="zh-CN" sz="1920" b="1" i="1" dirty="0" smtClean="0">
                    <a:solidFill>
                      <a:srgbClr val="FF0000"/>
                    </a:solidFill>
                    <a:latin typeface="Times New Roman" panose="02020603050405020304" pitchFamily="18" charset="0"/>
                    <a:cs typeface="Times New Roman" panose="02020603050405020304" pitchFamily="18" charset="0"/>
                  </a:rPr>
                  <a:t>i</a:t>
                </a:r>
                <a:r>
                  <a:rPr lang="en-US" altLang="zh-CN" sz="192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FF0000"/>
                  </a:solidFill>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8826" y="7836"/>
              <a:ext cx="1799" cy="545"/>
              <a:chOff x="7767" y="4335"/>
              <a:chExt cx="1799" cy="545"/>
            </a:xfrm>
          </p:grpSpPr>
          <p:sp>
            <p:nvSpPr>
              <p:cNvPr id="38" name="直接连接符 37"/>
              <p:cNvSpPr/>
              <p:nvPr/>
            </p:nvSpPr>
            <p:spPr>
              <a:xfrm rot="16200000">
                <a:off x="7908" y="4478"/>
                <a:ext cx="0" cy="283"/>
              </a:xfrm>
              <a:prstGeom prst="line">
                <a:avLst/>
              </a:prstGeom>
              <a:ln w="28575" cap="flat" cmpd="sng">
                <a:solidFill>
                  <a:srgbClr val="FF0000"/>
                </a:solidFill>
                <a:prstDash val="solid"/>
                <a:headEnd type="none" w="med" len="med"/>
                <a:tailEnd type="arrow" w="med" len="med"/>
              </a:ln>
            </p:spPr>
          </p:sp>
          <p:sp>
            <p:nvSpPr>
              <p:cNvPr id="39" name="直接连接符 38"/>
              <p:cNvSpPr/>
              <p:nvPr/>
            </p:nvSpPr>
            <p:spPr>
              <a:xfrm rot="5400000">
                <a:off x="8574" y="4478"/>
                <a:ext cx="0" cy="283"/>
              </a:xfrm>
              <a:prstGeom prst="line">
                <a:avLst/>
              </a:prstGeom>
              <a:ln w="28575" cap="flat" cmpd="sng">
                <a:solidFill>
                  <a:srgbClr val="FF0000"/>
                </a:solidFill>
                <a:prstDash val="solid"/>
                <a:headEnd type="none" w="med" len="med"/>
                <a:tailEnd type="arrow" w="med" len="med"/>
              </a:ln>
            </p:spPr>
          </p:sp>
          <p:sp>
            <p:nvSpPr>
              <p:cNvPr id="40" name="文本框 39"/>
              <p:cNvSpPr txBox="1"/>
              <p:nvPr/>
            </p:nvSpPr>
            <p:spPr>
              <a:xfrm>
                <a:off x="8633" y="4335"/>
                <a:ext cx="933" cy="545"/>
              </a:xfrm>
              <a:prstGeom prst="rect">
                <a:avLst/>
              </a:prstGeom>
              <a:noFill/>
            </p:spPr>
            <p:txBody>
              <a:bodyPr wrap="square" rtlCol="0">
                <a:spAutoFit/>
              </a:bodyPr>
              <a:p>
                <a:pPr marL="0" indent="0">
                  <a:lnSpc>
                    <a:spcPct val="110000"/>
                  </a:lnSpc>
                  <a:buNone/>
                </a:pPr>
                <a:r>
                  <a:rPr lang="en-US" altLang="zh-CN" sz="1920" b="1" dirty="0" smtClean="0">
                    <a:solidFill>
                      <a:srgbClr val="FF0000"/>
                    </a:solidFill>
                    <a:cs typeface="Times New Roman" panose="02020603050405020304" pitchFamily="18" charset="0"/>
                  </a:rPr>
                  <a:t>Δ</a:t>
                </a:r>
                <a:r>
                  <a:rPr lang="en-US" altLang="zh-CN" sz="1920" b="1" i="1" dirty="0" smtClean="0">
                    <a:solidFill>
                      <a:srgbClr val="FF0000"/>
                    </a:solidFill>
                    <a:latin typeface="Times New Roman" panose="02020603050405020304" pitchFamily="18" charset="0"/>
                    <a:cs typeface="Times New Roman" panose="02020603050405020304" pitchFamily="18" charset="0"/>
                  </a:rPr>
                  <a:t>u</a:t>
                </a:r>
                <a:r>
                  <a:rPr lang="en-US" altLang="zh-CN" sz="192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920" b="1" baseline="-25000" dirty="0" smtClean="0">
                  <a:solidFill>
                    <a:srgbClr val="FF0000"/>
                  </a:solidFill>
                  <a:latin typeface="Times New Roman" panose="02020603050405020304" pitchFamily="18" charset="0"/>
                  <a:cs typeface="Times New Roman" panose="02020603050405020304" pitchFamily="18" charset="0"/>
                </a:endParaRPr>
              </a:p>
            </p:txBody>
          </p:sp>
        </p:grpSp>
        <p:cxnSp>
          <p:nvCxnSpPr>
            <p:cNvPr id="41" name="直接连接符 40"/>
            <p:cNvCxnSpPr/>
            <p:nvPr/>
          </p:nvCxnSpPr>
          <p:spPr>
            <a:xfrm flipH="1">
              <a:off x="9168" y="5297"/>
              <a:ext cx="227" cy="1191"/>
            </a:xfrm>
            <a:prstGeom prst="line">
              <a:avLst/>
            </a:prstGeom>
            <a:ln w="57150">
              <a:solidFill>
                <a:srgbClr val="00B050"/>
              </a:solidFill>
              <a:prstDash val="soli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841375" y="4009390"/>
            <a:ext cx="5472430" cy="565150"/>
          </a:xfrm>
          <a:prstGeom prst="rect">
            <a:avLst/>
          </a:prstGeom>
          <a:noFill/>
        </p:spPr>
        <p:txBody>
          <a:bodyPr wrap="square" rtlCol="0">
            <a:spAutoFit/>
          </a:bodyPr>
          <a:p>
            <a:pPr marL="0" indent="0">
              <a:lnSpc>
                <a:spcPct val="110000"/>
              </a:lnSpc>
              <a:buNone/>
            </a:pPr>
            <a:r>
              <a:rPr lang="zh-CN" altLang="en-US" sz="2800" b="1" dirty="0" smtClean="0">
                <a:latin typeface="Times New Roman" panose="02020603050405020304" pitchFamily="18" charset="0"/>
                <a:cs typeface="Times New Roman" panose="02020603050405020304" pitchFamily="18" charset="0"/>
              </a:rPr>
              <a:t>静态电流越大，动态电阻越小。</a:t>
            </a:r>
            <a:endParaRPr lang="zh-CN" altLang="en-US" sz="2800" b="1" dirty="0" smtClean="0">
              <a:latin typeface="Times New Roman" panose="02020603050405020304" pitchFamily="18" charset="0"/>
              <a:cs typeface="Times New Roman" panose="02020603050405020304" pitchFamily="18" charset="0"/>
            </a:endParaRPr>
          </a:p>
        </p:txBody>
      </p:sp>
      <p:sp>
        <p:nvSpPr>
          <p:cNvPr id="6" name="文本框 5"/>
          <p:cNvSpPr txBox="1"/>
          <p:nvPr/>
        </p:nvSpPr>
        <p:spPr>
          <a:xfrm>
            <a:off x="841375" y="4796790"/>
            <a:ext cx="5692140" cy="1038860"/>
          </a:xfrm>
          <a:prstGeom prst="rect">
            <a:avLst/>
          </a:prstGeom>
          <a:noFill/>
        </p:spPr>
        <p:txBody>
          <a:bodyPr wrap="square" rtlCol="0">
            <a:spAutoFit/>
          </a:bodyPr>
          <a:p>
            <a:pPr marL="0" indent="0">
              <a:lnSpc>
                <a:spcPct val="110000"/>
              </a:lnSpc>
              <a:buNone/>
            </a:pPr>
            <a:r>
              <a:rPr lang="zh-CN" altLang="en-US" sz="2800" b="1" dirty="0" smtClean="0">
                <a:latin typeface="Times New Roman" panose="02020603050405020304" pitchFamily="18" charset="0"/>
                <a:cs typeface="Times New Roman" panose="02020603050405020304" pitchFamily="18" charset="0"/>
              </a:rPr>
              <a:t>通常情况下，信号源在二极管上的压降损失可忽略。</a:t>
            </a:r>
            <a:endParaRPr lang="zh-CN" altLang="en-US" sz="28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25607" name="对象 25606"/>
          <p:cNvGraphicFramePr/>
          <p:nvPr/>
        </p:nvGraphicFramePr>
        <p:xfrm>
          <a:off x="552450" y="2021205"/>
          <a:ext cx="3648075" cy="2098040"/>
        </p:xfrm>
        <a:graphic>
          <a:graphicData uri="http://schemas.openxmlformats.org/presentationml/2006/ole">
            <mc:AlternateContent xmlns:mc="http://schemas.openxmlformats.org/markup-compatibility/2006">
              <mc:Choice xmlns:v="urn:schemas-microsoft-com:vml" Requires="v">
                <p:oleObj spid="_x0000_s3081" name="" r:id="rId1" imgW="9058275" imgH="5324475" progId="MSPhotoEd.3">
                  <p:embed/>
                </p:oleObj>
              </mc:Choice>
              <mc:Fallback>
                <p:oleObj name="" r:id="rId1" imgW="9058275" imgH="5324475" progId="MSPhotoEd.3">
                  <p:embed/>
                  <p:pic>
                    <p:nvPicPr>
                      <p:cNvPr id="0" name="图片 3080"/>
                      <p:cNvPicPr/>
                      <p:nvPr/>
                    </p:nvPicPr>
                    <p:blipFill>
                      <a:blip r:embed="rId2"/>
                      <a:stretch>
                        <a:fillRect/>
                      </a:stretch>
                    </p:blipFill>
                    <p:spPr>
                      <a:xfrm>
                        <a:off x="552450" y="2021205"/>
                        <a:ext cx="3648075" cy="2098040"/>
                      </a:xfrm>
                      <a:prstGeom prst="rect">
                        <a:avLst/>
                      </a:prstGeom>
                      <a:noFill/>
                      <a:ln w="38100">
                        <a:noFill/>
                        <a:miter/>
                      </a:ln>
                    </p:spPr>
                  </p:pic>
                </p:oleObj>
              </mc:Fallback>
            </mc:AlternateContent>
          </a:graphicData>
        </a:graphic>
      </p:graphicFrame>
      <p:grpSp>
        <p:nvGrpSpPr>
          <p:cNvPr id="21" name="组合 20"/>
          <p:cNvGrpSpPr/>
          <p:nvPr/>
        </p:nvGrpSpPr>
        <p:grpSpPr>
          <a:xfrm>
            <a:off x="4369435" y="930275"/>
            <a:ext cx="6887210" cy="1847850"/>
            <a:chOff x="6881" y="1465"/>
            <a:chExt cx="10846" cy="2910"/>
          </a:xfrm>
        </p:grpSpPr>
        <p:sp>
          <p:nvSpPr>
            <p:cNvPr id="6" name="文本框 5"/>
            <p:cNvSpPr txBox="1"/>
            <p:nvPr/>
          </p:nvSpPr>
          <p:spPr>
            <a:xfrm>
              <a:off x="6881" y="2223"/>
              <a:ext cx="4924" cy="1422"/>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先做</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直流</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分析：</a:t>
              </a:r>
              <a:endParaRPr lang="zh-CN" altLang="en-US" sz="2400" b="1" dirty="0" smtClean="0">
                <a:latin typeface="Times New Roman" panose="02020603050405020304" pitchFamily="18" charset="0"/>
                <a:cs typeface="Times New Roman" panose="02020603050405020304" pitchFamily="18" charset="0"/>
              </a:endParaRPr>
            </a:p>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判断二极管是否导通</a:t>
              </a:r>
              <a:endParaRPr lang="zh-CN" altLang="en-US" sz="2400" b="1" dirty="0" smtClean="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12773" y="1465"/>
              <a:ext cx="4954" cy="2911"/>
              <a:chOff x="1417" y="4828"/>
              <a:chExt cx="4132" cy="2428"/>
            </a:xfrm>
          </p:grpSpPr>
          <p:graphicFrame>
            <p:nvGraphicFramePr>
              <p:cNvPr id="15" name="对象 14"/>
              <p:cNvGraphicFramePr/>
              <p:nvPr/>
            </p:nvGraphicFramePr>
            <p:xfrm>
              <a:off x="1417" y="4828"/>
              <a:ext cx="4132" cy="2428"/>
            </p:xfrm>
            <a:graphic>
              <a:graphicData uri="http://schemas.openxmlformats.org/presentationml/2006/ole">
                <mc:AlternateContent xmlns:mc="http://schemas.openxmlformats.org/markup-compatibility/2006">
                  <mc:Choice xmlns:v="urn:schemas-microsoft-com:vml" Requires="v">
                    <p:oleObj spid="_x0000_s16" name="" r:id="rId3" imgW="9058275" imgH="5324475" progId="MSPhotoEd.3">
                      <p:embed/>
                    </p:oleObj>
                  </mc:Choice>
                  <mc:Fallback>
                    <p:oleObj name="" r:id="rId3" imgW="9058275" imgH="5324475" progId="MSPhotoEd.3">
                      <p:embed/>
                      <p:pic>
                        <p:nvPicPr>
                          <p:cNvPr id="0" name="图片 3107"/>
                          <p:cNvPicPr/>
                          <p:nvPr/>
                        </p:nvPicPr>
                        <p:blipFill>
                          <a:blip r:embed="rId2"/>
                          <a:stretch>
                            <a:fillRect/>
                          </a:stretch>
                        </p:blipFill>
                        <p:spPr>
                          <a:xfrm>
                            <a:off x="1417" y="4828"/>
                            <a:ext cx="4132" cy="2428"/>
                          </a:xfrm>
                          <a:prstGeom prst="rect">
                            <a:avLst/>
                          </a:prstGeom>
                          <a:noFill/>
                          <a:ln w="38100">
                            <a:noFill/>
                            <a:miter/>
                          </a:ln>
                        </p:spPr>
                      </p:pic>
                    </p:oleObj>
                  </mc:Fallback>
                </mc:AlternateContent>
              </a:graphicData>
            </a:graphic>
          </p:graphicFrame>
          <p:pic>
            <p:nvPicPr>
              <p:cNvPr id="17" name="图片 16"/>
              <p:cNvPicPr>
                <a:picLocks noChangeAspect="1"/>
              </p:cNvPicPr>
              <p:nvPr/>
            </p:nvPicPr>
            <p:blipFill>
              <a:blip r:embed="rId4"/>
              <a:stretch>
                <a:fillRect/>
              </a:stretch>
            </p:blipFill>
            <p:spPr>
              <a:xfrm>
                <a:off x="1449" y="5173"/>
                <a:ext cx="1150" cy="1065"/>
              </a:xfrm>
              <a:prstGeom prst="rect">
                <a:avLst/>
              </a:prstGeom>
            </p:spPr>
          </p:pic>
        </p:grpSp>
      </p:grpSp>
      <p:sp>
        <p:nvSpPr>
          <p:cNvPr id="7" name="文本框 6"/>
          <p:cNvSpPr txBox="1"/>
          <p:nvPr/>
        </p:nvSpPr>
        <p:spPr>
          <a:xfrm>
            <a:off x="4369435" y="3860800"/>
            <a:ext cx="3839845" cy="902970"/>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再做</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交流</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分析：</a:t>
            </a:r>
            <a:endParaRPr lang="zh-CN" altLang="en-US" sz="2400" b="1" dirty="0" smtClean="0">
              <a:latin typeface="Times New Roman" panose="02020603050405020304" pitchFamily="18" charset="0"/>
              <a:cs typeface="Times New Roman" panose="02020603050405020304" pitchFamily="18" charset="0"/>
            </a:endParaRPr>
          </a:p>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把二极管等效为动态电阻</a:t>
            </a:r>
            <a:endParaRPr lang="zh-CN" altLang="en-US" sz="2400" b="1" dirty="0" smtClean="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8041005" y="3717925"/>
            <a:ext cx="3647440" cy="2536190"/>
            <a:chOff x="12663" y="5855"/>
            <a:chExt cx="5744" cy="3994"/>
          </a:xfrm>
        </p:grpSpPr>
        <p:grpSp>
          <p:nvGrpSpPr>
            <p:cNvPr id="20" name="组合 19"/>
            <p:cNvGrpSpPr/>
            <p:nvPr/>
          </p:nvGrpSpPr>
          <p:grpSpPr>
            <a:xfrm>
              <a:off x="12663" y="5855"/>
              <a:ext cx="5744" cy="3304"/>
              <a:chOff x="13002" y="6420"/>
              <a:chExt cx="5744" cy="3304"/>
            </a:xfrm>
          </p:grpSpPr>
          <p:grpSp>
            <p:nvGrpSpPr>
              <p:cNvPr id="11" name="组合 10"/>
              <p:cNvGrpSpPr/>
              <p:nvPr/>
            </p:nvGrpSpPr>
            <p:grpSpPr>
              <a:xfrm>
                <a:off x="13002" y="6420"/>
                <a:ext cx="5744" cy="3304"/>
                <a:chOff x="13002" y="6420"/>
                <a:chExt cx="5744" cy="3304"/>
              </a:xfrm>
            </p:grpSpPr>
            <p:graphicFrame>
              <p:nvGraphicFramePr>
                <p:cNvPr id="8" name="对象 7"/>
                <p:cNvGraphicFramePr/>
                <p:nvPr/>
              </p:nvGraphicFramePr>
              <p:xfrm>
                <a:off x="13002" y="6420"/>
                <a:ext cx="5745" cy="3304"/>
              </p:xfrm>
              <a:graphic>
                <a:graphicData uri="http://schemas.openxmlformats.org/presentationml/2006/ole">
                  <mc:AlternateContent xmlns:mc="http://schemas.openxmlformats.org/markup-compatibility/2006">
                    <mc:Choice xmlns:v="urn:schemas-microsoft-com:vml" Requires="v">
                      <p:oleObj spid="_x0000_s9" name="" r:id="rId5" imgW="9058275" imgH="5324475" progId="MSPhotoEd.3">
                        <p:embed/>
                      </p:oleObj>
                    </mc:Choice>
                    <mc:Fallback>
                      <p:oleObj name="" r:id="rId5" imgW="9058275" imgH="5324475" progId="MSPhotoEd.3">
                        <p:embed/>
                        <p:pic>
                          <p:nvPicPr>
                            <p:cNvPr id="0" name="图片 3080"/>
                            <p:cNvPicPr/>
                            <p:nvPr/>
                          </p:nvPicPr>
                          <p:blipFill>
                            <a:blip r:embed="rId2"/>
                            <a:stretch>
                              <a:fillRect/>
                            </a:stretch>
                          </p:blipFill>
                          <p:spPr>
                            <a:xfrm>
                              <a:off x="13002" y="6420"/>
                              <a:ext cx="5745" cy="3304"/>
                            </a:xfrm>
                            <a:prstGeom prst="rect">
                              <a:avLst/>
                            </a:prstGeom>
                            <a:noFill/>
                            <a:ln w="38100">
                              <a:noFill/>
                              <a:miter/>
                            </a:ln>
                          </p:spPr>
                        </p:pic>
                      </p:oleObj>
                    </mc:Fallback>
                  </mc:AlternateContent>
                </a:graphicData>
              </a:graphic>
            </p:graphicFrame>
            <p:pic>
              <p:nvPicPr>
                <p:cNvPr id="10" name="图片 9"/>
                <p:cNvPicPr>
                  <a:picLocks noChangeAspect="1"/>
                </p:cNvPicPr>
                <p:nvPr/>
              </p:nvPicPr>
              <p:blipFill>
                <a:blip r:embed="rId4"/>
                <a:stretch>
                  <a:fillRect/>
                </a:stretch>
              </p:blipFill>
              <p:spPr>
                <a:xfrm>
                  <a:off x="13167" y="8235"/>
                  <a:ext cx="1379" cy="1277"/>
                </a:xfrm>
                <a:prstGeom prst="rect">
                  <a:avLst/>
                </a:prstGeom>
              </p:spPr>
            </p:pic>
          </p:grpSp>
          <p:pic>
            <p:nvPicPr>
              <p:cNvPr id="13" name="图片 12"/>
              <p:cNvPicPr>
                <a:picLocks noChangeAspect="1"/>
              </p:cNvPicPr>
              <p:nvPr/>
            </p:nvPicPr>
            <p:blipFill>
              <a:blip r:embed="rId6"/>
              <a:stretch>
                <a:fillRect/>
              </a:stretch>
            </p:blipFill>
            <p:spPr>
              <a:xfrm>
                <a:off x="15877" y="7704"/>
                <a:ext cx="1144" cy="807"/>
              </a:xfrm>
              <a:prstGeom prst="rect">
                <a:avLst/>
              </a:prstGeom>
            </p:spPr>
          </p:pic>
          <p:sp>
            <p:nvSpPr>
              <p:cNvPr id="14" name="矩形 13"/>
              <p:cNvSpPr/>
              <p:nvPr/>
            </p:nvSpPr>
            <p:spPr>
              <a:xfrm>
                <a:off x="16542" y="7717"/>
                <a:ext cx="340" cy="794"/>
              </a:xfrm>
              <a:prstGeom prst="rect">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5900" y="7647"/>
                <a:ext cx="715" cy="677"/>
              </a:xfrm>
              <a:prstGeom prst="rect">
                <a:avLst/>
              </a:prstGeom>
              <a:noFill/>
            </p:spPr>
            <p:txBody>
              <a:bodyPr wrap="square" rtlCol="0">
                <a:spAutoFit/>
              </a:bodyPr>
              <a:p>
                <a:pPr marL="0" indent="0">
                  <a:lnSpc>
                    <a:spcPct val="110000"/>
                  </a:lnSpc>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r</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22" name="文本框 21"/>
            <p:cNvSpPr txBox="1"/>
            <p:nvPr/>
          </p:nvSpPr>
          <p:spPr>
            <a:xfrm>
              <a:off x="14702" y="9319"/>
              <a:ext cx="2285" cy="531"/>
            </a:xfrm>
            <a:prstGeom prst="rect">
              <a:avLst/>
            </a:prstGeom>
          </p:spPr>
          <p:txBody>
            <a:bodyPr wrap="square">
              <a:spAutoFit/>
            </a:bodyPr>
            <a:p>
              <a:r>
                <a:rPr lang="zh-CN" altLang="en-US" sz="1600">
                  <a:solidFill>
                    <a:srgbClr val="000000"/>
                  </a:solidFill>
                  <a:latin typeface="宋体" panose="02010600030101010101" pitchFamily="2" charset="-122"/>
                  <a:ea typeface="宋体" panose="02010600030101010101" pitchFamily="2" charset="-122"/>
                </a:rPr>
                <a:t>交流等效电路</a:t>
              </a:r>
              <a:endParaRPr lang="zh-CN" altLang="en-US" sz="1600">
                <a:solidFill>
                  <a:srgbClr val="000000"/>
                </a:solidFill>
                <a:latin typeface="宋体" panose="02010600030101010101" pitchFamily="2" charset="-122"/>
                <a:ea typeface="宋体" panose="02010600030101010101" pitchFamily="2" charset="-122"/>
              </a:endParaRPr>
            </a:p>
          </p:txBody>
        </p:sp>
      </p:grpSp>
      <p:sp>
        <p:nvSpPr>
          <p:cNvPr id="25610" name="线形标注 1 25609"/>
          <p:cNvSpPr/>
          <p:nvPr/>
        </p:nvSpPr>
        <p:spPr>
          <a:xfrm>
            <a:off x="4656455" y="5516880"/>
            <a:ext cx="3378835" cy="487045"/>
          </a:xfrm>
          <a:prstGeom prst="borderCallout1">
            <a:avLst>
              <a:gd name="adj1" fmla="val 477"/>
              <a:gd name="adj2" fmla="val 101088"/>
              <a:gd name="adj3" fmla="val -128422"/>
              <a:gd name="adj4" fmla="val 156154"/>
            </a:avLst>
          </a:prstGeom>
          <a:noFill/>
          <a:ln w="19050" cap="flat" cmpd="sng">
            <a:solidFill>
              <a:srgbClr val="FF3300"/>
            </a:solidFill>
            <a:prstDash val="solid"/>
            <a:miter/>
            <a:headEnd type="none" w="med" len="med"/>
            <a:tailEnd type="none" w="med" len="med"/>
          </a:ln>
          <a:extLst>
            <a:ext uri="{909E8E84-426E-40DD-AFC4-6F175D3DCCD1}">
              <a14:hiddenFill xmlns:a14="http://schemas.microsoft.com/office/drawing/2010/main">
                <a:solidFill>
                  <a:srgbClr val="FFFFCC"/>
                </a:solidFill>
              </a14:hiddenFill>
            </a:ext>
          </a:extLst>
        </p:spPr>
        <p:txBody>
          <a:bodyPr anchor="t" anchorCtr="0"/>
          <a:p>
            <a:pPr algn="ctr"/>
            <a:r>
              <a:rPr lang="en-US" altLang="zh-CN" b="1" i="1" smtClean="0">
                <a:solidFill>
                  <a:srgbClr val="000000"/>
                </a:solidFill>
                <a:sym typeface="+mn-ea"/>
              </a:rPr>
              <a:t>r</a:t>
            </a:r>
            <a:r>
              <a:rPr lang="en-US" altLang="zh-CN" b="1" baseline="-25000" smtClean="0">
                <a:solidFill>
                  <a:srgbClr val="000000"/>
                </a:solidFill>
                <a:sym typeface="+mn-ea"/>
              </a:rPr>
              <a:t>d </a:t>
            </a:r>
            <a:r>
              <a:rPr lang="zh-CN" altLang="zh-CN" b="1" smtClean="0">
                <a:solidFill>
                  <a:srgbClr val="000000"/>
                </a:solidFill>
                <a:sym typeface="+mn-ea"/>
              </a:rPr>
              <a:t>与</a:t>
            </a:r>
            <a:r>
              <a:rPr lang="zh-CN" altLang="zh-CN" b="1" smtClean="0">
                <a:solidFill>
                  <a:srgbClr val="0000FF"/>
                </a:solidFill>
                <a:latin typeface="黑体" panose="02010609060101010101" pitchFamily="49" charset="-122"/>
                <a:ea typeface="黑体" panose="02010609060101010101" pitchFamily="49" charset="-122"/>
                <a:sym typeface="+mn-ea"/>
              </a:rPr>
              <a:t>直流工作点</a:t>
            </a:r>
            <a:r>
              <a:rPr lang="en-US" altLang="zh-CN" b="1" smtClean="0">
                <a:solidFill>
                  <a:srgbClr val="0000FF"/>
                </a:solidFill>
                <a:sym typeface="+mn-ea"/>
              </a:rPr>
              <a:t>Q</a:t>
            </a:r>
            <a:r>
              <a:rPr lang="en-US" altLang="zh-CN" b="1" smtClean="0">
                <a:solidFill>
                  <a:srgbClr val="000000"/>
                </a:solidFill>
                <a:sym typeface="+mn-ea"/>
              </a:rPr>
              <a:t> </a:t>
            </a:r>
            <a:r>
              <a:rPr lang="zh-CN" altLang="zh-CN" b="1" smtClean="0">
                <a:solidFill>
                  <a:srgbClr val="000000"/>
                </a:solidFill>
                <a:sym typeface="+mn-ea"/>
              </a:rPr>
              <a:t>相关</a:t>
            </a:r>
            <a:endParaRPr lang="zh-CN" altLang="zh-CN" b="1" dirty="0" smtClean="0">
              <a:solidFill>
                <a:srgbClr val="000000"/>
              </a:solidFill>
              <a:latin typeface="Times New Roman" panose="02020603050405020304" pitchFamily="18" charset="0"/>
              <a:ea typeface="宋体" panose="02010600030101010101" pitchFamily="2" charset="-122"/>
              <a:sym typeface="+mn-ea"/>
            </a:endParaRPr>
          </a:p>
        </p:txBody>
      </p:sp>
      <p:sp>
        <p:nvSpPr>
          <p:cNvPr id="25" name="文本框 24"/>
          <p:cNvSpPr txBox="1"/>
          <p:nvPr/>
        </p:nvSpPr>
        <p:spPr>
          <a:xfrm>
            <a:off x="4380230" y="2950845"/>
            <a:ext cx="3091180" cy="497205"/>
          </a:xfrm>
          <a:prstGeom prst="rect">
            <a:avLst/>
          </a:prstGeom>
          <a:solidFill>
            <a:srgbClr val="FFFF00"/>
          </a:solidFill>
          <a:ln>
            <a:solidFill>
              <a:srgbClr val="FF0000"/>
            </a:solidFill>
          </a:ln>
        </p:spPr>
        <p:txBody>
          <a:bodyPr wrap="square" rtlCol="0">
            <a:spAutoFit/>
          </a:bodyPr>
          <a:p>
            <a:pPr marL="0" indent="0" algn="ctr">
              <a:lnSpc>
                <a:spcPct val="110000"/>
              </a:lnSpc>
              <a:buNone/>
            </a:pPr>
            <a:r>
              <a:rPr lang="zh-CN" altLang="en-US" sz="2400" b="1" dirty="0" smtClean="0">
                <a:latin typeface="Times New Roman" panose="02020603050405020304" pitchFamily="18" charset="0"/>
                <a:cs typeface="Times New Roman" panose="02020603050405020304" pitchFamily="18" charset="0"/>
              </a:rPr>
              <a:t>先</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直流</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再</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交流</a:t>
            </a:r>
            <a:r>
              <a:rPr lang="en-US" altLang="zh-CN"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5610"/>
                                        </p:tgtEl>
                                        <p:attrNameLst>
                                          <p:attrName>style.visibility</p:attrName>
                                        </p:attrNameLst>
                                      </p:cBhvr>
                                      <p:to>
                                        <p:strVal val="visible"/>
                                      </p:to>
                                    </p:set>
                                    <p:animEffect transition="in" filter="blinds(horizontal)">
                                      <p:cBhvr>
                                        <p:cTn id="20" dur="500"/>
                                        <p:tgtEl>
                                          <p:spTgt spid="256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610"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829945" y="407670"/>
            <a:ext cx="7898765" cy="732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800" b="1" dirty="0">
                <a:solidFill>
                  <a:srgbClr val="0000FF"/>
                </a:solidFill>
                <a:latin typeface="黑体" panose="02010609060101010101" pitchFamily="49" charset="-122"/>
                <a:ea typeface="黑体" panose="02010609060101010101" pitchFamily="49" charset="-122"/>
              </a:rPr>
              <a:t>二、 晶体二极管应用电路举例</a:t>
            </a:r>
            <a:r>
              <a:rPr lang="zh-CN" altLang="en-US" sz="2800" b="1" dirty="0">
                <a:solidFill>
                  <a:srgbClr val="FF0000"/>
                </a:solidFill>
              </a:rPr>
              <a:t> </a:t>
            </a:r>
            <a:r>
              <a:rPr lang="zh-CN" altLang="en-US" sz="2800" b="1" dirty="0" smtClean="0">
                <a:solidFill>
                  <a:srgbClr val="000000"/>
                </a:solidFill>
              </a:rPr>
              <a:t> </a:t>
            </a:r>
            <a:endParaRPr lang="zh-CN" altLang="en-US" sz="2800" b="1" dirty="0" smtClean="0">
              <a:solidFill>
                <a:srgbClr val="000000"/>
              </a:solidFill>
            </a:endParaRPr>
          </a:p>
        </p:txBody>
      </p:sp>
      <p:sp>
        <p:nvSpPr>
          <p:cNvPr id="10244" name="Text Box 9"/>
          <p:cNvSpPr txBox="1">
            <a:spLocks noChangeArrowheads="1"/>
          </p:cNvSpPr>
          <p:nvPr/>
        </p:nvSpPr>
        <p:spPr bwMode="auto">
          <a:xfrm>
            <a:off x="4409440" y="5158105"/>
            <a:ext cx="366331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000" b="1" dirty="0" smtClean="0">
                <a:solidFill>
                  <a:srgbClr val="000000"/>
                </a:solidFill>
              </a:rPr>
              <a:t>      </a:t>
            </a:r>
            <a:r>
              <a:rPr lang="zh-CN" altLang="en-US" sz="2000" b="1" dirty="0" smtClean="0">
                <a:solidFill>
                  <a:srgbClr val="FF0000"/>
                </a:solidFill>
              </a:rPr>
              <a:t>二极管半波整流电路</a:t>
            </a:r>
            <a:endParaRPr lang="zh-CN" altLang="en-US" sz="2000" b="1" dirty="0" smtClean="0">
              <a:solidFill>
                <a:srgbClr val="FF0000"/>
              </a:solidFill>
            </a:endParaRPr>
          </a:p>
          <a:p>
            <a:pPr eaLnBrk="1" hangingPunct="1">
              <a:spcBef>
                <a:spcPct val="50000"/>
              </a:spcBef>
            </a:pPr>
            <a:r>
              <a:rPr lang="zh-CN" altLang="en-US" sz="2000" b="1" dirty="0" smtClean="0">
                <a:solidFill>
                  <a:srgbClr val="FF0000"/>
                </a:solidFill>
              </a:rPr>
              <a:t>     </a:t>
            </a:r>
            <a:r>
              <a:rPr lang="en-US" altLang="zh-CN" sz="2000" b="1" dirty="0" smtClean="0">
                <a:solidFill>
                  <a:srgbClr val="FF0000"/>
                </a:solidFill>
              </a:rPr>
              <a:t>(</a:t>
            </a:r>
            <a:r>
              <a:rPr lang="en-US" altLang="zh-CN" sz="2000" b="1" i="1" dirty="0" smtClean="0">
                <a:solidFill>
                  <a:srgbClr val="FF0000"/>
                </a:solidFill>
              </a:rPr>
              <a:t>a</a:t>
            </a:r>
            <a:r>
              <a:rPr lang="en-US" altLang="zh-CN" sz="2000" b="1" dirty="0" smtClean="0">
                <a:solidFill>
                  <a:srgbClr val="FF0000"/>
                </a:solidFill>
              </a:rPr>
              <a:t>)</a:t>
            </a:r>
            <a:r>
              <a:rPr lang="zh-CN" altLang="en-US" sz="2000" b="1" dirty="0" smtClean="0">
                <a:solidFill>
                  <a:srgbClr val="FF0000"/>
                </a:solidFill>
              </a:rPr>
              <a:t>电路； </a:t>
            </a:r>
            <a:r>
              <a:rPr lang="en-US" altLang="zh-CN" sz="2000" b="1" dirty="0" smtClean="0">
                <a:solidFill>
                  <a:srgbClr val="FF0000"/>
                </a:solidFill>
              </a:rPr>
              <a:t>(</a:t>
            </a:r>
            <a:r>
              <a:rPr lang="en-US" altLang="zh-CN" sz="2000" b="1" i="1" dirty="0" smtClean="0">
                <a:solidFill>
                  <a:srgbClr val="FF0000"/>
                </a:solidFill>
              </a:rPr>
              <a:t>b</a:t>
            </a:r>
            <a:r>
              <a:rPr lang="en-US" altLang="zh-CN" sz="2000" b="1" dirty="0" smtClean="0">
                <a:solidFill>
                  <a:srgbClr val="FF0000"/>
                </a:solidFill>
              </a:rPr>
              <a:t>)</a:t>
            </a:r>
            <a:r>
              <a:rPr lang="zh-CN" altLang="en-US" sz="2000" b="1" dirty="0" smtClean="0">
                <a:solidFill>
                  <a:srgbClr val="FF0000"/>
                </a:solidFill>
              </a:rPr>
              <a:t>输出波形 </a:t>
            </a:r>
            <a:endParaRPr lang="zh-CN" altLang="en-US" sz="2000" b="1" dirty="0" smtClean="0">
              <a:solidFill>
                <a:srgbClr val="FF0000"/>
              </a:solidFill>
            </a:endParaRPr>
          </a:p>
        </p:txBody>
      </p:sp>
      <p:sp>
        <p:nvSpPr>
          <p:cNvPr id="2" name="灯片编号占位符 1"/>
          <p:cNvSpPr>
            <a:spLocks noGrp="1"/>
          </p:cNvSpPr>
          <p:nvPr>
            <p:ph type="sldNum" sz="quarter" idx="4"/>
          </p:nvPr>
        </p:nvSpPr>
        <p:spPr/>
        <p:txBody>
          <a:bodyPr/>
          <a:p>
            <a:fld id="{9A0DB2DC-4C9A-4742-B13C-FB6460FD3503}" type="slidenum">
              <a:rPr lang="zh-CN" altLang="zh-CN" sz="1000" dirty="0"/>
            </a:fld>
            <a:endParaRPr lang="zh-CN" altLang="zh-CN" sz="1000" dirty="0"/>
          </a:p>
        </p:txBody>
      </p:sp>
      <p:pic>
        <p:nvPicPr>
          <p:cNvPr id="4" name="图片 3"/>
          <p:cNvPicPr>
            <a:picLocks noChangeAspect="1"/>
          </p:cNvPicPr>
          <p:nvPr/>
        </p:nvPicPr>
        <p:blipFill>
          <a:blip r:embed="rId1"/>
          <a:stretch>
            <a:fillRect/>
          </a:stretch>
        </p:blipFill>
        <p:spPr>
          <a:xfrm>
            <a:off x="6367223" y="2492003"/>
            <a:ext cx="3477725" cy="2663870"/>
          </a:xfrm>
          <a:prstGeom prst="rect">
            <a:avLst/>
          </a:prstGeom>
        </p:spPr>
      </p:pic>
      <p:sp>
        <p:nvSpPr>
          <p:cNvPr id="5" name="文本框 4"/>
          <p:cNvSpPr txBox="1"/>
          <p:nvPr/>
        </p:nvSpPr>
        <p:spPr>
          <a:xfrm>
            <a:off x="3765589" y="1375142"/>
            <a:ext cx="2990850" cy="429895"/>
          </a:xfrm>
          <a:prstGeom prst="rect">
            <a:avLst/>
          </a:prstGeom>
          <a:noFill/>
        </p:spPr>
        <p:txBody>
          <a:bodyPr wrap="non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使用二极管</a:t>
            </a:r>
            <a:r>
              <a:rPr lang="zh-CN" altLang="en-US" sz="2000" b="1" dirty="0" smtClean="0">
                <a:solidFill>
                  <a:srgbClr val="FF0000"/>
                </a:solidFill>
                <a:latin typeface="Times New Roman" panose="02020603050405020304" pitchFamily="18" charset="0"/>
                <a:cs typeface="Times New Roman" panose="02020603050405020304" pitchFamily="18" charset="0"/>
              </a:rPr>
              <a:t>理想</a:t>
            </a:r>
            <a:r>
              <a:rPr lang="zh-CN" altLang="en-US" sz="2000" b="1" dirty="0" smtClean="0">
                <a:latin typeface="Times New Roman" panose="02020603050405020304" pitchFamily="18" charset="0"/>
                <a:cs typeface="Times New Roman" panose="02020603050405020304" pitchFamily="18" charset="0"/>
              </a:rPr>
              <a:t>等效模型</a:t>
            </a:r>
            <a:endParaRPr lang="zh-CN" altLang="en-US" sz="2000" b="1" dirty="0" smtClean="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2397683" y="2041489"/>
            <a:ext cx="3546244" cy="3008750"/>
            <a:chOff x="1871" y="2956"/>
            <a:chExt cx="4658" cy="3952"/>
          </a:xfrm>
        </p:grpSpPr>
        <p:pic>
          <p:nvPicPr>
            <p:cNvPr id="3" name="图片 2"/>
            <p:cNvPicPr>
              <a:picLocks noChangeAspect="1"/>
            </p:cNvPicPr>
            <p:nvPr>
              <p:custDataLst>
                <p:tags r:id="rId2"/>
              </p:custDataLst>
            </p:nvPr>
          </p:nvPicPr>
          <p:blipFill>
            <a:blip r:embed="rId3"/>
            <a:stretch>
              <a:fillRect/>
            </a:stretch>
          </p:blipFill>
          <p:spPr>
            <a:xfrm>
              <a:off x="1871" y="3120"/>
              <a:ext cx="4658" cy="3789"/>
            </a:xfrm>
            <a:prstGeom prst="rect">
              <a:avLst/>
            </a:prstGeom>
          </p:spPr>
        </p:pic>
        <p:sp>
          <p:nvSpPr>
            <p:cNvPr id="6" name="文本框 5"/>
            <p:cNvSpPr txBox="1"/>
            <p:nvPr>
              <p:custDataLst>
                <p:tags r:id="rId4"/>
              </p:custDataLst>
            </p:nvPr>
          </p:nvSpPr>
          <p:spPr>
            <a:xfrm>
              <a:off x="3479" y="2956"/>
              <a:ext cx="863" cy="784"/>
            </a:xfrm>
            <a:prstGeom prst="rect">
              <a:avLst/>
            </a:prstGeom>
            <a:solidFill>
              <a:schemeClr val="bg1"/>
            </a:solidFill>
          </p:spPr>
          <p:txBody>
            <a:bodyPr wrap="square" rtlCol="0">
              <a:noAutofit/>
            </a:bodyPr>
            <a:p>
              <a:pPr marL="0" indent="0" algn="l">
                <a:lnSpc>
                  <a:spcPct val="120000"/>
                </a:lnSpc>
                <a:spcBef>
                  <a:spcPts val="0"/>
                </a:spcBef>
                <a:spcAft>
                  <a:spcPts val="0"/>
                </a:spcAft>
                <a:buNone/>
              </a:pPr>
              <a:endPar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8" name="文本框 7"/>
          <p:cNvSpPr txBox="1"/>
          <p:nvPr/>
        </p:nvSpPr>
        <p:spPr>
          <a:xfrm>
            <a:off x="1416050" y="1240155"/>
            <a:ext cx="2319655" cy="565150"/>
          </a:xfrm>
          <a:prstGeom prst="rect">
            <a:avLst/>
          </a:prstGeom>
          <a:noFill/>
        </p:spPr>
        <p:txBody>
          <a:bodyPr wrap="square" rtlCol="0" anchor="t">
            <a:spAutoFit/>
          </a:bodyPr>
          <a:p>
            <a:pPr marL="0" indent="0">
              <a:lnSpc>
                <a:spcPct val="110000"/>
              </a:lnSpc>
              <a:buNone/>
            </a:pPr>
            <a:r>
              <a:rPr lang="zh-CN" altLang="en-US" sz="2800" b="1" dirty="0">
                <a:solidFill>
                  <a:schemeClr val="accent6">
                    <a:lumMod val="50000"/>
                  </a:schemeClr>
                </a:solidFill>
                <a:cs typeface="Times New Roman" panose="02020603050405020304" pitchFamily="18" charset="0"/>
                <a:sym typeface="+mn-ea"/>
              </a:rPr>
              <a:t>1. 整流电路</a:t>
            </a:r>
            <a:endParaRPr lang="zh-CN" altLang="en-US" sz="2800" b="1" dirty="0" smtClean="0">
              <a:solidFill>
                <a:schemeClr val="accent6">
                  <a:lumMod val="50000"/>
                </a:schemeClr>
              </a:solidFill>
              <a:latin typeface="Times New Roman" panose="02020603050405020304" pitchFamily="18" charset="0"/>
              <a:cs typeface="Times New Roman" panose="02020603050405020304" pitchFamily="18" charset="0"/>
              <a:sym typeface="+mn-ea"/>
            </a:endParaRPr>
          </a:p>
        </p:txBody>
      </p:sp>
      <p:pic>
        <p:nvPicPr>
          <p:cNvPr id="11" name="图片 10"/>
          <p:cNvPicPr>
            <a:picLocks noChangeAspect="1"/>
          </p:cNvPicPr>
          <p:nvPr/>
        </p:nvPicPr>
        <p:blipFill>
          <a:blip r:embed="rId5"/>
          <a:stretch>
            <a:fillRect/>
          </a:stretch>
        </p:blipFill>
        <p:spPr>
          <a:xfrm>
            <a:off x="6827520" y="3204845"/>
            <a:ext cx="2457450" cy="933450"/>
          </a:xfrm>
          <a:prstGeom prst="rect">
            <a:avLst/>
          </a:prstGeom>
        </p:spPr>
      </p:pic>
      <p:sp>
        <p:nvSpPr>
          <p:cNvPr id="10" name="任意多边形 9"/>
          <p:cNvSpPr/>
          <p:nvPr/>
        </p:nvSpPr>
        <p:spPr>
          <a:xfrm>
            <a:off x="6827520" y="3444875"/>
            <a:ext cx="673100" cy="693420"/>
          </a:xfrm>
          <a:custGeom>
            <a:avLst/>
            <a:gdLst>
              <a:gd name="connisteX0" fmla="*/ 0 w 673100"/>
              <a:gd name="connsiteY0" fmla="*/ 693460 h 693460"/>
              <a:gd name="connisteX1" fmla="*/ 88900 w 673100"/>
              <a:gd name="connsiteY1" fmla="*/ 337860 h 693460"/>
              <a:gd name="connisteX2" fmla="*/ 203200 w 673100"/>
              <a:gd name="connsiteY2" fmla="*/ 96560 h 693460"/>
              <a:gd name="connisteX3" fmla="*/ 349250 w 673100"/>
              <a:gd name="connsiteY3" fmla="*/ 1310 h 693460"/>
              <a:gd name="connisteX4" fmla="*/ 508000 w 673100"/>
              <a:gd name="connsiteY4" fmla="*/ 141010 h 693460"/>
              <a:gd name="connisteX5" fmla="*/ 603250 w 673100"/>
              <a:gd name="connsiteY5" fmla="*/ 356910 h 693460"/>
              <a:gd name="connisteX6" fmla="*/ 673100 w 673100"/>
              <a:gd name="connsiteY6" fmla="*/ 693460 h 693460"/>
              <a:gd name="connisteX7" fmla="*/ 654050 w 673100"/>
              <a:gd name="connsiteY7" fmla="*/ 693460 h 6934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73100" h="693461">
                <a:moveTo>
                  <a:pt x="0" y="693461"/>
                </a:moveTo>
                <a:cubicBezTo>
                  <a:pt x="15240" y="627421"/>
                  <a:pt x="48260" y="457241"/>
                  <a:pt x="88900" y="337861"/>
                </a:cubicBezTo>
                <a:cubicBezTo>
                  <a:pt x="129540" y="218481"/>
                  <a:pt x="151130" y="163871"/>
                  <a:pt x="203200" y="96561"/>
                </a:cubicBezTo>
                <a:cubicBezTo>
                  <a:pt x="255270" y="29251"/>
                  <a:pt x="288290" y="-7579"/>
                  <a:pt x="349250" y="1311"/>
                </a:cubicBezTo>
                <a:cubicBezTo>
                  <a:pt x="410210" y="10201"/>
                  <a:pt x="457200" y="69891"/>
                  <a:pt x="508000" y="141011"/>
                </a:cubicBezTo>
                <a:cubicBezTo>
                  <a:pt x="558800" y="212131"/>
                  <a:pt x="570230" y="246421"/>
                  <a:pt x="603250" y="356911"/>
                </a:cubicBezTo>
                <a:cubicBezTo>
                  <a:pt x="636270" y="467401"/>
                  <a:pt x="662940" y="626151"/>
                  <a:pt x="673100" y="693461"/>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连接符 11"/>
          <p:cNvCxnSpPr>
            <a:stCxn id="11" idx="2"/>
            <a:endCxn id="11" idx="2"/>
          </p:cNvCxnSpPr>
          <p:nvPr/>
        </p:nvCxnSpPr>
        <p:spPr>
          <a:xfrm>
            <a:off x="8056245" y="4138295"/>
            <a:ext cx="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500620" y="4150995"/>
            <a:ext cx="684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204200" y="3448050"/>
            <a:ext cx="1104900" cy="699770"/>
            <a:chOff x="12355" y="5430"/>
            <a:chExt cx="1740" cy="1102"/>
          </a:xfrm>
        </p:grpSpPr>
        <p:sp>
          <p:nvSpPr>
            <p:cNvPr id="14" name="任意多边形 13"/>
            <p:cNvSpPr/>
            <p:nvPr/>
          </p:nvSpPr>
          <p:spPr>
            <a:xfrm>
              <a:off x="12355" y="5430"/>
              <a:ext cx="1060" cy="1092"/>
            </a:xfrm>
            <a:custGeom>
              <a:avLst/>
              <a:gdLst>
                <a:gd name="connisteX0" fmla="*/ 0 w 673100"/>
                <a:gd name="connsiteY0" fmla="*/ 693460 h 693460"/>
                <a:gd name="connisteX1" fmla="*/ 88900 w 673100"/>
                <a:gd name="connsiteY1" fmla="*/ 337860 h 693460"/>
                <a:gd name="connisteX2" fmla="*/ 203200 w 673100"/>
                <a:gd name="connsiteY2" fmla="*/ 96560 h 693460"/>
                <a:gd name="connisteX3" fmla="*/ 349250 w 673100"/>
                <a:gd name="connsiteY3" fmla="*/ 1310 h 693460"/>
                <a:gd name="connisteX4" fmla="*/ 508000 w 673100"/>
                <a:gd name="connsiteY4" fmla="*/ 141010 h 693460"/>
                <a:gd name="connisteX5" fmla="*/ 603250 w 673100"/>
                <a:gd name="connsiteY5" fmla="*/ 356910 h 693460"/>
                <a:gd name="connisteX6" fmla="*/ 673100 w 673100"/>
                <a:gd name="connsiteY6" fmla="*/ 693460 h 693460"/>
                <a:gd name="connisteX7" fmla="*/ 654050 w 673100"/>
                <a:gd name="connsiteY7" fmla="*/ 693460 h 6934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73100" h="693461">
                  <a:moveTo>
                    <a:pt x="0" y="693461"/>
                  </a:moveTo>
                  <a:cubicBezTo>
                    <a:pt x="15240" y="627421"/>
                    <a:pt x="48260" y="457241"/>
                    <a:pt x="88900" y="337861"/>
                  </a:cubicBezTo>
                  <a:cubicBezTo>
                    <a:pt x="129540" y="218481"/>
                    <a:pt x="151130" y="163871"/>
                    <a:pt x="203200" y="96561"/>
                  </a:cubicBezTo>
                  <a:cubicBezTo>
                    <a:pt x="255270" y="29251"/>
                    <a:pt x="288290" y="-7579"/>
                    <a:pt x="349250" y="1311"/>
                  </a:cubicBezTo>
                  <a:cubicBezTo>
                    <a:pt x="410210" y="10201"/>
                    <a:pt x="457200" y="69891"/>
                    <a:pt x="508000" y="141011"/>
                  </a:cubicBezTo>
                  <a:cubicBezTo>
                    <a:pt x="558800" y="212131"/>
                    <a:pt x="570230" y="246421"/>
                    <a:pt x="603250" y="356911"/>
                  </a:cubicBezTo>
                  <a:cubicBezTo>
                    <a:pt x="636270" y="467401"/>
                    <a:pt x="662940" y="626151"/>
                    <a:pt x="673100" y="693461"/>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5" name="直接连接符 14"/>
            <p:cNvCxnSpPr/>
            <p:nvPr/>
          </p:nvCxnSpPr>
          <p:spPr>
            <a:xfrm>
              <a:off x="13415" y="6532"/>
              <a:ext cx="6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73355" y="2931795"/>
            <a:ext cx="2240280" cy="1123950"/>
            <a:chOff x="273" y="4617"/>
            <a:chExt cx="3528" cy="1770"/>
          </a:xfrm>
        </p:grpSpPr>
        <p:grpSp>
          <p:nvGrpSpPr>
            <p:cNvPr id="20" name="组合 19"/>
            <p:cNvGrpSpPr/>
            <p:nvPr/>
          </p:nvGrpSpPr>
          <p:grpSpPr>
            <a:xfrm>
              <a:off x="273" y="4617"/>
              <a:ext cx="3528" cy="1770"/>
              <a:chOff x="273" y="4617"/>
              <a:chExt cx="3528" cy="1770"/>
            </a:xfrm>
          </p:grpSpPr>
          <p:pic>
            <p:nvPicPr>
              <p:cNvPr id="18" name="图片 17"/>
              <p:cNvPicPr>
                <a:picLocks noChangeAspect="1"/>
              </p:cNvPicPr>
              <p:nvPr/>
            </p:nvPicPr>
            <p:blipFill>
              <a:blip r:embed="rId6"/>
              <a:stretch>
                <a:fillRect/>
              </a:stretch>
            </p:blipFill>
            <p:spPr>
              <a:xfrm>
                <a:off x="273" y="4833"/>
                <a:ext cx="3528" cy="1554"/>
              </a:xfrm>
              <a:prstGeom prst="rect">
                <a:avLst/>
              </a:prstGeom>
            </p:spPr>
          </p:pic>
          <p:pic>
            <p:nvPicPr>
              <p:cNvPr id="19" name="图片 18"/>
              <p:cNvPicPr>
                <a:picLocks noChangeAspect="1"/>
              </p:cNvPicPr>
              <p:nvPr/>
            </p:nvPicPr>
            <p:blipFill>
              <a:blip r:embed="rId7"/>
              <a:stretch>
                <a:fillRect/>
              </a:stretch>
            </p:blipFill>
            <p:spPr>
              <a:xfrm>
                <a:off x="839" y="4617"/>
                <a:ext cx="456" cy="510"/>
              </a:xfrm>
              <a:prstGeom prst="rect">
                <a:avLst/>
              </a:prstGeom>
            </p:spPr>
          </p:pic>
        </p:grpSp>
        <p:pic>
          <p:nvPicPr>
            <p:cNvPr id="21" name="图片 20"/>
            <p:cNvPicPr>
              <a:picLocks noChangeAspect="1"/>
            </p:cNvPicPr>
            <p:nvPr/>
          </p:nvPicPr>
          <p:blipFill>
            <a:blip r:embed="rId8"/>
            <a:stretch>
              <a:fillRect/>
            </a:stretch>
          </p:blipFill>
          <p:spPr>
            <a:xfrm>
              <a:off x="775" y="4733"/>
              <a:ext cx="339" cy="40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244"/>
                                        </p:tgtEl>
                                        <p:attrNameLst>
                                          <p:attrName>style.visibility</p:attrName>
                                        </p:attrNameLst>
                                      </p:cBhvr>
                                      <p:to>
                                        <p:strVal val="visible"/>
                                      </p:to>
                                    </p:set>
                                    <p:animEffect transition="in" filter="blinds(horizontal)">
                                      <p:cBhvr>
                                        <p:cTn id="30"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244" grpId="0" bldLvl="0" animBg="1"/>
      <p:bldP spid="1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6"/>
          <p:cNvSpPr txBox="1">
            <a:spLocks noChangeArrowheads="1"/>
          </p:cNvSpPr>
          <p:nvPr/>
        </p:nvSpPr>
        <p:spPr bwMode="auto">
          <a:xfrm>
            <a:off x="4023360" y="5243195"/>
            <a:ext cx="313626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000" b="1" smtClean="0">
                <a:solidFill>
                  <a:srgbClr val="FF0000"/>
                </a:solidFill>
              </a:rPr>
              <a:t>      </a:t>
            </a:r>
            <a:r>
              <a:rPr lang="zh-CN" altLang="en-US" sz="2000" b="1" smtClean="0">
                <a:solidFill>
                  <a:srgbClr val="FF0000"/>
                </a:solidFill>
              </a:rPr>
              <a:t>二极管限幅电路</a:t>
            </a:r>
            <a:endParaRPr lang="zh-CN" altLang="en-US" sz="2000" b="1" smtClean="0">
              <a:solidFill>
                <a:srgbClr val="FF0000"/>
              </a:solidFill>
            </a:endParaRPr>
          </a:p>
          <a:p>
            <a:pPr eaLnBrk="1" hangingPunct="1">
              <a:spcBef>
                <a:spcPct val="50000"/>
              </a:spcBef>
            </a:pPr>
            <a:r>
              <a:rPr lang="zh-CN" altLang="en-US" sz="2000" b="1" smtClean="0">
                <a:solidFill>
                  <a:srgbClr val="FF0000"/>
                </a:solidFill>
              </a:rPr>
              <a:t>      </a:t>
            </a:r>
            <a:r>
              <a:rPr lang="en-US" altLang="zh-CN" sz="2000" b="1" smtClean="0">
                <a:solidFill>
                  <a:srgbClr val="FF0000"/>
                </a:solidFill>
              </a:rPr>
              <a:t>(a)</a:t>
            </a:r>
            <a:r>
              <a:rPr lang="zh-CN" altLang="en-US" sz="2000" b="1" smtClean="0">
                <a:solidFill>
                  <a:srgbClr val="FF0000"/>
                </a:solidFill>
              </a:rPr>
              <a:t>电路</a:t>
            </a:r>
            <a:r>
              <a:rPr lang="en-US" altLang="zh-CN" sz="2000" b="1" smtClean="0">
                <a:solidFill>
                  <a:srgbClr val="FF0000"/>
                </a:solidFill>
              </a:rPr>
              <a:t>;  (b)</a:t>
            </a:r>
            <a:r>
              <a:rPr lang="zh-CN" altLang="en-US" sz="2000" b="1" smtClean="0">
                <a:solidFill>
                  <a:srgbClr val="FF0000"/>
                </a:solidFill>
              </a:rPr>
              <a:t>波形 </a:t>
            </a:r>
            <a:endParaRPr lang="zh-CN" altLang="en-US" sz="2000" b="1" smtClean="0">
              <a:solidFill>
                <a:srgbClr val="FF0000"/>
              </a:solidFill>
            </a:endParaRPr>
          </a:p>
        </p:txBody>
      </p:sp>
      <p:sp>
        <p:nvSpPr>
          <p:cNvPr id="2" name="灯片编号占位符 1"/>
          <p:cNvSpPr>
            <a:spLocks noGrp="1"/>
          </p:cNvSpPr>
          <p:nvPr>
            <p:ph type="sldNum" sz="quarter" idx="4"/>
          </p:nvPr>
        </p:nvSpPr>
        <p:spPr/>
        <p:txBody>
          <a:bodyPr/>
          <a:p>
            <a:fld id="{9A0DB2DC-4C9A-4742-B13C-FB6460FD3503}" type="slidenum">
              <a:rPr lang="zh-CN" altLang="zh-CN" sz="1000" dirty="0"/>
            </a:fld>
            <a:endParaRPr lang="zh-CN" altLang="zh-CN" sz="1000" dirty="0"/>
          </a:p>
        </p:txBody>
      </p:sp>
      <p:sp>
        <p:nvSpPr>
          <p:cNvPr id="10242" name="Rectangle 6"/>
          <p:cNvSpPr>
            <a:spLocks noChangeArrowheads="1"/>
          </p:cNvSpPr>
          <p:nvPr/>
        </p:nvSpPr>
        <p:spPr bwMode="auto">
          <a:xfrm>
            <a:off x="829945" y="751205"/>
            <a:ext cx="4182745" cy="61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b="1" dirty="0" smtClean="0">
                <a:solidFill>
                  <a:srgbClr val="000000"/>
                </a:solidFill>
              </a:rPr>
              <a:t> </a:t>
            </a:r>
            <a:r>
              <a:rPr lang="en-US" altLang="zh-CN" sz="2800" b="1" dirty="0" smtClean="0">
                <a:solidFill>
                  <a:srgbClr val="000000"/>
                </a:solidFill>
                <a:sym typeface="+mn-ea"/>
              </a:rPr>
              <a:t>    </a:t>
            </a:r>
            <a:r>
              <a:rPr lang="en-US" altLang="zh-CN" sz="2800" b="1" dirty="0">
                <a:solidFill>
                  <a:schemeClr val="accent6">
                    <a:lumMod val="50000"/>
                  </a:schemeClr>
                </a:solidFill>
                <a:cs typeface="Times New Roman" panose="02020603050405020304" pitchFamily="18" charset="0"/>
              </a:rPr>
              <a:t>2</a:t>
            </a:r>
            <a:r>
              <a:rPr lang="zh-CN" altLang="en-US" sz="2800" b="1" dirty="0">
                <a:solidFill>
                  <a:schemeClr val="accent6">
                    <a:lumMod val="50000"/>
                  </a:schemeClr>
                </a:solidFill>
                <a:cs typeface="Times New Roman" panose="02020603050405020304" pitchFamily="18" charset="0"/>
              </a:rPr>
              <a:t>. 二极管限幅电路</a:t>
            </a:r>
            <a:r>
              <a:rPr lang="zh-CN" altLang="en-US" sz="2800" b="1" dirty="0" smtClean="0">
                <a:solidFill>
                  <a:srgbClr val="000000"/>
                </a:solidFill>
              </a:rPr>
              <a:t> </a:t>
            </a:r>
            <a:endParaRPr lang="zh-CN" altLang="en-US" sz="2800" b="1" dirty="0" smtClean="0">
              <a:solidFill>
                <a:srgbClr val="000000"/>
              </a:solidFill>
            </a:endParaRPr>
          </a:p>
        </p:txBody>
      </p:sp>
      <p:sp>
        <p:nvSpPr>
          <p:cNvPr id="5" name="文本框 4"/>
          <p:cNvSpPr txBox="1"/>
          <p:nvPr/>
        </p:nvSpPr>
        <p:spPr>
          <a:xfrm>
            <a:off x="5146630" y="753141"/>
            <a:ext cx="2990850" cy="429895"/>
          </a:xfrm>
          <a:prstGeom prst="rect">
            <a:avLst/>
          </a:prstGeom>
          <a:noFill/>
        </p:spPr>
        <p:txBody>
          <a:bodyPr wrap="non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使用二极管</a:t>
            </a:r>
            <a:r>
              <a:rPr lang="zh-CN" altLang="en-US" sz="2000" b="1" dirty="0" smtClean="0">
                <a:solidFill>
                  <a:srgbClr val="0000FF"/>
                </a:solidFill>
                <a:latin typeface="Times New Roman" panose="02020603050405020304" pitchFamily="18" charset="0"/>
                <a:cs typeface="Times New Roman" panose="02020603050405020304" pitchFamily="18" charset="0"/>
              </a:rPr>
              <a:t>开关</a:t>
            </a:r>
            <a:r>
              <a:rPr lang="zh-CN" altLang="en-US" sz="2000" b="1" dirty="0" smtClean="0">
                <a:latin typeface="Times New Roman" panose="02020603050405020304" pitchFamily="18" charset="0"/>
                <a:cs typeface="Times New Roman" panose="02020603050405020304" pitchFamily="18" charset="0"/>
              </a:rPr>
              <a:t>等效模型</a:t>
            </a:r>
            <a:endParaRPr lang="zh-CN" altLang="en-US" sz="2000" b="1" dirty="0" smtClean="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1434418" y="1729918"/>
            <a:ext cx="4133985" cy="3089450"/>
            <a:chOff x="1077" y="3168"/>
            <a:chExt cx="5430" cy="4058"/>
          </a:xfrm>
        </p:grpSpPr>
        <p:pic>
          <p:nvPicPr>
            <p:cNvPr id="3" name="图片 2"/>
            <p:cNvPicPr>
              <a:picLocks noChangeAspect="1"/>
            </p:cNvPicPr>
            <p:nvPr/>
          </p:nvPicPr>
          <p:blipFill>
            <a:blip r:embed="rId1"/>
            <a:stretch>
              <a:fillRect/>
            </a:stretch>
          </p:blipFill>
          <p:spPr>
            <a:xfrm>
              <a:off x="1077" y="3168"/>
              <a:ext cx="5430" cy="4058"/>
            </a:xfrm>
            <a:prstGeom prst="rect">
              <a:avLst/>
            </a:prstGeom>
          </p:spPr>
        </p:pic>
        <p:sp>
          <p:nvSpPr>
            <p:cNvPr id="6" name="文本框 5"/>
            <p:cNvSpPr txBox="1"/>
            <p:nvPr>
              <p:custDataLst>
                <p:tags r:id="rId2"/>
              </p:custDataLst>
            </p:nvPr>
          </p:nvSpPr>
          <p:spPr>
            <a:xfrm>
              <a:off x="3686" y="4038"/>
              <a:ext cx="863" cy="722"/>
            </a:xfrm>
            <a:prstGeom prst="rect">
              <a:avLst/>
            </a:prstGeom>
            <a:solidFill>
              <a:schemeClr val="bg1"/>
            </a:solidFill>
          </p:spPr>
          <p:txBody>
            <a:bodyPr wrap="square" rtlCol="0">
              <a:noAutofit/>
            </a:bodyPr>
            <a:p>
              <a:pPr indent="0" algn="r" fontAlgn="auto">
                <a:lnSpc>
                  <a:spcPct val="120000"/>
                </a:lnSpc>
                <a:spcBef>
                  <a:spcPts val="0"/>
                </a:spcBef>
                <a:spcAft>
                  <a:spcPts val="0"/>
                </a:spcAft>
                <a:buNone/>
              </a:pP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sz="2000" baseline="-25000" dirty="0" smtClean="0">
                  <a:latin typeface="Times New Roman" panose="02020603050405020304" pitchFamily="18" charset="0"/>
                  <a:ea typeface="楷体" panose="02010609060101010101" pitchFamily="49" charset="-122"/>
                  <a:cs typeface="Times New Roman" panose="02020603050405020304" pitchFamily="18" charset="0"/>
                </a:rPr>
                <a:t>D</a:t>
              </a:r>
              <a:endParaRPr lang="en-US" altLang="zh-CN" sz="2000"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19" name="图片 18"/>
          <p:cNvPicPr>
            <a:picLocks noChangeAspect="1"/>
          </p:cNvPicPr>
          <p:nvPr/>
        </p:nvPicPr>
        <p:blipFill>
          <a:blip r:embed="rId3"/>
          <a:stretch>
            <a:fillRect/>
          </a:stretch>
        </p:blipFill>
        <p:spPr>
          <a:xfrm>
            <a:off x="5012690" y="3098800"/>
            <a:ext cx="330200" cy="254000"/>
          </a:xfrm>
          <a:prstGeom prst="rect">
            <a:avLst/>
          </a:prstGeom>
        </p:spPr>
      </p:pic>
      <p:grpSp>
        <p:nvGrpSpPr>
          <p:cNvPr id="23" name="组合 22"/>
          <p:cNvGrpSpPr/>
          <p:nvPr/>
        </p:nvGrpSpPr>
        <p:grpSpPr>
          <a:xfrm>
            <a:off x="5578475" y="1443355"/>
            <a:ext cx="4636770" cy="3317240"/>
            <a:chOff x="8785" y="2273"/>
            <a:chExt cx="7302" cy="5224"/>
          </a:xfrm>
        </p:grpSpPr>
        <p:pic>
          <p:nvPicPr>
            <p:cNvPr id="4" name="图片 3"/>
            <p:cNvPicPr>
              <a:picLocks noChangeAspect="1"/>
            </p:cNvPicPr>
            <p:nvPr/>
          </p:nvPicPr>
          <p:blipFill>
            <a:blip r:embed="rId4"/>
            <a:stretch>
              <a:fillRect/>
            </a:stretch>
          </p:blipFill>
          <p:spPr>
            <a:xfrm>
              <a:off x="8785" y="2273"/>
              <a:ext cx="7302" cy="5225"/>
            </a:xfrm>
            <a:prstGeom prst="rect">
              <a:avLst/>
            </a:prstGeom>
          </p:spPr>
        </p:pic>
        <p:grpSp>
          <p:nvGrpSpPr>
            <p:cNvPr id="15" name="组合 14"/>
            <p:cNvGrpSpPr/>
            <p:nvPr/>
          </p:nvGrpSpPr>
          <p:grpSpPr>
            <a:xfrm>
              <a:off x="10190" y="4342"/>
              <a:ext cx="4690" cy="1506"/>
              <a:chOff x="10190" y="4342"/>
              <a:chExt cx="4690" cy="1506"/>
            </a:xfrm>
          </p:grpSpPr>
          <p:sp>
            <p:nvSpPr>
              <p:cNvPr id="9" name="任意多边形 8"/>
              <p:cNvSpPr/>
              <p:nvPr/>
            </p:nvSpPr>
            <p:spPr>
              <a:xfrm>
                <a:off x="10190" y="4372"/>
                <a:ext cx="240" cy="480"/>
              </a:xfrm>
              <a:custGeom>
                <a:avLst/>
                <a:gdLst>
                  <a:gd name="connisteX0" fmla="*/ 0 w 152400"/>
                  <a:gd name="connsiteY0" fmla="*/ 304800 h 304800"/>
                  <a:gd name="connisteX1" fmla="*/ 101600 w 152400"/>
                  <a:gd name="connsiteY1" fmla="*/ 95250 h 304800"/>
                  <a:gd name="connisteX2" fmla="*/ 152400 w 152400"/>
                  <a:gd name="connsiteY2" fmla="*/ 0 h 304800"/>
                </a:gdLst>
                <a:ahLst/>
                <a:cxnLst>
                  <a:cxn ang="0">
                    <a:pos x="connisteX0" y="connsiteY0"/>
                  </a:cxn>
                  <a:cxn ang="0">
                    <a:pos x="connisteX1" y="connsiteY1"/>
                  </a:cxn>
                  <a:cxn ang="0">
                    <a:pos x="connisteX2" y="connsiteY2"/>
                  </a:cxn>
                </a:cxnLst>
                <a:rect l="l" t="t" r="r" b="b"/>
                <a:pathLst>
                  <a:path w="152400" h="304800">
                    <a:moveTo>
                      <a:pt x="0" y="304800"/>
                    </a:moveTo>
                    <a:cubicBezTo>
                      <a:pt x="19050" y="264795"/>
                      <a:pt x="71120" y="156210"/>
                      <a:pt x="101600" y="95250"/>
                    </a:cubicBezTo>
                    <a:cubicBezTo>
                      <a:pt x="132080" y="34290"/>
                      <a:pt x="144145" y="14605"/>
                      <a:pt x="152400" y="0"/>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nvSpPr>
            <p:spPr>
              <a:xfrm>
                <a:off x="11380" y="4342"/>
                <a:ext cx="2020" cy="1507"/>
              </a:xfrm>
              <a:custGeom>
                <a:avLst/>
                <a:gdLst>
                  <a:gd name="connisteX0" fmla="*/ 0 w 1282700"/>
                  <a:gd name="connsiteY0" fmla="*/ 12700 h 956668"/>
                  <a:gd name="connisteX1" fmla="*/ 196850 w 1282700"/>
                  <a:gd name="connsiteY1" fmla="*/ 336550 h 956668"/>
                  <a:gd name="connisteX2" fmla="*/ 298450 w 1282700"/>
                  <a:gd name="connsiteY2" fmla="*/ 584200 h 956668"/>
                  <a:gd name="connisteX3" fmla="*/ 514350 w 1282700"/>
                  <a:gd name="connsiteY3" fmla="*/ 869950 h 956668"/>
                  <a:gd name="connisteX4" fmla="*/ 590550 w 1282700"/>
                  <a:gd name="connsiteY4" fmla="*/ 927100 h 956668"/>
                  <a:gd name="connisteX5" fmla="*/ 736600 w 1282700"/>
                  <a:gd name="connsiteY5" fmla="*/ 933450 h 956668"/>
                  <a:gd name="connisteX6" fmla="*/ 946150 w 1282700"/>
                  <a:gd name="connsiteY6" fmla="*/ 679450 h 956668"/>
                  <a:gd name="connisteX7" fmla="*/ 1136650 w 1282700"/>
                  <a:gd name="connsiteY7" fmla="*/ 317500 h 956668"/>
                  <a:gd name="connisteX8" fmla="*/ 1282700 w 1282700"/>
                  <a:gd name="connsiteY8" fmla="*/ 0 h 95666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1282700" h="956668">
                    <a:moveTo>
                      <a:pt x="0" y="12700"/>
                    </a:moveTo>
                    <a:cubicBezTo>
                      <a:pt x="37465" y="72390"/>
                      <a:pt x="137160" y="222250"/>
                      <a:pt x="196850" y="336550"/>
                    </a:cubicBezTo>
                    <a:cubicBezTo>
                      <a:pt x="256540" y="450850"/>
                      <a:pt x="234950" y="477520"/>
                      <a:pt x="298450" y="584200"/>
                    </a:cubicBezTo>
                    <a:cubicBezTo>
                      <a:pt x="361950" y="690880"/>
                      <a:pt x="455930" y="801370"/>
                      <a:pt x="514350" y="869950"/>
                    </a:cubicBezTo>
                    <a:cubicBezTo>
                      <a:pt x="572770" y="938530"/>
                      <a:pt x="546100" y="914400"/>
                      <a:pt x="590550" y="927100"/>
                    </a:cubicBezTo>
                    <a:cubicBezTo>
                      <a:pt x="635000" y="939800"/>
                      <a:pt x="665480" y="982980"/>
                      <a:pt x="736600" y="933450"/>
                    </a:cubicBezTo>
                    <a:cubicBezTo>
                      <a:pt x="807720" y="883920"/>
                      <a:pt x="866140" y="802640"/>
                      <a:pt x="946150" y="679450"/>
                    </a:cubicBezTo>
                    <a:cubicBezTo>
                      <a:pt x="1026160" y="556260"/>
                      <a:pt x="1069340" y="453390"/>
                      <a:pt x="1136650" y="317500"/>
                    </a:cubicBezTo>
                    <a:cubicBezTo>
                      <a:pt x="1203960" y="181610"/>
                      <a:pt x="1257300" y="56515"/>
                      <a:pt x="1282700" y="0"/>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p:nvSpPr>
            <p:spPr>
              <a:xfrm>
                <a:off x="14340" y="4382"/>
                <a:ext cx="540" cy="1240"/>
              </a:xfrm>
              <a:custGeom>
                <a:avLst/>
                <a:gdLst>
                  <a:gd name="connisteX0" fmla="*/ 0 w 342900"/>
                  <a:gd name="connsiteY0" fmla="*/ 0 h 787400"/>
                  <a:gd name="connisteX1" fmla="*/ 177800 w 342900"/>
                  <a:gd name="connsiteY1" fmla="*/ 292100 h 787400"/>
                  <a:gd name="connisteX2" fmla="*/ 222250 w 342900"/>
                  <a:gd name="connsiteY2" fmla="*/ 400050 h 787400"/>
                  <a:gd name="connisteX3" fmla="*/ 292100 w 342900"/>
                  <a:gd name="connsiteY3" fmla="*/ 622300 h 787400"/>
                  <a:gd name="connisteX4" fmla="*/ 342900 w 342900"/>
                  <a:gd name="connsiteY4" fmla="*/ 787400 h 787400"/>
                  <a:gd name="connisteX5" fmla="*/ 323850 w 342900"/>
                  <a:gd name="connsiteY5" fmla="*/ 768350 h 78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342900" h="787400">
                    <a:moveTo>
                      <a:pt x="0" y="0"/>
                    </a:moveTo>
                    <a:cubicBezTo>
                      <a:pt x="34925" y="56515"/>
                      <a:pt x="133350" y="212090"/>
                      <a:pt x="177800" y="292100"/>
                    </a:cubicBezTo>
                    <a:cubicBezTo>
                      <a:pt x="222250" y="372110"/>
                      <a:pt x="199390" y="334010"/>
                      <a:pt x="222250" y="400050"/>
                    </a:cubicBezTo>
                    <a:cubicBezTo>
                      <a:pt x="245110" y="466090"/>
                      <a:pt x="267970" y="544830"/>
                      <a:pt x="292100" y="622300"/>
                    </a:cubicBezTo>
                    <a:cubicBezTo>
                      <a:pt x="316230" y="699770"/>
                      <a:pt x="336550" y="758190"/>
                      <a:pt x="342900" y="787400"/>
                    </a:cubicBezTo>
                  </a:path>
                </a:pathLst>
              </a:cu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连接符 12"/>
              <p:cNvCxnSpPr>
                <a:stCxn id="10" idx="0"/>
                <a:endCxn id="9" idx="2"/>
              </p:cNvCxnSpPr>
              <p:nvPr/>
            </p:nvCxnSpPr>
            <p:spPr>
              <a:xfrm flipH="1">
                <a:off x="10430" y="4362"/>
                <a:ext cx="950" cy="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3390" y="4362"/>
                <a:ext cx="950" cy="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5"/>
            <a:stretch>
              <a:fillRect/>
            </a:stretch>
          </p:blipFill>
          <p:spPr>
            <a:xfrm>
              <a:off x="11248" y="5534"/>
              <a:ext cx="450" cy="356"/>
            </a:xfrm>
            <a:prstGeom prst="rect">
              <a:avLst/>
            </a:prstGeom>
          </p:spPr>
        </p:pic>
        <p:pic>
          <p:nvPicPr>
            <p:cNvPr id="20" name="图片 19"/>
            <p:cNvPicPr>
              <a:picLocks noChangeAspect="1"/>
            </p:cNvPicPr>
            <p:nvPr/>
          </p:nvPicPr>
          <p:blipFill>
            <a:blip r:embed="rId6"/>
            <a:stretch>
              <a:fillRect/>
            </a:stretch>
          </p:blipFill>
          <p:spPr>
            <a:xfrm>
              <a:off x="10300" y="2699"/>
              <a:ext cx="440" cy="360"/>
            </a:xfrm>
            <a:prstGeom prst="rect">
              <a:avLst/>
            </a:prstGeom>
          </p:spPr>
        </p:pic>
        <p:pic>
          <p:nvPicPr>
            <p:cNvPr id="21" name="图片 20"/>
            <p:cNvPicPr>
              <a:picLocks noChangeAspect="1"/>
            </p:cNvPicPr>
            <p:nvPr/>
          </p:nvPicPr>
          <p:blipFill>
            <a:blip r:embed="rId7"/>
            <a:stretch>
              <a:fillRect/>
            </a:stretch>
          </p:blipFill>
          <p:spPr>
            <a:xfrm>
              <a:off x="9693" y="2639"/>
              <a:ext cx="420" cy="420"/>
            </a:xfrm>
            <a:prstGeom prst="rect">
              <a:avLst/>
            </a:prstGeom>
          </p:spPr>
        </p:pic>
        <p:pic>
          <p:nvPicPr>
            <p:cNvPr id="22" name="图片 21"/>
            <p:cNvPicPr>
              <a:picLocks noChangeAspect="1"/>
            </p:cNvPicPr>
            <p:nvPr/>
          </p:nvPicPr>
          <p:blipFill>
            <a:blip r:embed="rId7"/>
            <a:stretch>
              <a:fillRect/>
            </a:stretch>
          </p:blipFill>
          <p:spPr>
            <a:xfrm>
              <a:off x="11528" y="3472"/>
              <a:ext cx="420" cy="42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blinds(horizontal)">
                                      <p:cBhvr>
                                        <p:cTn id="12" dur="500"/>
                                        <p:tgtEl>
                                          <p:spTgt spid="102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291"/>
                                        </p:tgtEl>
                                        <p:attrNameLst>
                                          <p:attrName>style.visibility</p:attrName>
                                        </p:attrNameLst>
                                      </p:cBhvr>
                                      <p:to>
                                        <p:strVal val="visible"/>
                                      </p:to>
                                    </p:set>
                                    <p:animEffect transition="in" filter="blinds(horizontal)">
                                      <p:cBhvr>
                                        <p:cTn id="15"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229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6"/>
          <p:cNvSpPr txBox="1">
            <a:spLocks noChangeArrowheads="1"/>
          </p:cNvSpPr>
          <p:nvPr/>
        </p:nvSpPr>
        <p:spPr bwMode="auto">
          <a:xfrm>
            <a:off x="2211705" y="4785360"/>
            <a:ext cx="23279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smtClean="0">
                <a:solidFill>
                  <a:srgbClr val="FF0000"/>
                </a:solidFill>
              </a:rPr>
              <a:t>二极管与门电路 </a:t>
            </a:r>
            <a:endParaRPr lang="zh-CN" altLang="en-US" sz="2000" b="1" dirty="0" smtClean="0">
              <a:solidFill>
                <a:srgbClr val="FF0000"/>
              </a:solidFill>
            </a:endParaRPr>
          </a:p>
        </p:txBody>
      </p:sp>
      <p:sp>
        <p:nvSpPr>
          <p:cNvPr id="2" name="灯片编号占位符 1"/>
          <p:cNvSpPr>
            <a:spLocks noGrp="1"/>
          </p:cNvSpPr>
          <p:nvPr>
            <p:ph type="sldNum" sz="quarter" idx="4"/>
          </p:nvPr>
        </p:nvSpPr>
        <p:spPr/>
        <p:txBody>
          <a:bodyPr/>
          <a:p>
            <a:fld id="{9A0DB2DC-4C9A-4742-B13C-FB6460FD3503}" type="slidenum">
              <a:rPr lang="zh-CN" altLang="zh-CN" sz="1000" dirty="0"/>
            </a:fld>
            <a:endParaRPr lang="zh-CN" altLang="zh-CN" sz="1000" dirty="0"/>
          </a:p>
        </p:txBody>
      </p:sp>
      <p:sp>
        <p:nvSpPr>
          <p:cNvPr id="10242" name="Rectangle 6"/>
          <p:cNvSpPr>
            <a:spLocks noChangeArrowheads="1"/>
          </p:cNvSpPr>
          <p:nvPr/>
        </p:nvSpPr>
        <p:spPr bwMode="auto">
          <a:xfrm>
            <a:off x="829927" y="751618"/>
            <a:ext cx="7898729" cy="551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b="1" dirty="0" smtClean="0">
                <a:solidFill>
                  <a:srgbClr val="000000"/>
                </a:solidFill>
              </a:rPr>
              <a:t> </a:t>
            </a:r>
            <a:r>
              <a:rPr lang="en-US" altLang="zh-CN" sz="2800" b="1" dirty="0" smtClean="0">
                <a:solidFill>
                  <a:srgbClr val="000000"/>
                </a:solidFill>
                <a:sym typeface="+mn-ea"/>
              </a:rPr>
              <a:t>    </a:t>
            </a:r>
            <a:r>
              <a:rPr lang="en-US" altLang="zh-CN" sz="2800" b="1" dirty="0">
                <a:solidFill>
                  <a:schemeClr val="accent6">
                    <a:lumMod val="50000"/>
                  </a:schemeClr>
                </a:solidFill>
                <a:cs typeface="Times New Roman" panose="02020603050405020304" pitchFamily="18" charset="0"/>
              </a:rPr>
              <a:t>3</a:t>
            </a:r>
            <a:r>
              <a:rPr lang="zh-CN" altLang="en-US" sz="2800" b="1" dirty="0">
                <a:solidFill>
                  <a:schemeClr val="accent6">
                    <a:lumMod val="50000"/>
                  </a:schemeClr>
                </a:solidFill>
                <a:cs typeface="Times New Roman" panose="02020603050405020304" pitchFamily="18" charset="0"/>
              </a:rPr>
              <a:t>. 门电路</a:t>
            </a:r>
            <a:r>
              <a:rPr lang="zh-CN" altLang="en-US" sz="2800" b="1" dirty="0" smtClean="0">
                <a:solidFill>
                  <a:srgbClr val="000000"/>
                </a:solidFill>
              </a:rPr>
              <a:t>  </a:t>
            </a:r>
            <a:endParaRPr lang="zh-CN" altLang="en-US" sz="2800" b="1" dirty="0" smtClean="0">
              <a:solidFill>
                <a:srgbClr val="000000"/>
              </a:solidFill>
            </a:endParaRPr>
          </a:p>
        </p:txBody>
      </p:sp>
      <p:sp>
        <p:nvSpPr>
          <p:cNvPr id="3" name="文本框 2"/>
          <p:cNvSpPr txBox="1"/>
          <p:nvPr/>
        </p:nvSpPr>
        <p:spPr>
          <a:xfrm>
            <a:off x="3592769" y="753141"/>
            <a:ext cx="2990850" cy="429895"/>
          </a:xfrm>
          <a:prstGeom prst="rect">
            <a:avLst/>
          </a:prstGeom>
          <a:noFill/>
        </p:spPr>
        <p:txBody>
          <a:bodyPr wrap="none" rtlCol="0">
            <a:spAutoFit/>
          </a:bodyPr>
          <a:p>
            <a:pPr marL="0" indent="0" algn="l">
              <a:lnSpc>
                <a:spcPct val="110000"/>
              </a:lnSpc>
              <a:buNone/>
            </a:pPr>
            <a:r>
              <a:rPr lang="zh-CN" altLang="en-US" sz="2000" b="1" dirty="0" smtClean="0">
                <a:latin typeface="Times New Roman" panose="02020603050405020304" pitchFamily="18" charset="0"/>
                <a:cs typeface="Times New Roman" panose="02020603050405020304" pitchFamily="18" charset="0"/>
              </a:rPr>
              <a:t>使用二极管</a:t>
            </a:r>
            <a:r>
              <a:rPr lang="zh-CN" altLang="en-US" sz="2000" b="1" dirty="0" smtClean="0">
                <a:solidFill>
                  <a:srgbClr val="0000FF"/>
                </a:solidFill>
                <a:cs typeface="Times New Roman" panose="02020603050405020304" pitchFamily="18" charset="0"/>
                <a:sym typeface="+mn-ea"/>
              </a:rPr>
              <a:t>开关</a:t>
            </a:r>
            <a:r>
              <a:rPr lang="zh-CN" altLang="en-US" sz="2000" b="1" dirty="0" smtClean="0">
                <a:latin typeface="Times New Roman" panose="02020603050405020304" pitchFamily="18" charset="0"/>
                <a:cs typeface="Times New Roman" panose="02020603050405020304" pitchFamily="18" charset="0"/>
              </a:rPr>
              <a:t>等效模型</a:t>
            </a:r>
            <a:endParaRPr lang="zh-CN" altLang="en-US" sz="2000" b="1" dirty="0" smtClean="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5899579" y="1478682"/>
            <a:ext cx="4188039" cy="3329267"/>
            <a:chOff x="6942" y="2838"/>
            <a:chExt cx="5501" cy="4373"/>
          </a:xfrm>
        </p:grpSpPr>
        <p:pic>
          <p:nvPicPr>
            <p:cNvPr id="5" name="图片 4"/>
            <p:cNvPicPr>
              <a:picLocks noChangeAspect="1"/>
            </p:cNvPicPr>
            <p:nvPr/>
          </p:nvPicPr>
          <p:blipFill>
            <a:blip r:embed="rId1"/>
            <a:stretch>
              <a:fillRect/>
            </a:stretch>
          </p:blipFill>
          <p:spPr>
            <a:xfrm>
              <a:off x="7313" y="2838"/>
              <a:ext cx="5130" cy="4373"/>
            </a:xfrm>
            <a:prstGeom prst="rect">
              <a:avLst/>
            </a:prstGeom>
          </p:spPr>
        </p:pic>
        <p:sp>
          <p:nvSpPr>
            <p:cNvPr id="10" name="文本框 9"/>
            <p:cNvSpPr txBox="1"/>
            <p:nvPr/>
          </p:nvSpPr>
          <p:spPr>
            <a:xfrm>
              <a:off x="6942" y="4861"/>
              <a:ext cx="1174" cy="565"/>
            </a:xfrm>
            <a:prstGeom prst="rect">
              <a:avLst/>
            </a:prstGeom>
            <a:solidFill>
              <a:schemeClr val="bg1"/>
            </a:solidFill>
          </p:spPr>
          <p:txBody>
            <a:bodyPr wrap="square" rtlCol="0">
              <a:spAutoFit/>
            </a:bodyPr>
            <a:p>
              <a:pPr marL="0" indent="0" algn="r">
                <a:lnSpc>
                  <a:spcPct val="110000"/>
                </a:lnSpc>
                <a:buNone/>
              </a:pPr>
              <a:r>
                <a:rPr lang="en-US" altLang="zh-CN" sz="2000" b="1" dirty="0" smtClean="0">
                  <a:latin typeface="Times New Roman" panose="02020603050405020304" pitchFamily="18" charset="0"/>
                  <a:cs typeface="Times New Roman" panose="02020603050405020304" pitchFamily="18" charset="0"/>
                </a:rPr>
                <a:t>+3V</a:t>
              </a:r>
              <a:endParaRPr lang="en-US" altLang="zh-CN" sz="2000" b="1" dirty="0" smtClean="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8030" y="4845"/>
              <a:ext cx="240" cy="255"/>
            </a:xfrm>
            <a:prstGeom prst="rect">
              <a:avLst/>
            </a:prstGeom>
          </p:spPr>
        </p:pic>
        <p:sp>
          <p:nvSpPr>
            <p:cNvPr id="12" name="文本框 11"/>
            <p:cNvSpPr txBox="1"/>
            <p:nvPr/>
          </p:nvSpPr>
          <p:spPr>
            <a:xfrm>
              <a:off x="9817" y="4228"/>
              <a:ext cx="903" cy="443"/>
            </a:xfrm>
            <a:prstGeom prst="rect">
              <a:avLst/>
            </a:prstGeom>
            <a:solidFill>
              <a:schemeClr val="bg1"/>
            </a:solidFill>
          </p:spPr>
          <p:txBody>
            <a:bodyPr wrap="square" rtlCol="0">
              <a:spAutoFit/>
            </a:bodyPr>
            <a:p>
              <a:pPr marL="0" indent="0" algn="l">
                <a:lnSpc>
                  <a:spcPct val="80000"/>
                </a:lnSpc>
                <a:spcBef>
                  <a:spcPts val="0"/>
                </a:spcBef>
                <a:spcAft>
                  <a:spcPts val="0"/>
                </a:spcAft>
                <a:buNone/>
              </a:pPr>
              <a:r>
                <a:rPr lang="en-US" altLang="zh-CN" sz="2000" b="1" dirty="0" smtClean="0">
                  <a:latin typeface="Times New Roman" panose="02020603050405020304" pitchFamily="18" charset="0"/>
                  <a:cs typeface="Times New Roman" panose="02020603050405020304" pitchFamily="18" charset="0"/>
                </a:rPr>
                <a:t>2V</a:t>
              </a:r>
              <a:endParaRPr lang="en-US" altLang="zh-CN" sz="2000" b="1" dirty="0" smtClean="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1501414" y="1418537"/>
            <a:ext cx="4400448" cy="3277497"/>
            <a:chOff x="1165" y="2759"/>
            <a:chExt cx="5780" cy="4305"/>
          </a:xfrm>
        </p:grpSpPr>
        <p:grpSp>
          <p:nvGrpSpPr>
            <p:cNvPr id="8" name="组合 7"/>
            <p:cNvGrpSpPr/>
            <p:nvPr/>
          </p:nvGrpSpPr>
          <p:grpSpPr>
            <a:xfrm>
              <a:off x="1191" y="2759"/>
              <a:ext cx="5754" cy="4305"/>
              <a:chOff x="1191" y="2872"/>
              <a:chExt cx="5754" cy="4305"/>
            </a:xfrm>
          </p:grpSpPr>
          <p:pic>
            <p:nvPicPr>
              <p:cNvPr id="4" name="图片 3"/>
              <p:cNvPicPr>
                <a:picLocks noChangeAspect="1"/>
              </p:cNvPicPr>
              <p:nvPr/>
            </p:nvPicPr>
            <p:blipFill>
              <a:blip r:embed="rId3"/>
              <a:stretch>
                <a:fillRect/>
              </a:stretch>
            </p:blipFill>
            <p:spPr>
              <a:xfrm>
                <a:off x="1417" y="2872"/>
                <a:ext cx="5528" cy="4305"/>
              </a:xfrm>
              <a:prstGeom prst="rect">
                <a:avLst/>
              </a:prstGeom>
            </p:spPr>
          </p:pic>
          <p:sp>
            <p:nvSpPr>
              <p:cNvPr id="7" name="文本框 6"/>
              <p:cNvSpPr txBox="1"/>
              <p:nvPr/>
            </p:nvSpPr>
            <p:spPr>
              <a:xfrm>
                <a:off x="1191" y="4713"/>
                <a:ext cx="1174" cy="565"/>
              </a:xfrm>
              <a:prstGeom prst="rect">
                <a:avLst/>
              </a:prstGeom>
              <a:solidFill>
                <a:schemeClr val="bg1"/>
              </a:solidFill>
            </p:spPr>
            <p:txBody>
              <a:bodyPr wrap="square" rtlCol="0">
                <a:spAutoFit/>
              </a:bodyPr>
              <a:p>
                <a:pPr marL="0" indent="0" algn="r">
                  <a:lnSpc>
                    <a:spcPct val="110000"/>
                  </a:lnSpc>
                  <a:buNone/>
                </a:pPr>
                <a:r>
                  <a:rPr lang="en-US" altLang="zh-CN" sz="2000" b="1" dirty="0" smtClean="0">
                    <a:latin typeface="Times New Roman" panose="02020603050405020304" pitchFamily="18" charset="0"/>
                    <a:cs typeface="Times New Roman" panose="02020603050405020304" pitchFamily="18" charset="0"/>
                  </a:rPr>
                  <a:t>+3V</a:t>
                </a:r>
                <a:endParaRPr lang="en-US" altLang="zh-CN" sz="2000" b="1" dirty="0" smtClean="0">
                  <a:latin typeface="Times New Roman" panose="02020603050405020304" pitchFamily="18" charset="0"/>
                  <a:cs typeface="Times New Roman" panose="02020603050405020304" pitchFamily="18" charset="0"/>
                </a:endParaRPr>
              </a:p>
            </p:txBody>
          </p:sp>
        </p:grpSp>
        <p:sp>
          <p:nvSpPr>
            <p:cNvPr id="9" name="文本框 8"/>
            <p:cNvSpPr txBox="1"/>
            <p:nvPr/>
          </p:nvSpPr>
          <p:spPr>
            <a:xfrm>
              <a:off x="1165" y="4755"/>
              <a:ext cx="1174" cy="565"/>
            </a:xfrm>
            <a:prstGeom prst="rect">
              <a:avLst/>
            </a:prstGeom>
            <a:solidFill>
              <a:schemeClr val="bg1"/>
            </a:solidFill>
          </p:spPr>
          <p:txBody>
            <a:bodyPr wrap="square" rtlCol="0">
              <a:spAutoFit/>
            </a:bodyPr>
            <a:p>
              <a:pPr marL="0" indent="0" algn="r">
                <a:lnSpc>
                  <a:spcPct val="110000"/>
                </a:lnSpc>
                <a:buNone/>
              </a:pPr>
              <a:r>
                <a:rPr lang="en-US" altLang="zh-CN" sz="2000" b="1" dirty="0" smtClean="0">
                  <a:latin typeface="Times New Roman" panose="02020603050405020304" pitchFamily="18" charset="0"/>
                  <a:cs typeface="Times New Roman" panose="02020603050405020304" pitchFamily="18" charset="0"/>
                </a:rPr>
                <a:t>+3V</a:t>
              </a:r>
              <a:endParaRPr lang="en-US" altLang="zh-CN" sz="2000" b="1" dirty="0" smtClean="0">
                <a:latin typeface="Times New Roman" panose="02020603050405020304" pitchFamily="18" charset="0"/>
                <a:cs typeface="Times New Roman" panose="02020603050405020304" pitchFamily="18" charset="0"/>
              </a:endParaRPr>
            </a:p>
          </p:txBody>
        </p:sp>
        <p:sp>
          <p:nvSpPr>
            <p:cNvPr id="13" name="文本框 12"/>
            <p:cNvSpPr txBox="1"/>
            <p:nvPr>
              <p:custDataLst>
                <p:tags r:id="rId4"/>
              </p:custDataLst>
            </p:nvPr>
          </p:nvSpPr>
          <p:spPr>
            <a:xfrm>
              <a:off x="3175" y="4243"/>
              <a:ext cx="1061" cy="451"/>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D1</a:t>
              </a:r>
              <a:endPar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文本框 14"/>
            <p:cNvSpPr txBox="1"/>
            <p:nvPr>
              <p:custDataLst>
                <p:tags r:id="rId5"/>
              </p:custDataLst>
            </p:nvPr>
          </p:nvSpPr>
          <p:spPr>
            <a:xfrm>
              <a:off x="3175" y="5400"/>
              <a:ext cx="1061" cy="451"/>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sz="2800"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rPr>
                <a:t>D2</a:t>
              </a:r>
              <a:endParaRPr lang="en-US" altLang="zh-CN" sz="2800"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7" name="文本框 16"/>
          <p:cNvSpPr txBox="1"/>
          <p:nvPr/>
        </p:nvSpPr>
        <p:spPr>
          <a:xfrm>
            <a:off x="1865327" y="5448982"/>
            <a:ext cx="9349811" cy="565150"/>
          </a:xfrm>
          <a:prstGeom prst="rect">
            <a:avLst/>
          </a:prstGeom>
          <a:noFill/>
        </p:spPr>
        <p:txBody>
          <a:bodyPr wrap="square" rtlCol="0">
            <a:spAutoFit/>
          </a:bodyPr>
          <a:p>
            <a:pPr marL="0" indent="0">
              <a:lnSpc>
                <a:spcPct val="110000"/>
              </a:lnSpc>
              <a:buNone/>
            </a:pPr>
            <a:r>
              <a:rPr lang="zh-CN" altLang="en-US" sz="2800" b="1" dirty="0" smtClean="0">
                <a:latin typeface="Times New Roman" panose="02020603050405020304" pitchFamily="18" charset="0"/>
                <a:cs typeface="Times New Roman" panose="02020603050405020304" pitchFamily="18" charset="0"/>
              </a:rPr>
              <a:t>只要一个输入端是低电平，输出端</a:t>
            </a:r>
            <a:r>
              <a:rPr lang="en-US" altLang="zh-CN" sz="2800" b="1" i="1" dirty="0" smtClean="0">
                <a:cs typeface="Times New Roman" panose="02020603050405020304" pitchFamily="18" charset="0"/>
                <a:sym typeface="+mn-ea"/>
              </a:rPr>
              <a:t>u</a:t>
            </a:r>
            <a:r>
              <a:rPr lang="en-US" altLang="zh-CN" sz="2800" b="1" baseline="-25000" dirty="0" smtClean="0">
                <a:cs typeface="Times New Roman" panose="02020603050405020304" pitchFamily="18" charset="0"/>
                <a:sym typeface="+mn-ea"/>
              </a:rPr>
              <a:t>o</a:t>
            </a:r>
            <a:r>
              <a:rPr lang="zh-CN" altLang="en-US" sz="2800" b="1" dirty="0" smtClean="0">
                <a:latin typeface="Times New Roman" panose="02020603050405020304" pitchFamily="18" charset="0"/>
                <a:cs typeface="Times New Roman" panose="02020603050405020304" pitchFamily="18" charset="0"/>
              </a:rPr>
              <a:t>就被</a:t>
            </a:r>
            <a:r>
              <a:rPr lang="zh-CN" altLang="en-US" sz="2800" b="1" dirty="0" smtClean="0">
                <a:solidFill>
                  <a:srgbClr val="FF0000"/>
                </a:solidFill>
                <a:latin typeface="Times New Roman" panose="02020603050405020304" pitchFamily="18" charset="0"/>
                <a:cs typeface="Times New Roman" panose="02020603050405020304" pitchFamily="18" charset="0"/>
              </a:rPr>
              <a:t>钳位</a:t>
            </a:r>
            <a:r>
              <a:rPr lang="zh-CN" altLang="en-US" sz="2800" b="1" dirty="0" smtClean="0">
                <a:latin typeface="Times New Roman" panose="02020603050405020304" pitchFamily="18" charset="0"/>
                <a:cs typeface="Times New Roman" panose="02020603050405020304" pitchFamily="18" charset="0"/>
              </a:rPr>
              <a:t>在低电平；</a:t>
            </a:r>
            <a:endParaRPr lang="zh-CN" altLang="en-US" sz="2800" b="1" dirty="0" smtClean="0">
              <a:latin typeface="Times New Roman" panose="02020603050405020304" pitchFamily="18" charset="0"/>
              <a:cs typeface="Times New Roman" panose="02020603050405020304" pitchFamily="18" charset="0"/>
            </a:endParaRPr>
          </a:p>
        </p:txBody>
      </p:sp>
      <p:sp>
        <p:nvSpPr>
          <p:cNvPr id="18" name="文本框 17"/>
          <p:cNvSpPr txBox="1"/>
          <p:nvPr/>
        </p:nvSpPr>
        <p:spPr>
          <a:xfrm>
            <a:off x="1865327" y="6051189"/>
            <a:ext cx="9349811" cy="565150"/>
          </a:xfrm>
          <a:prstGeom prst="rect">
            <a:avLst/>
          </a:prstGeom>
          <a:noFill/>
        </p:spPr>
        <p:txBody>
          <a:bodyPr wrap="square" rtlCol="0">
            <a:spAutoFit/>
          </a:bodyPr>
          <a:p>
            <a:pPr marL="0" indent="0">
              <a:lnSpc>
                <a:spcPct val="110000"/>
              </a:lnSpc>
              <a:buNone/>
            </a:pPr>
            <a:r>
              <a:rPr lang="zh-CN" altLang="en-US" sz="2800" b="1" dirty="0" smtClean="0">
                <a:latin typeface="Times New Roman" panose="02020603050405020304" pitchFamily="18" charset="0"/>
                <a:cs typeface="Times New Roman" panose="02020603050405020304" pitchFamily="18" charset="0"/>
              </a:rPr>
              <a:t>只有输入端同时是高电平时，输出端</a:t>
            </a:r>
            <a:r>
              <a:rPr lang="en-US" altLang="zh-CN" sz="2800" b="1" i="1" dirty="0" smtClean="0">
                <a:latin typeface="Times New Roman" panose="02020603050405020304" pitchFamily="18" charset="0"/>
                <a:cs typeface="Times New Roman" panose="02020603050405020304" pitchFamily="18" charset="0"/>
              </a:rPr>
              <a:t>u</a:t>
            </a:r>
            <a:r>
              <a:rPr lang="en-US" altLang="zh-CN" sz="2800" b="1" baseline="-25000" dirty="0" smtClean="0">
                <a:latin typeface="Times New Roman" panose="02020603050405020304" pitchFamily="18" charset="0"/>
                <a:cs typeface="Times New Roman" panose="02020603050405020304" pitchFamily="18" charset="0"/>
              </a:rPr>
              <a:t>o</a:t>
            </a:r>
            <a:r>
              <a:rPr lang="zh-CN" altLang="en-US" sz="2800" b="1" dirty="0" smtClean="0">
                <a:latin typeface="Times New Roman" panose="02020603050405020304" pitchFamily="18" charset="0"/>
                <a:cs typeface="Times New Roman" panose="02020603050405020304" pitchFamily="18" charset="0"/>
              </a:rPr>
              <a:t>才是高电平。</a:t>
            </a:r>
            <a:endParaRPr lang="zh-CN" altLang="en-US" sz="28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267"/>
                                        </p:tgtEl>
                                        <p:attrNameLst>
                                          <p:attrName>style.visibility</p:attrName>
                                        </p:attrNameLst>
                                      </p:cBhvr>
                                      <p:to>
                                        <p:strVal val="visible"/>
                                      </p:to>
                                    </p:set>
                                    <p:animEffect transition="in" filter="blinds(horizontal)">
                                      <p:cBhvr>
                                        <p:cTn id="20"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1"/>
      <p:bldP spid="1126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p>
            <a:fld id="{9A0DB2DC-4C9A-4742-B13C-FB6460FD3503}" type="slidenum">
              <a:rPr lang="zh-CN" altLang="zh-CN" sz="1200" dirty="0"/>
            </a:fld>
            <a:endParaRPr lang="zh-CN" altLang="zh-CN" sz="1200" dirty="0"/>
          </a:p>
        </p:txBody>
      </p:sp>
      <p:sp>
        <p:nvSpPr>
          <p:cNvPr id="8" name="文本框 7"/>
          <p:cNvSpPr txBox="1"/>
          <p:nvPr/>
        </p:nvSpPr>
        <p:spPr>
          <a:xfrm>
            <a:off x="1459230" y="1557020"/>
            <a:ext cx="9952990" cy="3322955"/>
          </a:xfrm>
          <a:prstGeom prst="rect">
            <a:avLst/>
          </a:prstGeom>
          <a:noFill/>
        </p:spPr>
        <p:txBody>
          <a:bodyPr wrap="square" rtlCol="0" anchor="t">
            <a:spAutoFit/>
          </a:bodyPr>
          <a:p>
            <a:pPr marL="288290" indent="-288290">
              <a:lnSpc>
                <a:spcPct val="150000"/>
              </a:lnSpc>
              <a:buBlip>
                <a:blip r:embed="rId1"/>
              </a:buBlip>
            </a:pPr>
            <a:r>
              <a:rPr lang="zh-CN" altLang="en-US" sz="2800" b="1" dirty="0" smtClean="0">
                <a:latin typeface="Times New Roman" panose="02020603050405020304" pitchFamily="18" charset="0"/>
                <a:cs typeface="Times New Roman" panose="02020603050405020304" pitchFamily="18" charset="0"/>
              </a:rPr>
              <a:t>判断应用电路中二极管的工作状态及求解输出电压</a:t>
            </a:r>
            <a:endParaRPr lang="zh-CN" altLang="en-US" sz="2800" b="1" dirty="0" smtClean="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charset="0"/>
              <a:buChar char="Ø"/>
            </a:pPr>
            <a:r>
              <a:rPr lang="zh-CN" altLang="en-US" sz="2800" b="1" dirty="0" smtClean="0">
                <a:latin typeface="Times New Roman" panose="02020603050405020304" pitchFamily="18" charset="0"/>
                <a:cs typeface="Times New Roman" panose="02020603050405020304" pitchFamily="18" charset="0"/>
              </a:rPr>
              <a:t>利用</a:t>
            </a:r>
            <a:r>
              <a:rPr lang="zh-CN" altLang="en-US" sz="2800" b="1" dirty="0" smtClean="0">
                <a:solidFill>
                  <a:srgbClr val="FF0000"/>
                </a:solidFill>
                <a:latin typeface="Times New Roman" panose="02020603050405020304" pitchFamily="18" charset="0"/>
                <a:cs typeface="Times New Roman" panose="02020603050405020304" pitchFamily="18" charset="0"/>
              </a:rPr>
              <a:t>戴维南定理</a:t>
            </a:r>
            <a:r>
              <a:rPr lang="zh-CN" altLang="en-US" sz="2800" b="1" dirty="0" smtClean="0">
                <a:latin typeface="Times New Roman" panose="02020603050405020304" pitchFamily="18" charset="0"/>
                <a:cs typeface="Times New Roman" panose="02020603050405020304" pitchFamily="18" charset="0"/>
              </a:rPr>
              <a:t>求解端口电压以判断二极管的状态</a:t>
            </a:r>
            <a:endParaRPr lang="zh-CN" altLang="en-US" sz="2800" b="1" dirty="0" smtClean="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charset="0"/>
              <a:buChar char="Ø"/>
            </a:pPr>
            <a:r>
              <a:rPr lang="zh-CN" altLang="en-US" sz="2800" b="1" dirty="0" smtClean="0">
                <a:latin typeface="Times New Roman" panose="02020603050405020304" pitchFamily="18" charset="0"/>
                <a:cs typeface="Times New Roman" panose="02020603050405020304" pitchFamily="18" charset="0"/>
              </a:rPr>
              <a:t>电路中各二极管的状态确定，就能求出输出电压</a:t>
            </a:r>
            <a:endParaRPr lang="zh-CN" altLang="en-US" sz="2800" b="1" dirty="0" smtClean="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charset="0"/>
              <a:buChar char="Ø"/>
            </a:pPr>
            <a:r>
              <a:rPr lang="zh-CN" altLang="en-US" sz="2800" b="1" dirty="0" smtClean="0">
                <a:latin typeface="Times New Roman" panose="02020603050405020304" pitchFamily="18" charset="0"/>
                <a:cs typeface="Times New Roman" panose="02020603050405020304" pitchFamily="18" charset="0"/>
              </a:rPr>
              <a:t>当二极管导通时，某一端的电位确定，另一端的电位就随之确定，称有“</a:t>
            </a:r>
            <a:r>
              <a:rPr lang="zh-CN" altLang="en-US" sz="2800" b="1" dirty="0" smtClean="0">
                <a:solidFill>
                  <a:srgbClr val="FF0000"/>
                </a:solidFill>
                <a:latin typeface="Times New Roman" panose="02020603050405020304" pitchFamily="18" charset="0"/>
                <a:cs typeface="Times New Roman" panose="02020603050405020304" pitchFamily="18" charset="0"/>
              </a:rPr>
              <a:t>钳位</a:t>
            </a:r>
            <a:r>
              <a:rPr lang="zh-CN" altLang="en-US" sz="2800" b="1" dirty="0" smtClean="0">
                <a:latin typeface="Times New Roman" panose="02020603050405020304" pitchFamily="18" charset="0"/>
                <a:cs typeface="Times New Roman" panose="02020603050405020304" pitchFamily="18" charset="0"/>
              </a:rPr>
              <a:t>”作用。</a:t>
            </a:r>
            <a:endParaRPr lang="zh-CN" altLang="en-US" sz="2800" b="1" dirty="0" smtClean="0">
              <a:latin typeface="Times New Roman" panose="02020603050405020304" pitchFamily="18" charset="0"/>
              <a:cs typeface="Times New Roman" panose="02020603050405020304" pitchFamily="18" charset="0"/>
            </a:endParaRPr>
          </a:p>
        </p:txBody>
      </p:sp>
      <p:sp>
        <p:nvSpPr>
          <p:cNvPr id="9" name="TextBox 3"/>
          <p:cNvSpPr txBox="1"/>
          <p:nvPr>
            <p:custDataLst>
              <p:tags r:id="rId2"/>
            </p:custDataLst>
          </p:nvPr>
        </p:nvSpPr>
        <p:spPr>
          <a:xfrm>
            <a:off x="1377698" y="837647"/>
            <a:ext cx="2015984" cy="583565"/>
          </a:xfrm>
          <a:prstGeom prst="rect">
            <a:avLst/>
          </a:prstGeom>
          <a:noFill/>
          <a:ln w="9525">
            <a:noFill/>
          </a:ln>
        </p:spPr>
        <p:txBody>
          <a:bodyPr wrap="square">
            <a:spAutoFit/>
          </a:bodyPr>
          <a:p>
            <a:r>
              <a:rPr lang="zh-CN" altLang="en-US" sz="3200" b="1" dirty="0" smtClean="0">
                <a:solidFill>
                  <a:srgbClr val="FF0000"/>
                </a:solidFill>
                <a:sym typeface="+mn-ea"/>
              </a:rPr>
              <a:t>总结</a:t>
            </a:r>
            <a:r>
              <a:rPr lang="zh-CN" altLang="en-US" sz="3200" b="1" dirty="0" smtClean="0">
                <a:solidFill>
                  <a:srgbClr val="FF0000"/>
                </a:solidFill>
                <a:latin typeface="Times New Roman" panose="02020603050405020304" pitchFamily="18" charset="0"/>
              </a:rPr>
              <a:t>：</a:t>
            </a:r>
            <a:endParaRPr lang="zh-CN" altLang="en-US" sz="3200" b="1" dirty="0" smtClean="0">
              <a:solidFill>
                <a:srgbClr val="FF0000"/>
              </a:solidFill>
              <a:latin typeface="Times New Roman" panose="02020603050405020304" pitchFamily="18" charset="0"/>
              <a:ea typeface="黑体" panose="02010609060101010101" pitchFamily="49" charset="-122"/>
            </a:endParaRPr>
          </a:p>
        </p:txBody>
      </p:sp>
      <p:sp>
        <p:nvSpPr>
          <p:cNvPr id="10" name="文本框 9"/>
          <p:cNvSpPr txBox="1"/>
          <p:nvPr/>
        </p:nvSpPr>
        <p:spPr>
          <a:xfrm>
            <a:off x="1459230" y="5371465"/>
            <a:ext cx="8916035" cy="565150"/>
          </a:xfrm>
          <a:prstGeom prst="rect">
            <a:avLst/>
          </a:prstGeom>
          <a:noFill/>
        </p:spPr>
        <p:txBody>
          <a:bodyPr wrap="square" rtlCol="0" anchor="t">
            <a:spAutoFit/>
          </a:bodyPr>
          <a:p>
            <a:pPr marL="288290" indent="-288290">
              <a:lnSpc>
                <a:spcPct val="110000"/>
              </a:lnSpc>
              <a:buBlip>
                <a:blip r:embed="rId1"/>
              </a:buBlip>
            </a:pPr>
            <a:r>
              <a:rPr lang="zh-CN" altLang="en-US" sz="2800" b="1" dirty="0" smtClean="0">
                <a:latin typeface="Times New Roman" panose="02020603050405020304" pitchFamily="18" charset="0"/>
                <a:cs typeface="Times New Roman" panose="02020603050405020304" pitchFamily="18" charset="0"/>
              </a:rPr>
              <a:t>选择合适的二极管等效电路来分析应用电路（略）</a:t>
            </a:r>
            <a:endParaRPr lang="zh-CN" altLang="en-US" sz="28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3" name="图片 2"/>
          <p:cNvPicPr>
            <a:picLocks noChangeAspect="1"/>
          </p:cNvPicPr>
          <p:nvPr/>
        </p:nvPicPr>
        <p:blipFill>
          <a:blip r:embed="rId1"/>
          <a:stretch>
            <a:fillRect/>
          </a:stretch>
        </p:blipFill>
        <p:spPr>
          <a:xfrm>
            <a:off x="2783840" y="1484630"/>
            <a:ext cx="5782310" cy="4381500"/>
          </a:xfrm>
          <a:prstGeom prst="rect">
            <a:avLst/>
          </a:prstGeom>
        </p:spPr>
      </p:pic>
      <p:sp>
        <p:nvSpPr>
          <p:cNvPr id="4" name="文本框 3"/>
          <p:cNvSpPr txBox="1"/>
          <p:nvPr/>
        </p:nvSpPr>
        <p:spPr>
          <a:xfrm>
            <a:off x="1285875" y="916940"/>
            <a:ext cx="5326380" cy="497205"/>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教材上的学习资料（微视频）：</a:t>
            </a:r>
            <a:endParaRPr lang="zh-CN" altLang="en-US" sz="2400" b="1" dirty="0" smtClean="0">
              <a:latin typeface="Times New Roman" panose="02020603050405020304" pitchFamily="18" charset="0"/>
              <a:cs typeface="Times New Roman" panose="02020603050405020304" pitchFamily="18" charset="0"/>
            </a:endParaRPr>
          </a:p>
        </p:txBody>
      </p:sp>
      <p:sp>
        <p:nvSpPr>
          <p:cNvPr id="8" name="线形标注 1 7"/>
          <p:cNvSpPr/>
          <p:nvPr/>
        </p:nvSpPr>
        <p:spPr>
          <a:xfrm>
            <a:off x="9335770" y="4989195"/>
            <a:ext cx="2236470" cy="779145"/>
          </a:xfrm>
          <a:prstGeom prst="borderCallout1">
            <a:avLst>
              <a:gd name="adj1" fmla="val 17237"/>
              <a:gd name="adj2" fmla="val -826"/>
              <a:gd name="adj3" fmla="val -43846"/>
              <a:gd name="adj4" fmla="val -46791"/>
            </a:avLst>
          </a:prstGeom>
          <a:solidFill>
            <a:srgbClr val="FFFF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zh-CN" altLang="en-US" b="1" dirty="0" smtClean="0">
                <a:solidFill>
                  <a:srgbClr val="FF0000"/>
                </a:solidFill>
                <a:latin typeface="Times New Roman" panose="02020603050405020304" pitchFamily="18" charset="0"/>
                <a:cs typeface="Times New Roman" panose="02020603050405020304" pitchFamily="18" charset="0"/>
                <a:sym typeface="+mn-ea"/>
              </a:rPr>
              <a:t>微变等效例题</a:t>
            </a:r>
            <a:endParaRPr lang="zh-CN" altLang="en-US" b="1" dirty="0" smtClean="0">
              <a:solidFill>
                <a:srgbClr val="FF0000"/>
              </a:solidFill>
              <a:latin typeface="Times New Roman" panose="02020603050405020304" pitchFamily="18" charset="0"/>
              <a:cs typeface="Times New Roman" panose="02020603050405020304" pitchFamily="18" charset="0"/>
              <a:sym typeface="+mn-ea"/>
            </a:endParaRPr>
          </a:p>
          <a:p>
            <a:pPr algn="ctr">
              <a:buClrTx/>
              <a:buSzTx/>
              <a:buFontTx/>
            </a:pPr>
            <a:r>
              <a:rPr lang="en-US" altLang="zh-CN" b="1" dirty="0" smtClean="0">
                <a:solidFill>
                  <a:srgbClr val="FF0000"/>
                </a:solidFill>
                <a:latin typeface="Times New Roman" panose="02020603050405020304" pitchFamily="18" charset="0"/>
                <a:cs typeface="Times New Roman" panose="02020603050405020304" pitchFamily="18" charset="0"/>
              </a:rPr>
              <a:t>&amp; </a:t>
            </a:r>
            <a:r>
              <a:rPr lang="zh-CN" altLang="en-US" b="1" dirty="0" smtClean="0">
                <a:solidFill>
                  <a:srgbClr val="FF0000"/>
                </a:solidFill>
                <a:latin typeface="Times New Roman" panose="02020603050405020304" pitchFamily="18" charset="0"/>
                <a:cs typeface="Times New Roman" panose="02020603050405020304" pitchFamily="18" charset="0"/>
              </a:rPr>
              <a:t>总结</a:t>
            </a:r>
            <a:endParaRPr lang="zh-CN" altLang="en-US" b="1" dirty="0" smtClean="0">
              <a:solidFill>
                <a:srgbClr val="FF0000"/>
              </a:solidFill>
              <a:latin typeface="Times New Roman" panose="02020603050405020304" pitchFamily="18" charset="0"/>
              <a:cs typeface="Times New Roman" panose="02020603050405020304" pitchFamily="18" charset="0"/>
            </a:endParaRPr>
          </a:p>
        </p:txBody>
      </p:sp>
      <p:sp>
        <p:nvSpPr>
          <p:cNvPr id="9" name="线形标注 1 8"/>
          <p:cNvSpPr/>
          <p:nvPr/>
        </p:nvSpPr>
        <p:spPr>
          <a:xfrm>
            <a:off x="968375" y="4725035"/>
            <a:ext cx="1767840" cy="880110"/>
          </a:xfrm>
          <a:prstGeom prst="borderCallout1">
            <a:avLst>
              <a:gd name="adj1" fmla="val 34579"/>
              <a:gd name="adj2" fmla="val 100620"/>
              <a:gd name="adj3" fmla="val -32611"/>
              <a:gd name="adj4" fmla="val 160524"/>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dirty="0" smtClean="0">
                <a:solidFill>
                  <a:srgbClr val="FF0000"/>
                </a:solidFill>
                <a:latin typeface="Times New Roman" panose="02020603050405020304" pitchFamily="18" charset="0"/>
                <a:cs typeface="Times New Roman" panose="02020603050405020304" pitchFamily="18" charset="0"/>
                <a:sym typeface="+mn-ea"/>
              </a:rPr>
              <a:t>判断二极管的工作状态</a:t>
            </a:r>
            <a:endParaRPr lang="zh-CN" altLang="en-US"/>
          </a:p>
        </p:txBody>
      </p:sp>
      <p:sp>
        <p:nvSpPr>
          <p:cNvPr id="11" name="线形标注 1 10"/>
          <p:cNvSpPr/>
          <p:nvPr/>
        </p:nvSpPr>
        <p:spPr>
          <a:xfrm>
            <a:off x="5520055" y="5805170"/>
            <a:ext cx="1774190" cy="611505"/>
          </a:xfrm>
          <a:prstGeom prst="borderCallout1">
            <a:avLst>
              <a:gd name="adj1" fmla="val -9553"/>
              <a:gd name="adj2" fmla="val 47494"/>
              <a:gd name="adj3" fmla="val -176843"/>
              <a:gd name="adj4" fmla="val 44667"/>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dirty="0" smtClean="0">
                <a:solidFill>
                  <a:srgbClr val="FF0000"/>
                </a:solidFill>
                <a:latin typeface="Times New Roman" panose="02020603050405020304" pitchFamily="18" charset="0"/>
                <a:cs typeface="Times New Roman" panose="02020603050405020304" pitchFamily="18" charset="0"/>
                <a:sym typeface="+mn-ea"/>
              </a:rPr>
              <a:t>折线化等效</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5"/>
          <p:cNvSpPr txBox="1">
            <a:spLocks noChangeArrowheads="1"/>
          </p:cNvSpPr>
          <p:nvPr/>
        </p:nvSpPr>
        <p:spPr bwMode="auto">
          <a:xfrm>
            <a:off x="829927" y="1183737"/>
            <a:ext cx="4144644" cy="1420495"/>
          </a:xfrm>
          <a:prstGeom prst="rect">
            <a:avLst/>
          </a:prstGeom>
          <a:noFill/>
          <a:ln>
            <a:noFill/>
          </a:ln>
          <a:effectLst/>
          <a:extLst>
            <a:ext uri="{909E8E84-426E-40DD-AFC4-6F175D3DCCD1}">
              <a14:hiddenFill xmlns:a14="http://schemas.microsoft.com/office/drawing/2010/main">
                <a:solidFill>
                  <a:srgbClr val="FAFD8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875" b="1" smtClean="0">
                <a:solidFill>
                  <a:schemeClr val="tx1"/>
                </a:solidFill>
                <a:latin typeface="宋体" panose="02010600030101010101" pitchFamily="2" charset="-122"/>
              </a:rPr>
              <a:t>因为浓度差</a:t>
            </a:r>
            <a:endParaRPr lang="zh-CN" altLang="en-US" sz="2875" b="1" smtClean="0">
              <a:solidFill>
                <a:srgbClr val="FF0000"/>
              </a:solidFill>
              <a:latin typeface="宋体" panose="02010600030101010101" pitchFamily="2" charset="-122"/>
            </a:endParaRPr>
          </a:p>
          <a:p>
            <a:pPr algn="ctr"/>
            <a:r>
              <a:rPr lang="zh-CN" altLang="en-US" sz="2875" b="1" smtClean="0">
                <a:solidFill>
                  <a:srgbClr val="FF0000"/>
                </a:solidFill>
                <a:latin typeface="宋体" panose="02010600030101010101" pitchFamily="2" charset="-122"/>
                <a:sym typeface="Symbol" panose="05050102010706020507" pitchFamily="18" charset="2"/>
              </a:rPr>
              <a:t></a:t>
            </a:r>
            <a:endParaRPr lang="zh-CN" altLang="en-US" sz="2875" b="1" smtClean="0">
              <a:solidFill>
                <a:srgbClr val="0000FF"/>
              </a:solidFill>
              <a:latin typeface="宋体" panose="02010600030101010101" pitchFamily="2" charset="-122"/>
            </a:endParaRPr>
          </a:p>
          <a:p>
            <a:pPr algn="ctr"/>
            <a:r>
              <a:rPr lang="zh-CN" altLang="en-US" sz="2875" b="1" smtClean="0">
                <a:solidFill>
                  <a:srgbClr val="FF0000"/>
                </a:solidFill>
                <a:latin typeface="宋体" panose="02010600030101010101" pitchFamily="2" charset="-122"/>
              </a:rPr>
              <a:t>多子的扩散运动</a:t>
            </a:r>
            <a:r>
              <a:rPr lang="zh-CN" altLang="en-US" sz="2875" b="1" smtClean="0">
                <a:solidFill>
                  <a:srgbClr val="CC0099"/>
                </a:solidFill>
                <a:latin typeface="宋体" panose="02010600030101010101" pitchFamily="2" charset="-122"/>
                <a:sym typeface="Symbol" panose="05050102010706020507" pitchFamily="18" charset="2"/>
              </a:rPr>
              <a:t> </a:t>
            </a:r>
            <a:r>
              <a:rPr lang="zh-CN" altLang="en-US" sz="2875" b="1" smtClean="0">
                <a:solidFill>
                  <a:srgbClr val="FF0000"/>
                </a:solidFill>
                <a:latin typeface="宋体" panose="02010600030101010101" pitchFamily="2" charset="-122"/>
                <a:sym typeface="Symbol" panose="05050102010706020507" pitchFamily="18" charset="2"/>
              </a:rPr>
              <a:t>                          </a:t>
            </a:r>
            <a:endParaRPr lang="zh-CN" altLang="en-US" sz="2875" b="1" smtClean="0">
              <a:solidFill>
                <a:srgbClr val="FF0000"/>
              </a:solidFill>
              <a:latin typeface="宋体" panose="02010600030101010101" pitchFamily="2" charset="-122"/>
              <a:sym typeface="Symbol" panose="05050102010706020507" pitchFamily="18" charset="2"/>
            </a:endParaRPr>
          </a:p>
        </p:txBody>
      </p:sp>
      <p:sp>
        <p:nvSpPr>
          <p:cNvPr id="7189" name="Text Box 21"/>
          <p:cNvSpPr txBox="1">
            <a:spLocks noChangeArrowheads="1"/>
          </p:cNvSpPr>
          <p:nvPr/>
        </p:nvSpPr>
        <p:spPr bwMode="auto">
          <a:xfrm>
            <a:off x="4963151" y="2512123"/>
            <a:ext cx="4325839" cy="9772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875" b="1" smtClean="0">
                <a:solidFill>
                  <a:srgbClr val="FF0000"/>
                </a:solidFill>
                <a:latin typeface="宋体" panose="02010600030101010101" pitchFamily="2" charset="-122"/>
                <a:sym typeface="Symbol" panose="05050102010706020507" pitchFamily="18" charset="2"/>
              </a:rPr>
              <a:t></a:t>
            </a:r>
            <a:endParaRPr lang="en-US" altLang="zh-CN" sz="2875" b="1" smtClean="0">
              <a:solidFill>
                <a:srgbClr val="366B1B"/>
              </a:solidFill>
              <a:latin typeface="宋体" panose="02010600030101010101" pitchFamily="2" charset="-122"/>
            </a:endParaRPr>
          </a:p>
          <a:p>
            <a:pPr algn="ctr"/>
            <a:r>
              <a:rPr lang="zh-CN" altLang="en-US" sz="2875" b="1" smtClean="0">
                <a:solidFill>
                  <a:srgbClr val="366B1B"/>
                </a:solidFill>
                <a:latin typeface="宋体" panose="02010600030101010101" pitchFamily="2" charset="-122"/>
              </a:rPr>
              <a:t>空间电荷区形成内电场        </a:t>
            </a:r>
            <a:endParaRPr lang="zh-CN" altLang="en-US" sz="2875" b="1" smtClean="0">
              <a:solidFill>
                <a:srgbClr val="003300"/>
              </a:solidFill>
            </a:endParaRPr>
          </a:p>
        </p:txBody>
      </p:sp>
      <p:sp>
        <p:nvSpPr>
          <p:cNvPr id="7190" name="Text Box 22"/>
          <p:cNvSpPr txBox="1">
            <a:spLocks noChangeArrowheads="1"/>
          </p:cNvSpPr>
          <p:nvPr/>
        </p:nvSpPr>
        <p:spPr bwMode="auto">
          <a:xfrm>
            <a:off x="2036624" y="3443604"/>
            <a:ext cx="5489141" cy="9772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75" b="1" dirty="0" smtClean="0">
                <a:solidFill>
                  <a:srgbClr val="FF0000"/>
                </a:solidFill>
                <a:latin typeface="宋体" panose="02010600030101010101" pitchFamily="2" charset="-122"/>
                <a:sym typeface="Symbol" panose="05050102010706020507" pitchFamily="18" charset="2"/>
              </a:rPr>
              <a:t>                   </a:t>
            </a:r>
            <a:endParaRPr lang="en-US" altLang="zh-CN" sz="2875" b="1" dirty="0" smtClean="0">
              <a:solidFill>
                <a:srgbClr val="FF0000"/>
              </a:solidFill>
              <a:latin typeface="宋体" panose="02010600030101010101" pitchFamily="2" charset="-122"/>
              <a:sym typeface="Symbol" panose="05050102010706020507" pitchFamily="18" charset="2"/>
            </a:endParaRPr>
          </a:p>
          <a:p>
            <a:r>
              <a:rPr lang="en-US" altLang="zh-CN" sz="2875" b="1" dirty="0" smtClean="0">
                <a:solidFill>
                  <a:srgbClr val="FF66FF"/>
                </a:solidFill>
                <a:latin typeface="宋体" panose="02010600030101010101" pitchFamily="2" charset="-122"/>
                <a:sym typeface="Symbol" panose="05050102010706020507" pitchFamily="18" charset="2"/>
              </a:rPr>
              <a:t>     </a:t>
            </a:r>
            <a:r>
              <a:rPr lang="zh-CN" altLang="en-US" sz="2875" b="1" dirty="0" smtClean="0">
                <a:solidFill>
                  <a:srgbClr val="0000FF"/>
                </a:solidFill>
                <a:latin typeface="宋体" panose="02010600030101010101" pitchFamily="2" charset="-122"/>
              </a:rPr>
              <a:t>内电场促使少子漂移</a:t>
            </a:r>
            <a:endParaRPr lang="zh-CN" altLang="en-US" sz="2875" b="1" dirty="0" smtClean="0">
              <a:solidFill>
                <a:srgbClr val="660066"/>
              </a:solidFill>
              <a:latin typeface="宋体" panose="02010600030101010101" pitchFamily="2" charset="-122"/>
            </a:endParaRPr>
          </a:p>
        </p:txBody>
      </p:sp>
      <p:sp>
        <p:nvSpPr>
          <p:cNvPr id="7191" name="Text Box 23"/>
          <p:cNvSpPr txBox="1">
            <a:spLocks noChangeArrowheads="1"/>
          </p:cNvSpPr>
          <p:nvPr/>
        </p:nvSpPr>
        <p:spPr bwMode="auto">
          <a:xfrm>
            <a:off x="7278335" y="3443983"/>
            <a:ext cx="3757892" cy="9772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en-US" altLang="zh-CN" sz="2875" b="1" smtClean="0">
                <a:solidFill>
                  <a:srgbClr val="FF0000"/>
                </a:solidFill>
                <a:latin typeface="宋体" panose="02010600030101010101" pitchFamily="2" charset="-122"/>
                <a:sym typeface="Symbol" panose="05050102010706020507" pitchFamily="18" charset="2"/>
              </a:rPr>
              <a:t>      </a:t>
            </a:r>
            <a:endParaRPr lang="en-US" altLang="zh-CN" sz="2875" b="1" smtClean="0">
              <a:solidFill>
                <a:srgbClr val="FF0000"/>
              </a:solidFill>
              <a:latin typeface="宋体" panose="02010600030101010101" pitchFamily="2" charset="-122"/>
              <a:sym typeface="Symbol" panose="05050102010706020507" pitchFamily="18" charset="2"/>
            </a:endParaRPr>
          </a:p>
          <a:p>
            <a:pPr algn="dist"/>
            <a:r>
              <a:rPr lang="zh-CN" altLang="en-US" sz="2875" b="1" smtClean="0">
                <a:solidFill>
                  <a:srgbClr val="CC6600"/>
                </a:solidFill>
                <a:latin typeface="宋体" panose="02010600030101010101" pitchFamily="2" charset="-122"/>
              </a:rPr>
              <a:t>内电场阻碍多子扩散</a:t>
            </a:r>
            <a:r>
              <a:rPr lang="zh-CN" altLang="en-US" sz="2875" b="1" smtClean="0">
                <a:solidFill>
                  <a:srgbClr val="660066"/>
                </a:solidFill>
                <a:latin typeface="宋体" panose="02010600030101010101" pitchFamily="2" charset="-122"/>
              </a:rPr>
              <a:t>       </a:t>
            </a:r>
            <a:endParaRPr lang="zh-CN" altLang="en-US" sz="2875" b="1" smtClean="0">
              <a:solidFill>
                <a:srgbClr val="660066"/>
              </a:solidFill>
              <a:latin typeface="宋体" panose="02010600030101010101" pitchFamily="2" charset="-122"/>
            </a:endParaRPr>
          </a:p>
        </p:txBody>
      </p:sp>
      <p:sp>
        <p:nvSpPr>
          <p:cNvPr id="8" name="TextBox 3"/>
          <p:cNvSpPr txBox="1"/>
          <p:nvPr/>
        </p:nvSpPr>
        <p:spPr>
          <a:xfrm>
            <a:off x="915956" y="574038"/>
            <a:ext cx="4456786" cy="534035"/>
          </a:xfrm>
          <a:prstGeom prst="rect">
            <a:avLst/>
          </a:prstGeom>
          <a:noFill/>
          <a:ln w="9525">
            <a:noFill/>
          </a:ln>
        </p:spPr>
        <p:txBody>
          <a:bodyPr wrap="square">
            <a:spAutoFit/>
          </a:bodyPr>
          <a:lstStyle/>
          <a:p>
            <a:r>
              <a:rPr lang="zh-CN" altLang="en-US" sz="2875" b="1" dirty="0" smtClean="0">
                <a:solidFill>
                  <a:srgbClr val="FF0000"/>
                </a:solidFill>
                <a:latin typeface="Times New Roman" panose="02020603050405020304" pitchFamily="18" charset="0"/>
              </a:rPr>
              <a:t>总结：</a:t>
            </a:r>
            <a:r>
              <a:rPr lang="en-US" altLang="zh-CN" sz="2875" b="1" dirty="0" smtClean="0">
                <a:solidFill>
                  <a:srgbClr val="FF0000"/>
                </a:solidFill>
              </a:rPr>
              <a:t>PN</a:t>
            </a:r>
            <a:r>
              <a:rPr lang="zh-CN" altLang="en-US" sz="2875" b="1" dirty="0" smtClean="0">
                <a:solidFill>
                  <a:srgbClr val="FF0000"/>
                </a:solidFill>
                <a:latin typeface="黑体" panose="02010609060101010101" pitchFamily="49" charset="-122"/>
                <a:ea typeface="黑体" panose="02010609060101010101" pitchFamily="49" charset="-122"/>
              </a:rPr>
              <a:t>结的形成</a:t>
            </a:r>
            <a:endParaRPr lang="zh-CN" altLang="en-US" sz="2875" b="1" dirty="0" smtClean="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3" name="Text Box 5"/>
          <p:cNvSpPr txBox="1">
            <a:spLocks noChangeArrowheads="1"/>
          </p:cNvSpPr>
          <p:nvPr>
            <p:custDataLst>
              <p:tags r:id="rId1"/>
            </p:custDataLst>
          </p:nvPr>
        </p:nvSpPr>
        <p:spPr bwMode="auto">
          <a:xfrm>
            <a:off x="4308413" y="2050263"/>
            <a:ext cx="6299950" cy="534035"/>
          </a:xfrm>
          <a:prstGeom prst="rect">
            <a:avLst/>
          </a:prstGeom>
          <a:noFill/>
          <a:ln>
            <a:noFill/>
          </a:ln>
          <a:effectLst/>
          <a:extLst>
            <a:ext uri="{909E8E84-426E-40DD-AFC4-6F175D3DCCD1}">
              <a14:hiddenFill xmlns:a14="http://schemas.microsoft.com/office/drawing/2010/main">
                <a:solidFill>
                  <a:srgbClr val="FAFD8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75" b="1" smtClean="0">
                <a:solidFill>
                  <a:srgbClr val="FF0000"/>
                </a:solidFill>
                <a:latin typeface="宋体" panose="02010600030101010101" pitchFamily="2" charset="-122"/>
                <a:sym typeface="Symbol" panose="05050102010706020507" pitchFamily="18" charset="2"/>
              </a:rPr>
              <a:t></a:t>
            </a:r>
            <a:r>
              <a:rPr lang="en-US" altLang="zh-CN" sz="2875" b="1" smtClean="0">
                <a:solidFill>
                  <a:srgbClr val="FF0000"/>
                </a:solidFill>
                <a:latin typeface="宋体" panose="02010600030101010101" pitchFamily="2" charset="-122"/>
                <a:sym typeface="Symbol" panose="05050102010706020507" pitchFamily="18" charset="2"/>
              </a:rPr>
              <a:t> </a:t>
            </a:r>
            <a:r>
              <a:rPr lang="zh-CN" altLang="en-US" sz="2875" b="1" smtClean="0">
                <a:solidFill>
                  <a:srgbClr val="FB01F2"/>
                </a:solidFill>
                <a:latin typeface="宋体" panose="02010600030101010101" pitchFamily="2" charset="-122"/>
                <a:sym typeface="Symbol" panose="05050102010706020507" pitchFamily="18" charset="2"/>
              </a:rPr>
              <a:t>由</a:t>
            </a:r>
            <a:r>
              <a:rPr lang="zh-CN" altLang="en-US" sz="2875" b="1" smtClean="0">
                <a:solidFill>
                  <a:srgbClr val="FB01F2"/>
                </a:solidFill>
                <a:latin typeface="宋体" panose="02010600030101010101" pitchFamily="2" charset="-122"/>
              </a:rPr>
              <a:t>杂质离子形成空间电荷区</a:t>
            </a:r>
            <a:r>
              <a:rPr lang="zh-CN" altLang="en-US" sz="2875" b="1" smtClean="0">
                <a:solidFill>
                  <a:srgbClr val="CC0099"/>
                </a:solidFill>
                <a:latin typeface="宋体" panose="02010600030101010101" pitchFamily="2" charset="-122"/>
                <a:sym typeface="Symbol" panose="05050102010706020507" pitchFamily="18" charset="2"/>
              </a:rPr>
              <a:t> </a:t>
            </a:r>
            <a:r>
              <a:rPr lang="zh-CN" altLang="en-US" sz="2875" b="1" smtClean="0">
                <a:solidFill>
                  <a:srgbClr val="FF0000"/>
                </a:solidFill>
                <a:latin typeface="宋体" panose="02010600030101010101" pitchFamily="2" charset="-122"/>
                <a:sym typeface="Symbol" panose="05050102010706020507" pitchFamily="18" charset="2"/>
              </a:rPr>
              <a:t>                          </a:t>
            </a:r>
            <a:endParaRPr lang="zh-CN" altLang="en-US" sz="2875" b="1" smtClean="0">
              <a:solidFill>
                <a:srgbClr val="FF0000"/>
              </a:solidFill>
              <a:latin typeface="宋体" panose="02010600030101010101" pitchFamily="2" charset="-122"/>
              <a:sym typeface="Symbol" panose="05050102010706020507" pitchFamily="18" charset="2"/>
            </a:endParaRPr>
          </a:p>
        </p:txBody>
      </p:sp>
      <p:grpSp>
        <p:nvGrpSpPr>
          <p:cNvPr id="7" name="组合 6"/>
          <p:cNvGrpSpPr/>
          <p:nvPr/>
        </p:nvGrpSpPr>
        <p:grpSpPr>
          <a:xfrm>
            <a:off x="4369319" y="4468398"/>
            <a:ext cx="5620850" cy="1910921"/>
            <a:chOff x="4819" y="7782"/>
            <a:chExt cx="7383" cy="2510"/>
          </a:xfrm>
        </p:grpSpPr>
        <p:sp>
          <p:nvSpPr>
            <p:cNvPr id="5" name="Text Box 21"/>
            <p:cNvSpPr txBox="1">
              <a:spLocks noChangeArrowheads="1"/>
            </p:cNvSpPr>
            <p:nvPr/>
          </p:nvSpPr>
          <p:spPr bwMode="auto">
            <a:xfrm>
              <a:off x="4819" y="8426"/>
              <a:ext cx="7383" cy="1866"/>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875" b="1" smtClean="0">
                  <a:solidFill>
                    <a:schemeClr val="tx1"/>
                  </a:solidFill>
                  <a:cs typeface="Times New Roman" panose="02020603050405020304" pitchFamily="18" charset="0"/>
                </a:rPr>
                <a:t>达到动态平衡</a:t>
              </a:r>
              <a:endParaRPr lang="zh-CN" altLang="en-US" sz="2875" b="1" smtClean="0">
                <a:solidFill>
                  <a:schemeClr val="tx1"/>
                </a:solidFill>
                <a:cs typeface="Times New Roman" panose="02020603050405020304" pitchFamily="18" charset="0"/>
              </a:endParaRPr>
            </a:p>
            <a:p>
              <a:pPr algn="ctr"/>
              <a:r>
                <a:rPr lang="zh-CN" altLang="en-US" sz="2875" b="1" dirty="0" smtClean="0">
                  <a:solidFill>
                    <a:srgbClr val="FF0000"/>
                  </a:solidFill>
                  <a:latin typeface="黑体" panose="02010609060101010101" pitchFamily="49" charset="-122"/>
                  <a:ea typeface="黑体" panose="02010609060101010101" pitchFamily="49" charset="-122"/>
                  <a:sym typeface="+mn-ea"/>
                </a:rPr>
                <a:t>空间电荷区</a:t>
              </a:r>
              <a:r>
                <a:rPr lang="zh-CN" altLang="en-US" sz="2875" b="1" smtClean="0">
                  <a:solidFill>
                    <a:schemeClr val="tx1"/>
                  </a:solidFill>
                  <a:cs typeface="Times New Roman" panose="02020603050405020304" pitchFamily="18" charset="0"/>
                </a:rPr>
                <a:t>具有一定的宽度</a:t>
              </a:r>
              <a:endParaRPr lang="zh-CN" altLang="en-US" sz="2875" b="1" smtClean="0">
                <a:solidFill>
                  <a:schemeClr val="tx1"/>
                </a:solidFill>
                <a:cs typeface="Times New Roman" panose="02020603050405020304" pitchFamily="18" charset="0"/>
              </a:endParaRPr>
            </a:p>
            <a:p>
              <a:pPr algn="ctr"/>
              <a:r>
                <a:rPr lang="zh-CN" altLang="en-US" sz="2875" b="1" smtClean="0">
                  <a:solidFill>
                    <a:schemeClr val="tx1"/>
                  </a:solidFill>
                  <a:cs typeface="Times New Roman" panose="02020603050405020304" pitchFamily="18" charset="0"/>
                </a:rPr>
                <a:t>即为</a:t>
              </a:r>
              <a:r>
                <a:rPr lang="en-US" altLang="zh-CN" sz="2875" b="1" smtClean="0">
                  <a:solidFill>
                    <a:schemeClr val="tx1"/>
                  </a:solidFill>
                  <a:cs typeface="Times New Roman" panose="02020603050405020304" pitchFamily="18" charset="0"/>
                </a:rPr>
                <a:t> </a:t>
              </a:r>
              <a:r>
                <a:rPr lang="en-US" altLang="zh-CN" sz="2875" b="1" dirty="0" smtClean="0">
                  <a:solidFill>
                    <a:srgbClr val="FF0000"/>
                  </a:solidFill>
                  <a:ea typeface="黑体" panose="02010609060101010101" pitchFamily="49" charset="-122"/>
                  <a:cs typeface="Times New Roman" panose="02020603050405020304" pitchFamily="18" charset="0"/>
                  <a:sym typeface="+mn-ea"/>
                </a:rPr>
                <a:t>PN</a:t>
              </a:r>
              <a:r>
                <a:rPr lang="zh-CN" altLang="en-US" sz="2875" b="1" dirty="0" smtClean="0">
                  <a:solidFill>
                    <a:srgbClr val="FF0000"/>
                  </a:solidFill>
                  <a:ea typeface="黑体" panose="02010609060101010101" pitchFamily="49" charset="-122"/>
                  <a:cs typeface="Times New Roman" panose="02020603050405020304" pitchFamily="18" charset="0"/>
                  <a:sym typeface="+mn-ea"/>
                </a:rPr>
                <a:t>结</a:t>
              </a:r>
              <a:r>
                <a:rPr lang="zh-CN" altLang="en-US" sz="2875" b="1" smtClean="0">
                  <a:cs typeface="Times New Roman" panose="02020603050405020304" pitchFamily="18" charset="0"/>
                  <a:sym typeface="+mn-ea"/>
                </a:rPr>
                <a:t>（</a:t>
              </a:r>
              <a:r>
                <a:rPr lang="zh-CN" altLang="en-US" sz="2875" b="1" dirty="0" smtClean="0">
                  <a:solidFill>
                    <a:srgbClr val="FF0000"/>
                  </a:solidFill>
                  <a:latin typeface="黑体" panose="02010609060101010101" pitchFamily="49" charset="-122"/>
                  <a:ea typeface="黑体" panose="02010609060101010101" pitchFamily="49" charset="-122"/>
                  <a:sym typeface="+mn-ea"/>
                </a:rPr>
                <a:t>耗尽层</a:t>
              </a:r>
              <a:r>
                <a:rPr lang="zh-CN" altLang="en-US" sz="2875" b="1" smtClean="0">
                  <a:cs typeface="Times New Roman" panose="02020603050405020304" pitchFamily="18" charset="0"/>
                  <a:sym typeface="+mn-ea"/>
                </a:rPr>
                <a:t>）</a:t>
              </a:r>
              <a:r>
                <a:rPr lang="zh-CN" altLang="en-US" sz="2875" b="1" smtClean="0">
                  <a:solidFill>
                    <a:schemeClr val="tx1"/>
                  </a:solidFill>
                  <a:cs typeface="Times New Roman" panose="02020603050405020304" pitchFamily="18" charset="0"/>
                </a:rPr>
                <a:t>   </a:t>
              </a:r>
              <a:endParaRPr lang="zh-CN" altLang="en-US" sz="2875" b="1" smtClean="0">
                <a:solidFill>
                  <a:schemeClr val="tx1"/>
                </a:solidFill>
                <a:cs typeface="Times New Roman" panose="02020603050405020304" pitchFamily="18" charset="0"/>
              </a:endParaRPr>
            </a:p>
          </p:txBody>
        </p:sp>
        <p:sp>
          <p:nvSpPr>
            <p:cNvPr id="6" name="左大括号 5"/>
            <p:cNvSpPr/>
            <p:nvPr/>
          </p:nvSpPr>
          <p:spPr>
            <a:xfrm rot="16200000">
              <a:off x="8204" y="6438"/>
              <a:ext cx="566" cy="325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p>
              <a:endParaRPr lang="zh-CN" altLang="en-US" sz="2875"/>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blinds(horizontal)">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89"/>
                                        </p:tgtEl>
                                        <p:attrNameLst>
                                          <p:attrName>style.visibility</p:attrName>
                                        </p:attrNameLst>
                                      </p:cBhvr>
                                      <p:to>
                                        <p:strVal val="visible"/>
                                      </p:to>
                                    </p:set>
                                    <p:animEffect transition="in" filter="blinds(horizontal)">
                                      <p:cBhvr>
                                        <p:cTn id="17" dur="500"/>
                                        <p:tgtEl>
                                          <p:spTgt spid="71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91"/>
                                        </p:tgtEl>
                                        <p:attrNameLst>
                                          <p:attrName>style.visibility</p:attrName>
                                        </p:attrNameLst>
                                      </p:cBhvr>
                                      <p:to>
                                        <p:strVal val="visible"/>
                                      </p:to>
                                    </p:set>
                                    <p:animEffect transition="in" filter="blinds(horizontal)">
                                      <p:cBhvr>
                                        <p:cTn id="22" dur="500"/>
                                        <p:tgtEl>
                                          <p:spTgt spid="71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90"/>
                                        </p:tgtEl>
                                        <p:attrNameLst>
                                          <p:attrName>style.visibility</p:attrName>
                                        </p:attrNameLst>
                                      </p:cBhvr>
                                      <p:to>
                                        <p:strVal val="visible"/>
                                      </p:to>
                                    </p:set>
                                    <p:animEffect transition="in" filter="blinds(horizontal)">
                                      <p:cBhvr>
                                        <p:cTn id="27" dur="500"/>
                                        <p:tgtEl>
                                          <p:spTgt spid="719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bldLvl="0" animBg="1" autoUpdateAnimBg="0"/>
      <p:bldP spid="7189" grpId="0" bldLvl="0" animBg="1" autoUpdateAnimBg="0"/>
      <p:bldP spid="7190" grpId="0" bldLvl="0" animBg="1" autoUpdateAnimBg="0"/>
      <p:bldP spid="7191" grpId="0" bldLvl="0" animBg="1" autoUpdateAnimBg="0"/>
      <p:bldP spid="3" grpId="0" bldLvl="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a:spLocks noGrp="1"/>
          </p:cNvSpPr>
          <p:nvPr>
            <p:ph type="sldNum" sz="quarter" idx="12"/>
          </p:nvPr>
        </p:nvSpPr>
        <p:spPr/>
        <p:txBody>
          <a:bodyPr/>
          <a:p>
            <a:pPr lvl="0"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latin typeface="Arial" panose="020B0604020202020204" pitchFamily="34" charset="0"/>
            </a:endParaRPr>
          </a:p>
        </p:txBody>
      </p:sp>
      <p:pic>
        <p:nvPicPr>
          <p:cNvPr id="7" name="图片 6"/>
          <p:cNvPicPr>
            <a:picLocks noChangeAspect="1"/>
          </p:cNvPicPr>
          <p:nvPr/>
        </p:nvPicPr>
        <p:blipFill>
          <a:blip r:embed="rId1"/>
          <a:stretch>
            <a:fillRect/>
          </a:stretch>
        </p:blipFill>
        <p:spPr>
          <a:xfrm>
            <a:off x="657868" y="1356109"/>
            <a:ext cx="10951635" cy="533688"/>
          </a:xfrm>
          <a:prstGeom prst="rect">
            <a:avLst/>
          </a:prstGeom>
        </p:spPr>
      </p:pic>
      <p:pic>
        <p:nvPicPr>
          <p:cNvPr id="8" name="图片 7"/>
          <p:cNvPicPr>
            <a:picLocks noChangeAspect="1"/>
          </p:cNvPicPr>
          <p:nvPr/>
        </p:nvPicPr>
        <p:blipFill>
          <a:blip r:embed="rId2"/>
          <a:stretch>
            <a:fillRect/>
          </a:stretch>
        </p:blipFill>
        <p:spPr>
          <a:xfrm>
            <a:off x="1735902" y="2124284"/>
            <a:ext cx="8719435" cy="3814230"/>
          </a:xfrm>
          <a:prstGeom prst="rect">
            <a:avLst/>
          </a:prstGeom>
        </p:spPr>
      </p:pic>
      <p:sp>
        <p:nvSpPr>
          <p:cNvPr id="10242" name="Rectangle 6"/>
          <p:cNvSpPr>
            <a:spLocks noChangeArrowheads="1"/>
          </p:cNvSpPr>
          <p:nvPr/>
        </p:nvSpPr>
        <p:spPr bwMode="auto">
          <a:xfrm>
            <a:off x="1002747" y="751426"/>
            <a:ext cx="2625043" cy="88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3355" b="1" dirty="0" smtClean="0">
                <a:solidFill>
                  <a:srgbClr val="0000FF"/>
                </a:solidFill>
              </a:rPr>
              <a:t> </a:t>
            </a:r>
            <a:r>
              <a:rPr lang="en-US" altLang="zh-CN" sz="3355" b="1" dirty="0" smtClean="0">
                <a:solidFill>
                  <a:srgbClr val="0000FF"/>
                </a:solidFill>
                <a:sym typeface="+mn-ea"/>
              </a:rPr>
              <a:t>    </a:t>
            </a:r>
            <a:r>
              <a:rPr lang="zh-CN" altLang="en-US" sz="3355" b="1" dirty="0" smtClean="0">
                <a:solidFill>
                  <a:srgbClr val="0000FF"/>
                </a:solidFill>
                <a:sym typeface="+mn-ea"/>
              </a:rPr>
              <a:t>练</a:t>
            </a:r>
            <a:r>
              <a:rPr lang="en-US" altLang="zh-CN" sz="3355" b="1" dirty="0" smtClean="0">
                <a:solidFill>
                  <a:srgbClr val="0000FF"/>
                </a:solidFill>
                <a:sym typeface="+mn-ea"/>
              </a:rPr>
              <a:t>  </a:t>
            </a:r>
            <a:r>
              <a:rPr lang="zh-CN" altLang="en-US" sz="3355" b="1" dirty="0" smtClean="0">
                <a:solidFill>
                  <a:srgbClr val="0000FF"/>
                </a:solidFill>
                <a:sym typeface="+mn-ea"/>
              </a:rPr>
              <a:t>习</a:t>
            </a:r>
            <a:r>
              <a:rPr lang="en-US" altLang="zh-CN" sz="3355" b="1" dirty="0" smtClean="0">
                <a:solidFill>
                  <a:srgbClr val="0000FF"/>
                </a:solidFill>
                <a:sym typeface="+mn-ea"/>
              </a:rPr>
              <a:t> 1</a:t>
            </a:r>
            <a:r>
              <a:rPr lang="zh-CN" altLang="en-US" sz="3355" b="1" dirty="0" smtClean="0">
                <a:solidFill>
                  <a:srgbClr val="0000FF"/>
                </a:solidFill>
              </a:rPr>
              <a:t> </a:t>
            </a:r>
            <a:endParaRPr lang="zh-CN" altLang="en-US" sz="3355" b="1" dirty="0" smtClean="0">
              <a:solidFill>
                <a:srgbClr val="0000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6" name="矩形 40964"/>
          <p:cNvSpPr/>
          <p:nvPr/>
        </p:nvSpPr>
        <p:spPr>
          <a:xfrm>
            <a:off x="4320214" y="2846780"/>
            <a:ext cx="10963055" cy="0"/>
          </a:xfrm>
          <a:prstGeom prst="rect">
            <a:avLst/>
          </a:prstGeom>
          <a:noFill/>
          <a:ln w="9525">
            <a:noFill/>
          </a:ln>
        </p:spPr>
        <p:txBody>
          <a:bodyPr anchor="t" anchorCtr="0"/>
          <a:p>
            <a:endParaRPr lang="zh-CN" altLang="en-US" sz="2875">
              <a:latin typeface="Arial" panose="020B0604020202020204" pitchFamily="34" charset="0"/>
              <a:ea typeface="宋体" panose="02010600030101010101" pitchFamily="2" charset="-122"/>
            </a:endParaRPr>
          </a:p>
        </p:txBody>
      </p:sp>
      <p:graphicFrame>
        <p:nvGraphicFramePr>
          <p:cNvPr id="38917" name="内容占位符 40965"/>
          <p:cNvGraphicFramePr>
            <a:graphicFrameLocks noGrp="1"/>
          </p:cNvGraphicFramePr>
          <p:nvPr>
            <p:ph sz="quarter" idx="3"/>
          </p:nvPr>
        </p:nvGraphicFramePr>
        <p:xfrm>
          <a:off x="3419949" y="1960599"/>
          <a:ext cx="4481149" cy="2393600"/>
        </p:xfrm>
        <a:graphic>
          <a:graphicData uri="http://schemas.openxmlformats.org/presentationml/2006/ole">
            <mc:AlternateContent xmlns:mc="http://schemas.openxmlformats.org/markup-compatibility/2006">
              <mc:Choice xmlns:v="urn:schemas-microsoft-com:vml" Requires="v">
                <p:oleObj spid="_x0000_s3081" name="" r:id="rId1" imgW="8677275" imgH="4486275" progId="MSPhotoEd.3">
                  <p:embed/>
                </p:oleObj>
              </mc:Choice>
              <mc:Fallback>
                <p:oleObj name="" r:id="rId1" imgW="8677275" imgH="4486275" progId="MSPhotoEd.3">
                  <p:embed/>
                  <p:pic>
                    <p:nvPicPr>
                      <p:cNvPr id="0" name="图片 3080"/>
                      <p:cNvPicPr/>
                      <p:nvPr/>
                    </p:nvPicPr>
                    <p:blipFill>
                      <a:blip r:embed="rId2"/>
                      <a:stretch>
                        <a:fillRect/>
                      </a:stretch>
                    </p:blipFill>
                    <p:spPr>
                      <a:xfrm>
                        <a:off x="3419949" y="1960599"/>
                        <a:ext cx="4481149" cy="2393600"/>
                      </a:xfrm>
                      <a:prstGeom prst="rect">
                        <a:avLst/>
                      </a:prstGeom>
                      <a:noFill/>
                      <a:ln w="38100">
                        <a:miter/>
                      </a:ln>
                    </p:spPr>
                  </p:pic>
                </p:oleObj>
              </mc:Fallback>
            </mc:AlternateContent>
          </a:graphicData>
        </a:graphic>
      </p:graphicFrame>
      <p:sp>
        <p:nvSpPr>
          <p:cNvPr id="10242" name="Rectangle 6"/>
          <p:cNvSpPr>
            <a:spLocks noChangeArrowheads="1"/>
          </p:cNvSpPr>
          <p:nvPr/>
        </p:nvSpPr>
        <p:spPr bwMode="auto">
          <a:xfrm>
            <a:off x="1002747" y="665397"/>
            <a:ext cx="2417201" cy="88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3355" b="1" dirty="0" smtClean="0">
                <a:solidFill>
                  <a:srgbClr val="0000FF"/>
                </a:solidFill>
              </a:rPr>
              <a:t> </a:t>
            </a:r>
            <a:r>
              <a:rPr lang="en-US" altLang="zh-CN" sz="3355" b="1" dirty="0" smtClean="0">
                <a:solidFill>
                  <a:srgbClr val="0000FF"/>
                </a:solidFill>
                <a:sym typeface="+mn-ea"/>
              </a:rPr>
              <a:t>    </a:t>
            </a:r>
            <a:r>
              <a:rPr lang="zh-CN" altLang="en-US" sz="3355" b="1" dirty="0" smtClean="0">
                <a:solidFill>
                  <a:srgbClr val="0000FF"/>
                </a:solidFill>
                <a:sym typeface="+mn-ea"/>
              </a:rPr>
              <a:t>练</a:t>
            </a:r>
            <a:r>
              <a:rPr lang="en-US" altLang="zh-CN" sz="3355" b="1" dirty="0" smtClean="0">
                <a:solidFill>
                  <a:srgbClr val="0000FF"/>
                </a:solidFill>
                <a:sym typeface="+mn-ea"/>
              </a:rPr>
              <a:t>  </a:t>
            </a:r>
            <a:r>
              <a:rPr lang="zh-CN" altLang="en-US" sz="3355" b="1" dirty="0" smtClean="0">
                <a:solidFill>
                  <a:srgbClr val="0000FF"/>
                </a:solidFill>
                <a:sym typeface="+mn-ea"/>
              </a:rPr>
              <a:t>习</a:t>
            </a:r>
            <a:r>
              <a:rPr lang="en-US" altLang="zh-CN" sz="3355" b="1" dirty="0" smtClean="0">
                <a:solidFill>
                  <a:srgbClr val="0000FF"/>
                </a:solidFill>
                <a:sym typeface="+mn-ea"/>
              </a:rPr>
              <a:t>  2</a:t>
            </a:r>
            <a:r>
              <a:rPr lang="zh-CN" altLang="en-US" sz="3355" b="1" dirty="0" smtClean="0">
                <a:solidFill>
                  <a:srgbClr val="0000FF"/>
                </a:solidFill>
                <a:sym typeface="+mn-ea"/>
              </a:rPr>
              <a:t> </a:t>
            </a:r>
            <a:r>
              <a:rPr lang="zh-CN" altLang="en-US" sz="3355" b="1" dirty="0" smtClean="0">
                <a:solidFill>
                  <a:srgbClr val="0000FF"/>
                </a:solidFill>
              </a:rPr>
              <a:t> </a:t>
            </a:r>
            <a:endParaRPr lang="zh-CN" altLang="en-US" sz="3355" b="1" dirty="0" smtClean="0">
              <a:solidFill>
                <a:srgbClr val="0000FF"/>
              </a:solidFill>
            </a:endParaRPr>
          </a:p>
        </p:txBody>
      </p:sp>
      <p:sp>
        <p:nvSpPr>
          <p:cNvPr id="6" name="文本占位符 40962"/>
          <p:cNvSpPr>
            <a:spLocks noGrp="1"/>
          </p:cNvSpPr>
          <p:nvPr>
            <p:ph type="body" sz="half" idx="1"/>
            <p:custDataLst>
              <p:tags r:id="rId3"/>
            </p:custDataLst>
          </p:nvPr>
        </p:nvSpPr>
        <p:spPr>
          <a:xfrm>
            <a:off x="1521460" y="1269365"/>
            <a:ext cx="8487410" cy="787400"/>
          </a:xfrm>
        </p:spPr>
        <p:txBody>
          <a:bodyPr anchor="t" anchorCtr="0"/>
          <a:p>
            <a:pPr defTabSz="914400">
              <a:buClrTx/>
              <a:buSzTx/>
              <a:buFontTx/>
            </a:pPr>
            <a:r>
              <a:rPr lang="zh-CN" altLang="en-US" sz="2875" b="1" dirty="0">
                <a:latin typeface="Times New Roman" panose="02020603050405020304" pitchFamily="18" charset="0"/>
                <a:cs typeface="Times New Roman" panose="02020603050405020304" pitchFamily="18" charset="0"/>
              </a:rPr>
              <a:t>求输出电压</a:t>
            </a:r>
            <a:r>
              <a:rPr lang="en-US" altLang="zh-CN" sz="2875" b="1" dirty="0">
                <a:latin typeface="Times New Roman" panose="02020603050405020304" pitchFamily="18" charset="0"/>
                <a:cs typeface="Times New Roman" panose="02020603050405020304" pitchFamily="18" charset="0"/>
              </a:rPr>
              <a:t> </a:t>
            </a:r>
            <a:r>
              <a:rPr lang="en-US" altLang="zh-CN" sz="2875" b="1" i="1" dirty="0">
                <a:latin typeface="Times New Roman" panose="02020603050405020304" pitchFamily="18" charset="0"/>
                <a:cs typeface="Times New Roman" panose="02020603050405020304" pitchFamily="18" charset="0"/>
              </a:rPr>
              <a:t>U</a:t>
            </a:r>
            <a:r>
              <a:rPr lang="en-US" altLang="zh-CN" sz="2875" baseline="-25000" dirty="0">
                <a:sym typeface="+mn-ea"/>
              </a:rPr>
              <a:t>O</a:t>
            </a:r>
            <a:r>
              <a:rPr lang="en-US" altLang="zh-CN" sz="2875" b="1" baseline="-25000" dirty="0">
                <a:latin typeface="Times New Roman" panose="02020603050405020304" pitchFamily="18" charset="0"/>
                <a:cs typeface="Times New Roman" panose="02020603050405020304" pitchFamily="18" charset="0"/>
              </a:rPr>
              <a:t> </a:t>
            </a:r>
            <a:r>
              <a:rPr lang="zh-CN" altLang="en-US" sz="2875" dirty="0">
                <a:latin typeface="Times New Roman" panose="02020603050405020304" pitchFamily="18" charset="0"/>
                <a:cs typeface="Times New Roman" panose="02020603050405020304" pitchFamily="18" charset="0"/>
                <a:sym typeface="+mn-ea"/>
              </a:rPr>
              <a:t>，假设</a:t>
            </a:r>
            <a:r>
              <a:rPr lang="zh-CN" altLang="zh-CN" sz="2875" dirty="0">
                <a:latin typeface="Times New Roman" panose="02020603050405020304" pitchFamily="18" charset="0"/>
                <a:cs typeface="Times New Roman" panose="02020603050405020304" pitchFamily="18" charset="0"/>
                <a:sym typeface="+mn-ea"/>
              </a:rPr>
              <a:t>二极管导通电压</a:t>
            </a:r>
            <a:r>
              <a:rPr lang="en-US" altLang="zh-CN" sz="2875" dirty="0">
                <a:latin typeface="Times New Roman" panose="02020603050405020304" pitchFamily="18" charset="0"/>
                <a:cs typeface="Times New Roman" panose="02020603050405020304" pitchFamily="18" charset="0"/>
                <a:sym typeface="+mn-ea"/>
              </a:rPr>
              <a:t> </a:t>
            </a:r>
            <a:r>
              <a:rPr lang="zh-CN" altLang="zh-CN" sz="2875" dirty="0">
                <a:latin typeface="Times New Roman" panose="02020603050405020304" pitchFamily="18" charset="0"/>
                <a:cs typeface="Times New Roman" panose="02020603050405020304" pitchFamily="18" charset="0"/>
                <a:sym typeface="+mn-ea"/>
              </a:rPr>
              <a:t>0.7</a:t>
            </a:r>
            <a:r>
              <a:rPr lang="en-US" altLang="zh-CN" sz="2875" dirty="0">
                <a:latin typeface="Times New Roman" panose="02020603050405020304" pitchFamily="18" charset="0"/>
                <a:cs typeface="Times New Roman" panose="02020603050405020304" pitchFamily="18" charset="0"/>
                <a:sym typeface="+mn-ea"/>
              </a:rPr>
              <a:t>V</a:t>
            </a:r>
            <a:r>
              <a:rPr lang="zh-CN" altLang="en-US" sz="2875" dirty="0">
                <a:latin typeface="Times New Roman" panose="02020603050405020304" pitchFamily="18" charset="0"/>
                <a:cs typeface="Times New Roman" panose="02020603050405020304" pitchFamily="18" charset="0"/>
                <a:sym typeface="+mn-ea"/>
              </a:rPr>
              <a:t>。</a:t>
            </a:r>
            <a:endParaRPr lang="zh-CN" altLang="en-US" sz="2875" b="1" baseline="-25000" dirty="0">
              <a:latin typeface="Times New Roman" panose="02020603050405020304" pitchFamily="18" charset="0"/>
              <a:cs typeface="Times New Roman" panose="02020603050405020304" pitchFamily="18" charset="0"/>
              <a:sym typeface="+mn-ea"/>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72063" y="4433757"/>
            <a:ext cx="2658541" cy="1876285"/>
            <a:chOff x="2834" y="7586"/>
            <a:chExt cx="3492" cy="2464"/>
          </a:xfrm>
        </p:grpSpPr>
        <p:grpSp>
          <p:nvGrpSpPr>
            <p:cNvPr id="9251" name="Group 35"/>
            <p:cNvGrpSpPr/>
            <p:nvPr/>
          </p:nvGrpSpPr>
          <p:grpSpPr bwMode="auto">
            <a:xfrm>
              <a:off x="2834" y="7586"/>
              <a:ext cx="3492" cy="2464"/>
              <a:chOff x="3383" y="1971"/>
              <a:chExt cx="1542" cy="1124"/>
            </a:xfrm>
          </p:grpSpPr>
          <p:graphicFrame>
            <p:nvGraphicFramePr>
              <p:cNvPr id="5133" name="Object 10"/>
              <p:cNvGraphicFramePr>
                <a:graphicFrameLocks noChangeAspect="1"/>
              </p:cNvGraphicFramePr>
              <p:nvPr/>
            </p:nvGraphicFramePr>
            <p:xfrm>
              <a:off x="3383" y="1971"/>
              <a:ext cx="1542" cy="1082"/>
            </p:xfrm>
            <a:graphic>
              <a:graphicData uri="http://schemas.openxmlformats.org/presentationml/2006/ole">
                <mc:AlternateContent xmlns:mc="http://schemas.openxmlformats.org/markup-compatibility/2006">
                  <mc:Choice xmlns:v="urn:schemas-microsoft-com:vml" Requires="v">
                    <p:oleObj spid="_x0000_s41242" name="BMP 图象" r:id="rId1" imgW="1085850" imgH="762000" progId="Paint.Picture">
                      <p:embed/>
                    </p:oleObj>
                  </mc:Choice>
                  <mc:Fallback>
                    <p:oleObj name="BMP 图象" r:id="rId1" imgW="1085850" imgH="762000" progId="Paint.Picture">
                      <p:embed/>
                      <p:pic>
                        <p:nvPicPr>
                          <p:cNvPr id="0" name="图片 41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 y="1971"/>
                            <a:ext cx="1542" cy="1082"/>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4" name="Text Box 19"/>
              <p:cNvSpPr txBox="1">
                <a:spLocks noChangeArrowheads="1"/>
              </p:cNvSpPr>
              <p:nvPr/>
            </p:nvSpPr>
            <p:spPr bwMode="auto">
              <a:xfrm>
                <a:off x="3978" y="2819"/>
                <a:ext cx="293" cy="276"/>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smtClean="0">
                    <a:solidFill>
                      <a:srgbClr val="000000"/>
                    </a:solidFill>
                  </a:rPr>
                  <a:t>(c)</a:t>
                </a:r>
                <a:endParaRPr lang="en-US" altLang="zh-CN" b="1" smtClean="0">
                  <a:solidFill>
                    <a:srgbClr val="000000"/>
                  </a:solidFill>
                </a:endParaRPr>
              </a:p>
            </p:txBody>
          </p:sp>
        </p:grpSp>
        <p:sp>
          <p:nvSpPr>
            <p:cNvPr id="13" name="文本框 12"/>
            <p:cNvSpPr txBox="1"/>
            <p:nvPr>
              <p:custDataLst>
                <p:tags r:id="rId3"/>
              </p:custDataLst>
            </p:nvPr>
          </p:nvSpPr>
          <p:spPr>
            <a:xfrm>
              <a:off x="5616" y="8589"/>
              <a:ext cx="710" cy="543"/>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sz="2160" i="1" dirty="0" smtClean="0">
                  <a:latin typeface="Times New Roman" panose="02020603050405020304" pitchFamily="18" charset="0"/>
                  <a:cs typeface="Times New Roman" panose="02020603050405020304" pitchFamily="18" charset="0"/>
                </a:rPr>
                <a:t>U</a:t>
              </a:r>
              <a:r>
                <a:rPr lang="en-US" altLang="zh-CN" sz="2160" baseline="-25000" dirty="0" smtClean="0">
                  <a:latin typeface="Times New Roman" panose="02020603050405020304" pitchFamily="18" charset="0"/>
                  <a:cs typeface="Times New Roman" panose="02020603050405020304" pitchFamily="18" charset="0"/>
                </a:rPr>
                <a:t>Z</a:t>
              </a:r>
              <a:endParaRPr lang="en-US" altLang="zh-CN" sz="2160" baseline="-25000" dirty="0" smtClean="0">
                <a:latin typeface="Times New Roman" panose="02020603050405020304" pitchFamily="18" charset="0"/>
                <a:cs typeface="Times New Roman" panose="02020603050405020304" pitchFamily="18" charset="0"/>
              </a:endParaRPr>
            </a:p>
          </p:txBody>
        </p:sp>
      </p:grpSp>
      <p:sp>
        <p:nvSpPr>
          <p:cNvPr id="4098" name="Text Box 2"/>
          <p:cNvSpPr txBox="1">
            <a:spLocks noChangeArrowheads="1"/>
          </p:cNvSpPr>
          <p:nvPr/>
        </p:nvSpPr>
        <p:spPr bwMode="auto">
          <a:xfrm>
            <a:off x="743136" y="588995"/>
            <a:ext cx="4509318"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355" b="1" dirty="0" smtClean="0">
                <a:solidFill>
                  <a:srgbClr val="FF0000"/>
                </a:solidFill>
              </a:rPr>
              <a:t>1.3.5 </a:t>
            </a:r>
            <a:r>
              <a:rPr lang="zh-CN" altLang="en-US" sz="3355" b="1" dirty="0">
                <a:solidFill>
                  <a:srgbClr val="FF0000"/>
                </a:solidFill>
                <a:latin typeface="黑体" panose="02010609060101010101" pitchFamily="49" charset="-122"/>
                <a:ea typeface="黑体" panose="02010609060101010101" pitchFamily="49" charset="-122"/>
              </a:rPr>
              <a:t>稳压二极管</a:t>
            </a:r>
            <a:endParaRPr lang="zh-CN" altLang="en-US" sz="3355" b="1" dirty="0">
              <a:solidFill>
                <a:srgbClr val="FF0000"/>
              </a:solidFill>
              <a:latin typeface="黑体" panose="02010609060101010101" pitchFamily="49" charset="-122"/>
              <a:ea typeface="黑体" panose="02010609060101010101" pitchFamily="49" charset="-122"/>
            </a:endParaRPr>
          </a:p>
        </p:txBody>
      </p:sp>
      <p:sp>
        <p:nvSpPr>
          <p:cNvPr id="4099" name="Text Box 3"/>
          <p:cNvSpPr txBox="1">
            <a:spLocks noChangeArrowheads="1"/>
          </p:cNvSpPr>
          <p:nvPr/>
        </p:nvSpPr>
        <p:spPr bwMode="auto">
          <a:xfrm>
            <a:off x="917575" y="1127125"/>
            <a:ext cx="10706735" cy="9531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sz="2800" b="1" dirty="0" smtClean="0">
                <a:solidFill>
                  <a:srgbClr val="000000"/>
                </a:solidFill>
              </a:rPr>
              <a:t>        </a:t>
            </a:r>
            <a:r>
              <a:rPr lang="zh-CN" altLang="en-US" sz="2800" b="1" dirty="0" smtClean="0">
                <a:solidFill>
                  <a:srgbClr val="000000"/>
                </a:solidFill>
              </a:rPr>
              <a:t>稳压二极管是应用在</a:t>
            </a:r>
            <a:r>
              <a:rPr lang="zh-CN" altLang="en-US" sz="2800" b="1" dirty="0" smtClean="0">
                <a:solidFill>
                  <a:srgbClr val="FF0000"/>
                </a:solidFill>
              </a:rPr>
              <a:t>反向击穿区</a:t>
            </a:r>
            <a:r>
              <a:rPr lang="zh-CN" altLang="en-US" sz="2800" b="1" dirty="0" smtClean="0">
                <a:solidFill>
                  <a:srgbClr val="000000"/>
                </a:solidFill>
              </a:rPr>
              <a:t>的特殊硅二极管。稳压二极管的伏安特性曲线与硅二极管的伏安特性曲线完全一样。</a:t>
            </a:r>
            <a:endParaRPr lang="zh-CN" altLang="en-US" sz="2800" b="1"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5124" name="Text Box 16"/>
          <p:cNvSpPr txBox="1">
            <a:spLocks noChangeArrowheads="1"/>
          </p:cNvSpPr>
          <p:nvPr/>
        </p:nvSpPr>
        <p:spPr bwMode="auto">
          <a:xfrm>
            <a:off x="2408150" y="6354689"/>
            <a:ext cx="8297662" cy="46037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solidFill>
                  <a:srgbClr val="FF3300"/>
                </a:solidFill>
                <a:sym typeface="+mn-ea"/>
              </a:rPr>
              <a:t>稳压二极管的</a:t>
            </a:r>
            <a:r>
              <a:rPr lang="en-US" altLang="zh-CN" b="1" dirty="0">
                <a:solidFill>
                  <a:srgbClr val="FF3300"/>
                </a:solidFill>
                <a:sym typeface="+mn-ea"/>
              </a:rPr>
              <a:t> </a:t>
            </a:r>
            <a:r>
              <a:rPr lang="en-US" altLang="zh-CN" b="1" smtClean="0">
                <a:solidFill>
                  <a:srgbClr val="FF3300"/>
                </a:solidFill>
              </a:rPr>
              <a:t>(a)</a:t>
            </a:r>
            <a:r>
              <a:rPr lang="zh-CN" altLang="en-US" b="1" smtClean="0">
                <a:solidFill>
                  <a:srgbClr val="FF3300"/>
                </a:solidFill>
              </a:rPr>
              <a:t>符号   </a:t>
            </a:r>
            <a:r>
              <a:rPr lang="en-US" altLang="zh-CN" b="1" smtClean="0">
                <a:solidFill>
                  <a:srgbClr val="FF3300"/>
                </a:solidFill>
              </a:rPr>
              <a:t>(b) </a:t>
            </a:r>
            <a:r>
              <a:rPr lang="zh-CN" altLang="en-US" b="1" dirty="0">
                <a:solidFill>
                  <a:srgbClr val="FF3300"/>
                </a:solidFill>
                <a:sym typeface="+mn-ea"/>
              </a:rPr>
              <a:t>伏安特性曲线图</a:t>
            </a:r>
            <a:r>
              <a:rPr lang="zh-CN" altLang="en-US" b="1" smtClean="0">
                <a:solidFill>
                  <a:srgbClr val="FF3300"/>
                </a:solidFill>
              </a:rPr>
              <a:t>   </a:t>
            </a:r>
            <a:r>
              <a:rPr lang="en-US" altLang="zh-CN" b="1" smtClean="0">
                <a:solidFill>
                  <a:srgbClr val="FF3300"/>
                </a:solidFill>
              </a:rPr>
              <a:t>(c)</a:t>
            </a:r>
            <a:r>
              <a:rPr lang="zh-CN" altLang="en-US" b="1" smtClean="0">
                <a:solidFill>
                  <a:srgbClr val="FF3300"/>
                </a:solidFill>
              </a:rPr>
              <a:t>应用电路</a:t>
            </a:r>
            <a:endParaRPr lang="zh-CN" altLang="en-US" b="1" smtClean="0">
              <a:solidFill>
                <a:srgbClr val="000000"/>
              </a:solidFill>
            </a:endParaRPr>
          </a:p>
        </p:txBody>
      </p:sp>
      <p:grpSp>
        <p:nvGrpSpPr>
          <p:cNvPr id="9249" name="Group 33"/>
          <p:cNvGrpSpPr/>
          <p:nvPr/>
        </p:nvGrpSpPr>
        <p:grpSpPr bwMode="auto">
          <a:xfrm>
            <a:off x="3750310" y="2252980"/>
            <a:ext cx="1597025" cy="1833880"/>
            <a:chOff x="3871" y="720"/>
            <a:chExt cx="1025" cy="1190"/>
          </a:xfrm>
        </p:grpSpPr>
        <p:graphicFrame>
          <p:nvGraphicFramePr>
            <p:cNvPr id="5131" name="Object 11"/>
            <p:cNvGraphicFramePr>
              <a:graphicFrameLocks noChangeAspect="1"/>
            </p:cNvGraphicFramePr>
            <p:nvPr/>
          </p:nvGraphicFramePr>
          <p:xfrm>
            <a:off x="3871" y="720"/>
            <a:ext cx="1025" cy="1190"/>
          </p:xfrm>
          <a:graphic>
            <a:graphicData uri="http://schemas.openxmlformats.org/presentationml/2006/ole">
              <mc:AlternateContent xmlns:mc="http://schemas.openxmlformats.org/markup-compatibility/2006">
                <mc:Choice xmlns:v="urn:schemas-microsoft-com:vml" Requires="v">
                  <p:oleObj spid="_x0000_s41243" name="BMP 图象" r:id="rId4" imgW="885825" imgH="1028700" progId="Paint.Picture">
                    <p:embed/>
                  </p:oleObj>
                </mc:Choice>
                <mc:Fallback>
                  <p:oleObj name="BMP 图象" r:id="rId4" imgW="885825" imgH="1028700" progId="Paint.Picture">
                    <p:embed/>
                    <p:pic>
                      <p:nvPicPr>
                        <p:cNvPr id="0" name="图片 412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 y="720"/>
                          <a:ext cx="1025" cy="1190"/>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2" name="Text Box 17"/>
            <p:cNvSpPr txBox="1">
              <a:spLocks noChangeArrowheads="1"/>
            </p:cNvSpPr>
            <p:nvPr/>
          </p:nvSpPr>
          <p:spPr bwMode="auto">
            <a:xfrm>
              <a:off x="4207" y="1607"/>
              <a:ext cx="293" cy="29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smtClean="0">
                  <a:solidFill>
                    <a:srgbClr val="000000"/>
                  </a:solidFill>
                </a:rPr>
                <a:t>(a)</a:t>
              </a:r>
              <a:endParaRPr lang="en-US" altLang="zh-CN" b="1" smtClean="0">
                <a:solidFill>
                  <a:srgbClr val="000000"/>
                </a:solidFill>
              </a:endParaRPr>
            </a:p>
          </p:txBody>
        </p:sp>
      </p:grpSp>
      <p:sp>
        <p:nvSpPr>
          <p:cNvPr id="5" name="圆角矩形标注 4"/>
          <p:cNvSpPr/>
          <p:nvPr/>
        </p:nvSpPr>
        <p:spPr>
          <a:xfrm>
            <a:off x="1148715" y="5589270"/>
            <a:ext cx="1322705" cy="690245"/>
          </a:xfrm>
          <a:prstGeom prst="wedgeRoundRectCallout">
            <a:avLst>
              <a:gd name="adj1" fmla="val 195943"/>
              <a:gd name="adj2" fmla="val -71527"/>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rgbClr val="0000FF"/>
                </a:solidFill>
              </a:rPr>
              <a:t>反偏</a:t>
            </a:r>
            <a:endParaRPr lang="zh-CN" altLang="en-US" b="1">
              <a:solidFill>
                <a:srgbClr val="0000FF"/>
              </a:solidFill>
            </a:endParaRPr>
          </a:p>
        </p:txBody>
      </p:sp>
      <p:grpSp>
        <p:nvGrpSpPr>
          <p:cNvPr id="16" name="组合 15"/>
          <p:cNvGrpSpPr/>
          <p:nvPr/>
        </p:nvGrpSpPr>
        <p:grpSpPr>
          <a:xfrm>
            <a:off x="6006465" y="2235200"/>
            <a:ext cx="4210050" cy="3933190"/>
            <a:chOff x="7082" y="2649"/>
            <a:chExt cx="6000" cy="5830"/>
          </a:xfrm>
        </p:grpSpPr>
        <p:grpSp>
          <p:nvGrpSpPr>
            <p:cNvPr id="12" name="组合 11"/>
            <p:cNvGrpSpPr/>
            <p:nvPr/>
          </p:nvGrpSpPr>
          <p:grpSpPr>
            <a:xfrm>
              <a:off x="7082" y="2649"/>
              <a:ext cx="6000" cy="5830"/>
              <a:chOff x="7082" y="4223"/>
              <a:chExt cx="6000" cy="5830"/>
            </a:xfrm>
          </p:grpSpPr>
          <p:grpSp>
            <p:nvGrpSpPr>
              <p:cNvPr id="10" name="组合 9"/>
              <p:cNvGrpSpPr/>
              <p:nvPr/>
            </p:nvGrpSpPr>
            <p:grpSpPr>
              <a:xfrm>
                <a:off x="7082" y="4223"/>
                <a:ext cx="6000" cy="5830"/>
                <a:chOff x="2223" y="2189"/>
                <a:chExt cx="6000" cy="5830"/>
              </a:xfrm>
            </p:grpSpPr>
            <p:graphicFrame>
              <p:nvGraphicFramePr>
                <p:cNvPr id="9228" name="对象 9227"/>
                <p:cNvGraphicFramePr/>
                <p:nvPr>
                  <p:custDataLst>
                    <p:tags r:id="rId6"/>
                  </p:custDataLst>
                </p:nvPr>
              </p:nvGraphicFramePr>
              <p:xfrm>
                <a:off x="2223" y="2189"/>
                <a:ext cx="6000" cy="5830"/>
              </p:xfrm>
              <a:graphic>
                <a:graphicData uri="http://schemas.openxmlformats.org/presentationml/2006/ole">
                  <mc:AlternateContent xmlns:mc="http://schemas.openxmlformats.org/markup-compatibility/2006">
                    <mc:Choice xmlns:v="urn:schemas-microsoft-com:vml" Requires="v">
                      <p:oleObj spid="_x0000_s3078" name="" r:id="rId7" imgW="2458085" imgH="2546350" progId="Paint.Picture">
                        <p:embed/>
                      </p:oleObj>
                    </mc:Choice>
                    <mc:Fallback>
                      <p:oleObj name="" r:id="rId7" imgW="2458085" imgH="2546350" progId="Paint.Picture">
                        <p:embed/>
                        <p:pic>
                          <p:nvPicPr>
                            <p:cNvPr id="0" name="图片 3077"/>
                            <p:cNvPicPr/>
                            <p:nvPr/>
                          </p:nvPicPr>
                          <p:blipFill>
                            <a:blip r:embed="rId8"/>
                            <a:stretch>
                              <a:fillRect/>
                            </a:stretch>
                          </p:blipFill>
                          <p:spPr>
                            <a:xfrm>
                              <a:off x="2223" y="2189"/>
                              <a:ext cx="6000" cy="5830"/>
                            </a:xfrm>
                            <a:prstGeom prst="rect">
                              <a:avLst/>
                            </a:prstGeom>
                            <a:noFill/>
                            <a:ln w="38100" cap="flat" cmpd="sng">
                              <a:pattFill prst="pct90">
                                <a:fgClr>
                                  <a:srgbClr val="FF00FF"/>
                                </a:fgClr>
                                <a:bgClr>
                                  <a:srgbClr val="66FF99"/>
                                </a:bgClr>
                              </a:pattFill>
                              <a:prstDash val="solid"/>
                              <a:miter/>
                              <a:headEnd type="none" w="med" len="med"/>
                              <a:tailEnd type="none" w="med" len="med"/>
                            </a:ln>
                          </p:spPr>
                        </p:pic>
                      </p:oleObj>
                    </mc:Fallback>
                  </mc:AlternateContent>
                </a:graphicData>
              </a:graphic>
            </p:graphicFrame>
            <p:sp>
              <p:nvSpPr>
                <p:cNvPr id="7" name="文本框 6"/>
                <p:cNvSpPr txBox="1"/>
                <p:nvPr>
                  <p:custDataLst>
                    <p:tags r:id="rId9"/>
                  </p:custDataLst>
                </p:nvPr>
              </p:nvSpPr>
              <p:spPr>
                <a:xfrm>
                  <a:off x="6976" y="4531"/>
                  <a:ext cx="1163" cy="451"/>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sz="2160" i="1" dirty="0" smtClean="0">
                      <a:latin typeface="Times New Roman" panose="02020603050405020304" pitchFamily="18" charset="0"/>
                      <a:cs typeface="Times New Roman" panose="02020603050405020304" pitchFamily="18" charset="0"/>
                    </a:rPr>
                    <a:t>U </a:t>
                  </a:r>
                  <a:r>
                    <a:rPr lang="en-US" altLang="zh-CN" sz="2160" dirty="0" smtClean="0">
                      <a:latin typeface="Times New Roman" panose="02020603050405020304" pitchFamily="18" charset="0"/>
                      <a:cs typeface="Times New Roman" panose="02020603050405020304" pitchFamily="18" charset="0"/>
                    </a:rPr>
                    <a:t>/V</a:t>
                  </a:r>
                  <a:endParaRPr lang="en-US" altLang="zh-CN" sz="2160" baseline="-25000" dirty="0" smtClean="0">
                    <a:latin typeface="Times New Roman" panose="02020603050405020304" pitchFamily="18" charset="0"/>
                    <a:cs typeface="Times New Roman" panose="02020603050405020304" pitchFamily="18" charset="0"/>
                  </a:endParaRPr>
                </a:p>
              </p:txBody>
            </p:sp>
            <p:sp>
              <p:nvSpPr>
                <p:cNvPr id="8" name="文本框 7"/>
                <p:cNvSpPr txBox="1"/>
                <p:nvPr>
                  <p:custDataLst>
                    <p:tags r:id="rId10"/>
                  </p:custDataLst>
                </p:nvPr>
              </p:nvSpPr>
              <p:spPr>
                <a:xfrm>
                  <a:off x="3801" y="6982"/>
                  <a:ext cx="863" cy="451"/>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en-US" altLang="zh-CN" sz="2160" i="1" dirty="0" smtClean="0">
                      <a:latin typeface="Times New Roman" panose="02020603050405020304" pitchFamily="18" charset="0"/>
                      <a:cs typeface="Times New Roman" panose="02020603050405020304" pitchFamily="18" charset="0"/>
                    </a:rPr>
                    <a:t>U</a:t>
                  </a:r>
                  <a:r>
                    <a:rPr lang="en-US" altLang="zh-CN" sz="2160" baseline="-25000" dirty="0" smtClean="0">
                      <a:latin typeface="Times New Roman" panose="02020603050405020304" pitchFamily="18" charset="0"/>
                      <a:cs typeface="Times New Roman" panose="02020603050405020304" pitchFamily="18" charset="0"/>
                    </a:rPr>
                    <a:t>Z</a:t>
                  </a:r>
                  <a:endParaRPr lang="en-US" altLang="zh-CN" sz="2160" baseline="-25000" dirty="0" smtClean="0">
                    <a:latin typeface="Times New Roman" panose="02020603050405020304" pitchFamily="18" charset="0"/>
                    <a:cs typeface="Times New Roman" panose="02020603050405020304" pitchFamily="18" charset="0"/>
                  </a:endParaRPr>
                </a:p>
              </p:txBody>
            </p:sp>
            <p:sp>
              <p:nvSpPr>
                <p:cNvPr id="9" name="文本框 8"/>
                <p:cNvSpPr txBox="1"/>
                <p:nvPr>
                  <p:custDataLst>
                    <p:tags r:id="rId11"/>
                  </p:custDataLst>
                </p:nvPr>
              </p:nvSpPr>
              <p:spPr>
                <a:xfrm>
                  <a:off x="3278" y="7373"/>
                  <a:ext cx="1230" cy="451"/>
                </a:xfrm>
                <a:prstGeom prst="rect">
                  <a:avLst/>
                </a:prstGeom>
                <a:solidFill>
                  <a:schemeClr val="bg1"/>
                </a:solidFill>
              </p:spPr>
              <p:txBody>
                <a:bodyPr wrap="square" rtlCol="0">
                  <a:noAutofit/>
                </a:bodyPr>
                <a:p>
                  <a:pPr marL="0" indent="0" algn="l">
                    <a:lnSpc>
                      <a:spcPct val="60000"/>
                    </a:lnSpc>
                    <a:spcBef>
                      <a:spcPts val="0"/>
                    </a:spcBef>
                    <a:spcAft>
                      <a:spcPts val="0"/>
                    </a:spcAft>
                    <a:buNone/>
                  </a:pPr>
                  <a:r>
                    <a:rPr lang="zh-CN" altLang="en-US" sz="2160" dirty="0" smtClean="0">
                      <a:latin typeface="Times New Roman" panose="02020603050405020304" pitchFamily="18" charset="0"/>
                      <a:cs typeface="Times New Roman" panose="02020603050405020304" pitchFamily="18" charset="0"/>
                    </a:rPr>
                    <a:t>△</a:t>
                  </a:r>
                  <a:r>
                    <a:rPr lang="en-US" altLang="zh-CN" sz="2160" i="1" dirty="0" smtClean="0">
                      <a:latin typeface="Times New Roman" panose="02020603050405020304" pitchFamily="18" charset="0"/>
                      <a:cs typeface="Times New Roman" panose="02020603050405020304" pitchFamily="18" charset="0"/>
                    </a:rPr>
                    <a:t>U</a:t>
                  </a:r>
                  <a:r>
                    <a:rPr lang="en-US" altLang="zh-CN" sz="2160" baseline="-25000" dirty="0" smtClean="0">
                      <a:latin typeface="Times New Roman" panose="02020603050405020304" pitchFamily="18" charset="0"/>
                      <a:cs typeface="Times New Roman" panose="02020603050405020304" pitchFamily="18" charset="0"/>
                    </a:rPr>
                    <a:t>Z</a:t>
                  </a:r>
                  <a:endParaRPr lang="en-US" altLang="zh-CN" sz="2160" baseline="-25000" dirty="0" smtClean="0">
                    <a:latin typeface="Times New Roman" panose="02020603050405020304" pitchFamily="18" charset="0"/>
                    <a:cs typeface="Times New Roman" panose="02020603050405020304" pitchFamily="18" charset="0"/>
                  </a:endParaRPr>
                </a:p>
              </p:txBody>
            </p:sp>
          </p:grpSp>
          <p:sp>
            <p:nvSpPr>
              <p:cNvPr id="11" name="文本框 10"/>
              <p:cNvSpPr txBox="1"/>
              <p:nvPr>
                <p:custDataLst>
                  <p:tags r:id="rId12"/>
                </p:custDataLst>
              </p:nvPr>
            </p:nvSpPr>
            <p:spPr>
              <a:xfrm>
                <a:off x="9828" y="4282"/>
                <a:ext cx="459" cy="393"/>
              </a:xfrm>
              <a:prstGeom prst="rect">
                <a:avLst/>
              </a:prstGeom>
              <a:solidFill>
                <a:schemeClr val="bg1"/>
              </a:solidFill>
            </p:spPr>
            <p:txBody>
              <a:bodyPr wrap="square" rtlCol="0">
                <a:noAutofit/>
              </a:bodyPr>
              <a:p>
                <a:pPr marL="0" indent="0" algn="r">
                  <a:lnSpc>
                    <a:spcPct val="60000"/>
                  </a:lnSpc>
                  <a:spcBef>
                    <a:spcPts val="0"/>
                  </a:spcBef>
                  <a:spcAft>
                    <a:spcPts val="0"/>
                  </a:spcAft>
                  <a:buNone/>
                </a:pPr>
                <a:r>
                  <a:rPr lang="en-US" altLang="zh-CN" sz="2160" i="1" dirty="0" smtClean="0">
                    <a:latin typeface="Times New Roman" panose="02020603050405020304" pitchFamily="18" charset="0"/>
                    <a:cs typeface="Times New Roman" panose="02020603050405020304" pitchFamily="18" charset="0"/>
                  </a:rPr>
                  <a:t>i</a:t>
                </a:r>
                <a:endParaRPr lang="en-US" altLang="zh-CN" sz="2160" baseline="-25000" dirty="0" smtClean="0">
                  <a:latin typeface="Times New Roman" panose="02020603050405020304" pitchFamily="18" charset="0"/>
                  <a:cs typeface="Times New Roman" panose="02020603050405020304" pitchFamily="18" charset="0"/>
                </a:endParaRPr>
              </a:p>
            </p:txBody>
          </p:sp>
        </p:grpSp>
        <p:sp>
          <p:nvSpPr>
            <p:cNvPr id="4" name="文本框 3"/>
            <p:cNvSpPr txBox="1"/>
            <p:nvPr>
              <p:custDataLst>
                <p:tags r:id="rId13"/>
              </p:custDataLst>
            </p:nvPr>
          </p:nvSpPr>
          <p:spPr>
            <a:xfrm>
              <a:off x="7417" y="4730"/>
              <a:ext cx="863" cy="673"/>
            </a:xfrm>
            <a:prstGeom prst="rect">
              <a:avLst/>
            </a:prstGeom>
            <a:solidFill>
              <a:schemeClr val="bg1"/>
            </a:solidFill>
          </p:spPr>
          <p:txBody>
            <a:bodyPr wrap="square" rtlCol="0">
              <a:noAutofit/>
            </a:bodyPr>
            <a:p>
              <a:pPr indent="0" algn="l" fontAlgn="auto">
                <a:lnSpc>
                  <a:spcPct val="120000"/>
                </a:lnSpc>
                <a:spcBef>
                  <a:spcPts val="0"/>
                </a:spcBef>
                <a:spcAft>
                  <a:spcPts val="0"/>
                </a:spcAft>
                <a:buNone/>
              </a:pPr>
              <a:r>
                <a:rPr lang="en-US" altLang="zh-CN" b="1" i="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a:t>
              </a:r>
              <a:endParaRPr lang="en-US" altLang="zh-CN"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5" name="直接连接符 14"/>
            <p:cNvCxnSpPr/>
            <p:nvPr/>
          </p:nvCxnSpPr>
          <p:spPr>
            <a:xfrm flipV="1">
              <a:off x="7765" y="5584"/>
              <a:ext cx="0" cy="215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074"/>
          <p:cNvSpPr txBox="1">
            <a:spLocks noChangeArrowheads="1"/>
          </p:cNvSpPr>
          <p:nvPr>
            <p:custDataLst>
              <p:tags r:id="rId1"/>
            </p:custDataLst>
          </p:nvPr>
        </p:nvSpPr>
        <p:spPr bwMode="auto">
          <a:xfrm>
            <a:off x="852005" y="674289"/>
            <a:ext cx="5700027" cy="9772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b="1" dirty="0" smtClean="0">
                <a:solidFill>
                  <a:srgbClr val="000000"/>
                </a:solidFill>
              </a:rPr>
              <a:t>         </a:t>
            </a:r>
            <a:r>
              <a:rPr lang="zh-CN" altLang="en-US" sz="2875" b="1" dirty="0" smtClean="0">
                <a:solidFill>
                  <a:srgbClr val="000000"/>
                </a:solidFill>
              </a:rPr>
              <a:t>从稳压二极管的伏安特性曲线上可以确定稳压二极管的参数。</a:t>
            </a:r>
            <a:endParaRPr lang="zh-CN" altLang="en-US" sz="2875" b="1" dirty="0" smtClean="0">
              <a:solidFill>
                <a:srgbClr val="000000"/>
              </a:solidFill>
            </a:endParaRPr>
          </a:p>
        </p:txBody>
      </p:sp>
      <p:grpSp>
        <p:nvGrpSpPr>
          <p:cNvPr id="11" name="组合 10"/>
          <p:cNvGrpSpPr/>
          <p:nvPr>
            <p:custDataLst>
              <p:tags r:id="rId2"/>
            </p:custDataLst>
          </p:nvPr>
        </p:nvGrpSpPr>
        <p:grpSpPr>
          <a:xfrm>
            <a:off x="939558" y="1755042"/>
            <a:ext cx="5190702" cy="1509704"/>
            <a:chOff x="427" y="2975"/>
            <a:chExt cx="6818" cy="1983"/>
          </a:xfrm>
        </p:grpSpPr>
        <p:sp>
          <p:nvSpPr>
            <p:cNvPr id="10244" name="Text Box 3076"/>
            <p:cNvSpPr txBox="1">
              <a:spLocks noChangeArrowheads="1"/>
            </p:cNvSpPr>
            <p:nvPr>
              <p:custDataLst>
                <p:tags r:id="rId3"/>
              </p:custDataLst>
            </p:nvPr>
          </p:nvSpPr>
          <p:spPr bwMode="auto">
            <a:xfrm>
              <a:off x="1014" y="2975"/>
              <a:ext cx="5032" cy="70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75" b="1" dirty="0">
                  <a:solidFill>
                    <a:srgbClr val="0000FF"/>
                  </a:solidFill>
                  <a:ea typeface="黑体" panose="02010609060101010101" pitchFamily="49" charset="-122"/>
                  <a:cs typeface="Times New Roman" panose="02020603050405020304" pitchFamily="18" charset="0"/>
                </a:rPr>
                <a:t>(1) 稳定电压</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dirty="0">
                  <a:solidFill>
                    <a:srgbClr val="FF0000"/>
                  </a:solidFill>
                  <a:cs typeface="Times New Roman" panose="02020603050405020304" pitchFamily="18" charset="0"/>
                </a:rPr>
                <a:t>U</a:t>
              </a:r>
              <a:r>
                <a:rPr lang="en-US" altLang="zh-CN" sz="2875" b="1" baseline="-25000" dirty="0">
                  <a:solidFill>
                    <a:srgbClr val="FF0000"/>
                  </a:solidFill>
                  <a:cs typeface="Times New Roman" panose="02020603050405020304" pitchFamily="18" charset="0"/>
                </a:rPr>
                <a:t>Z</a:t>
              </a:r>
              <a:r>
                <a:rPr lang="en-US" altLang="zh-CN" sz="2875" b="1" dirty="0">
                  <a:solidFill>
                    <a:srgbClr val="FF0000"/>
                  </a:solidFill>
                  <a:cs typeface="Times New Roman" panose="02020603050405020304" pitchFamily="18" charset="0"/>
                </a:rPr>
                <a:t> </a:t>
              </a:r>
              <a:endParaRPr lang="en-US" altLang="zh-CN" sz="2875" b="1" dirty="0">
                <a:solidFill>
                  <a:srgbClr val="FF0000"/>
                </a:solidFill>
                <a:cs typeface="Times New Roman" panose="02020603050405020304" pitchFamily="18" charset="0"/>
              </a:endParaRPr>
            </a:p>
          </p:txBody>
        </p:sp>
        <p:sp>
          <p:nvSpPr>
            <p:cNvPr id="10251" name="Text Box 3083"/>
            <p:cNvSpPr txBox="1">
              <a:spLocks noChangeArrowheads="1"/>
            </p:cNvSpPr>
            <p:nvPr>
              <p:custDataLst>
                <p:tags r:id="rId4"/>
              </p:custDataLst>
            </p:nvPr>
          </p:nvSpPr>
          <p:spPr bwMode="auto">
            <a:xfrm>
              <a:off x="427" y="3674"/>
              <a:ext cx="6818" cy="1284"/>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b="1" dirty="0" smtClean="0">
                  <a:solidFill>
                    <a:srgbClr val="000000"/>
                  </a:solidFill>
                  <a:cs typeface="Times New Roman" panose="02020603050405020304" pitchFamily="18" charset="0"/>
                </a:rPr>
                <a:t>        </a:t>
              </a:r>
              <a:r>
                <a:rPr lang="zh-CN" altLang="en-US" sz="2875" b="1" dirty="0" smtClean="0">
                  <a:solidFill>
                    <a:schemeClr val="tx1"/>
                  </a:solidFill>
                  <a:cs typeface="Times New Roman" panose="02020603050405020304" pitchFamily="18" charset="0"/>
                </a:rPr>
                <a:t>在规定的反向工作电流下稳压管的反向击穿电压。</a:t>
              </a:r>
              <a:endParaRPr lang="zh-CN" altLang="en-US" sz="2875" b="1" dirty="0" smtClean="0">
                <a:solidFill>
                  <a:schemeClr val="tx1"/>
                </a:solidFill>
                <a:cs typeface="Times New Roman" panose="02020603050405020304" pitchFamily="18" charset="0"/>
              </a:endParaRPr>
            </a:p>
          </p:txBody>
        </p:sp>
      </p:gr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grpSp>
        <p:nvGrpSpPr>
          <p:cNvPr id="12" name="组合 11"/>
          <p:cNvGrpSpPr/>
          <p:nvPr>
            <p:custDataLst>
              <p:tags r:id="rId5"/>
            </p:custDataLst>
          </p:nvPr>
        </p:nvGrpSpPr>
        <p:grpSpPr>
          <a:xfrm>
            <a:off x="1175568" y="3554049"/>
            <a:ext cx="5107718" cy="2504753"/>
            <a:chOff x="737" y="6581"/>
            <a:chExt cx="6709" cy="3290"/>
          </a:xfrm>
        </p:grpSpPr>
        <p:sp>
          <p:nvSpPr>
            <p:cNvPr id="10247" name="Text Box 3079"/>
            <p:cNvSpPr txBox="1">
              <a:spLocks noChangeArrowheads="1"/>
            </p:cNvSpPr>
            <p:nvPr>
              <p:custDataLst>
                <p:tags r:id="rId6"/>
              </p:custDataLst>
            </p:nvPr>
          </p:nvSpPr>
          <p:spPr bwMode="auto">
            <a:xfrm>
              <a:off x="1014" y="6581"/>
              <a:ext cx="3487" cy="70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zh-CN" altLang="en-US" sz="2875" b="1" dirty="0">
                  <a:solidFill>
                    <a:srgbClr val="0000FF"/>
                  </a:solidFill>
                  <a:ea typeface="黑体" panose="02010609060101010101" pitchFamily="49" charset="-122"/>
                  <a:cs typeface="Times New Roman" panose="02020603050405020304" pitchFamily="18" charset="0"/>
                </a:rPr>
                <a:t>(2) </a:t>
              </a:r>
              <a:r>
                <a:rPr lang="zh-CN" altLang="en-US" sz="2875" b="1" dirty="0">
                  <a:solidFill>
                    <a:srgbClr val="0000FF"/>
                  </a:solidFill>
                  <a:ea typeface="黑体" panose="02010609060101010101" pitchFamily="49" charset="-122"/>
                  <a:cs typeface="Times New Roman" panose="02020603050405020304" pitchFamily="18" charset="0"/>
                  <a:sym typeface="+mn-ea"/>
                </a:rPr>
                <a:t>稳定电流</a:t>
              </a:r>
              <a:r>
                <a:rPr lang="en-US" altLang="zh-CN" sz="2875" b="1" dirty="0">
                  <a:solidFill>
                    <a:srgbClr val="0000FF"/>
                  </a:solidFill>
                  <a:ea typeface="黑体" panose="02010609060101010101" pitchFamily="49" charset="-122"/>
                  <a:cs typeface="Times New Roman" panose="02020603050405020304" pitchFamily="18" charset="0"/>
                  <a:sym typeface="+mn-ea"/>
                </a:rPr>
                <a:t> </a:t>
              </a:r>
              <a:r>
                <a:rPr lang="en-US" altLang="zh-CN" sz="2875" b="1" i="1" dirty="0" err="1">
                  <a:solidFill>
                    <a:srgbClr val="FF0000"/>
                  </a:solidFill>
                  <a:cs typeface="Times New Roman" panose="02020603050405020304" pitchFamily="18" charset="0"/>
                  <a:sym typeface="+mn-ea"/>
                </a:rPr>
                <a:t>I</a:t>
              </a:r>
              <a:r>
                <a:rPr lang="en-US" altLang="zh-CN" sz="2875" b="1" baseline="-25000" dirty="0" err="1">
                  <a:solidFill>
                    <a:srgbClr val="FF0000"/>
                  </a:solidFill>
                  <a:cs typeface="Times New Roman" panose="02020603050405020304" pitchFamily="18" charset="0"/>
                  <a:sym typeface="+mn-ea"/>
                </a:rPr>
                <a:t>Z</a:t>
              </a:r>
              <a:r>
                <a:rPr lang="en-US" altLang="zh-CN" sz="2875" b="1" dirty="0" smtClean="0">
                  <a:solidFill>
                    <a:srgbClr val="FF0000"/>
                  </a:solidFill>
                  <a:cs typeface="Times New Roman" panose="02020603050405020304" pitchFamily="18" charset="0"/>
                </a:rPr>
                <a:t> </a:t>
              </a:r>
              <a:endParaRPr lang="en-US" altLang="zh-CN" sz="2875" b="1" dirty="0" smtClean="0">
                <a:solidFill>
                  <a:srgbClr val="FF0000"/>
                </a:solidFill>
                <a:cs typeface="Times New Roman" panose="02020603050405020304" pitchFamily="18" charset="0"/>
              </a:endParaRPr>
            </a:p>
          </p:txBody>
        </p:sp>
        <p:sp>
          <p:nvSpPr>
            <p:cNvPr id="10252" name="Text Box 3084"/>
            <p:cNvSpPr txBox="1">
              <a:spLocks noChangeArrowheads="1"/>
            </p:cNvSpPr>
            <p:nvPr>
              <p:custDataLst>
                <p:tags r:id="rId7"/>
              </p:custDataLst>
            </p:nvPr>
          </p:nvSpPr>
          <p:spPr bwMode="auto">
            <a:xfrm>
              <a:off x="737" y="7423"/>
              <a:ext cx="6709" cy="2448"/>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b="1" dirty="0" smtClean="0">
                  <a:solidFill>
                    <a:srgbClr val="000000"/>
                  </a:solidFill>
                  <a:cs typeface="Times New Roman" panose="02020603050405020304" pitchFamily="18" charset="0"/>
                </a:rPr>
                <a:t>      </a:t>
              </a:r>
              <a:r>
                <a:rPr lang="en-US" altLang="zh-CN" b="1" dirty="0" smtClean="0">
                  <a:solidFill>
                    <a:schemeClr val="tx1"/>
                  </a:solidFill>
                  <a:cs typeface="Times New Roman" panose="02020603050405020304" pitchFamily="18" charset="0"/>
                </a:rPr>
                <a:t>    </a:t>
              </a:r>
              <a:r>
                <a:rPr lang="zh-CN" sz="2875" b="1" dirty="0" smtClean="0">
                  <a:solidFill>
                    <a:schemeClr val="tx1"/>
                  </a:solidFill>
                  <a:cs typeface="Times New Roman" panose="02020603050405020304" pitchFamily="18" charset="0"/>
                </a:rPr>
                <a:t>稳压时的参考电流，变化范围是（</a:t>
              </a:r>
              <a:r>
                <a:rPr lang="en-US" altLang="zh-CN" sz="2875" b="1" i="1" dirty="0" err="1">
                  <a:solidFill>
                    <a:srgbClr val="FF0000"/>
                  </a:solidFill>
                  <a:cs typeface="Times New Roman" panose="02020603050405020304" pitchFamily="18" charset="0"/>
                  <a:sym typeface="+mn-ea"/>
                </a:rPr>
                <a:t>I</a:t>
              </a:r>
              <a:r>
                <a:rPr lang="en-US" altLang="zh-CN" sz="2875" b="1" baseline="-25000" dirty="0" err="1">
                  <a:solidFill>
                    <a:srgbClr val="FF0000"/>
                  </a:solidFill>
                  <a:cs typeface="Times New Roman" panose="02020603050405020304" pitchFamily="18" charset="0"/>
                  <a:sym typeface="+mn-ea"/>
                </a:rPr>
                <a:t>Zmin</a:t>
              </a:r>
              <a:r>
                <a:rPr lang="zh-CN" sz="2875" b="1" dirty="0" smtClean="0">
                  <a:solidFill>
                    <a:schemeClr val="tx1"/>
                  </a:solidFill>
                  <a:cs typeface="Times New Roman" panose="02020603050405020304" pitchFamily="18" charset="0"/>
                </a:rPr>
                <a:t>，</a:t>
              </a:r>
              <a:r>
                <a:rPr lang="en-US" altLang="zh-CN" sz="2875" b="1" dirty="0">
                  <a:solidFill>
                    <a:srgbClr val="0000FF"/>
                  </a:solidFill>
                  <a:ea typeface="黑体" panose="02010609060101010101" pitchFamily="49" charset="-122"/>
                  <a:cs typeface="Times New Roman" panose="02020603050405020304" pitchFamily="18" charset="0"/>
                  <a:sym typeface="+mn-ea"/>
                </a:rPr>
                <a:t> </a:t>
              </a:r>
              <a:r>
                <a:rPr lang="en-US" altLang="zh-CN" sz="2875" b="1" i="1" dirty="0" err="1">
                  <a:solidFill>
                    <a:srgbClr val="FF0000"/>
                  </a:solidFill>
                  <a:cs typeface="Times New Roman" panose="02020603050405020304" pitchFamily="18" charset="0"/>
                  <a:sym typeface="+mn-ea"/>
                </a:rPr>
                <a:t>I</a:t>
              </a:r>
              <a:r>
                <a:rPr lang="en-US" altLang="zh-CN" sz="2875" b="1" baseline="-25000" dirty="0" err="1">
                  <a:solidFill>
                    <a:srgbClr val="FF0000"/>
                  </a:solidFill>
                  <a:cs typeface="Times New Roman" panose="02020603050405020304" pitchFamily="18" charset="0"/>
                  <a:sym typeface="+mn-ea"/>
                </a:rPr>
                <a:t>Zmax</a:t>
              </a:r>
              <a:r>
                <a:rPr lang="zh-CN" sz="2875" b="1" dirty="0" smtClean="0">
                  <a:solidFill>
                    <a:schemeClr val="tx1"/>
                  </a:solidFill>
                  <a:cs typeface="Times New Roman" panose="02020603050405020304" pitchFamily="18" charset="0"/>
                </a:rPr>
                <a:t>）。当电流太低时无法稳压，故常将</a:t>
              </a:r>
              <a:r>
                <a:rPr lang="en-US" altLang="zh-CN" sz="2875" b="1" dirty="0" smtClean="0">
                  <a:solidFill>
                    <a:schemeClr val="tx1"/>
                  </a:solidFill>
                  <a:cs typeface="Times New Roman" panose="02020603050405020304" pitchFamily="18" charset="0"/>
                </a:rPr>
                <a:t> </a:t>
              </a:r>
              <a:r>
                <a:rPr lang="en-US" altLang="zh-CN" sz="2875" b="1" i="1" dirty="0" err="1">
                  <a:solidFill>
                    <a:srgbClr val="FF0000"/>
                  </a:solidFill>
                  <a:cs typeface="Times New Roman" panose="02020603050405020304" pitchFamily="18" charset="0"/>
                  <a:sym typeface="+mn-ea"/>
                </a:rPr>
                <a:t>I</a:t>
              </a:r>
              <a:r>
                <a:rPr lang="en-US" altLang="zh-CN" sz="2875" b="1" baseline="-25000" dirty="0" err="1">
                  <a:solidFill>
                    <a:srgbClr val="FF0000"/>
                  </a:solidFill>
                  <a:cs typeface="Times New Roman" panose="02020603050405020304" pitchFamily="18" charset="0"/>
                  <a:sym typeface="+mn-ea"/>
                </a:rPr>
                <a:t>Z </a:t>
              </a:r>
              <a:r>
                <a:rPr lang="zh-CN" sz="2875" b="1" dirty="0" smtClean="0">
                  <a:solidFill>
                    <a:schemeClr val="tx1"/>
                  </a:solidFill>
                  <a:cs typeface="Times New Roman" panose="02020603050405020304" pitchFamily="18" charset="0"/>
                </a:rPr>
                <a:t>记做</a:t>
              </a:r>
              <a:r>
                <a:rPr lang="en-US" altLang="zh-CN" sz="2875" b="1" dirty="0" smtClean="0">
                  <a:solidFill>
                    <a:schemeClr val="tx1"/>
                  </a:solidFill>
                  <a:cs typeface="Times New Roman" panose="02020603050405020304" pitchFamily="18" charset="0"/>
                </a:rPr>
                <a:t> </a:t>
              </a:r>
              <a:r>
                <a:rPr lang="en-US" altLang="zh-CN" sz="2875" b="1" i="1" dirty="0" err="1">
                  <a:solidFill>
                    <a:srgbClr val="FF0000"/>
                  </a:solidFill>
                  <a:cs typeface="Times New Roman" panose="02020603050405020304" pitchFamily="18" charset="0"/>
                  <a:sym typeface="+mn-ea"/>
                </a:rPr>
                <a:t>I</a:t>
              </a:r>
              <a:r>
                <a:rPr lang="en-US" altLang="zh-CN" sz="2875" b="1" baseline="-25000" dirty="0" err="1">
                  <a:solidFill>
                    <a:srgbClr val="FF0000"/>
                  </a:solidFill>
                  <a:cs typeface="Times New Roman" panose="02020603050405020304" pitchFamily="18" charset="0"/>
                  <a:sym typeface="+mn-ea"/>
                </a:rPr>
                <a:t>Zmin</a:t>
              </a:r>
              <a:r>
                <a:rPr lang="zh-CN" sz="2875" b="1" dirty="0" smtClean="0">
                  <a:solidFill>
                    <a:schemeClr val="tx1"/>
                  </a:solidFill>
                  <a:cs typeface="Times New Roman" panose="02020603050405020304" pitchFamily="18" charset="0"/>
                </a:rPr>
                <a:t>。</a:t>
              </a:r>
              <a:endParaRPr lang="zh-CN" sz="2875" b="1" baseline="-25000" dirty="0" smtClean="0">
                <a:solidFill>
                  <a:schemeClr val="tx1"/>
                </a:solidFill>
                <a:cs typeface="Times New Roman" panose="02020603050405020304" pitchFamily="18" charset="0"/>
              </a:endParaRPr>
            </a:p>
          </p:txBody>
        </p:sp>
      </p:grpSp>
      <p:grpSp>
        <p:nvGrpSpPr>
          <p:cNvPr id="15" name="组合 14"/>
          <p:cNvGrpSpPr/>
          <p:nvPr/>
        </p:nvGrpSpPr>
        <p:grpSpPr>
          <a:xfrm>
            <a:off x="6649720" y="925830"/>
            <a:ext cx="4658360" cy="4438650"/>
            <a:chOff x="10472" y="1458"/>
            <a:chExt cx="7336" cy="6990"/>
          </a:xfrm>
        </p:grpSpPr>
        <p:grpSp>
          <p:nvGrpSpPr>
            <p:cNvPr id="4" name="组合 3"/>
            <p:cNvGrpSpPr/>
            <p:nvPr/>
          </p:nvGrpSpPr>
          <p:grpSpPr>
            <a:xfrm>
              <a:off x="10472" y="1458"/>
              <a:ext cx="7336" cy="6990"/>
              <a:chOff x="10472" y="1458"/>
              <a:chExt cx="7336" cy="6990"/>
            </a:xfrm>
          </p:grpSpPr>
          <p:grpSp>
            <p:nvGrpSpPr>
              <p:cNvPr id="6" name="组合 5"/>
              <p:cNvGrpSpPr/>
              <p:nvPr/>
            </p:nvGrpSpPr>
            <p:grpSpPr>
              <a:xfrm>
                <a:off x="10472" y="1458"/>
                <a:ext cx="7337" cy="6990"/>
                <a:chOff x="7920" y="0"/>
                <a:chExt cx="6120" cy="5830"/>
              </a:xfrm>
            </p:grpSpPr>
            <p:graphicFrame>
              <p:nvGraphicFramePr>
                <p:cNvPr id="5" name="对象 4"/>
                <p:cNvGraphicFramePr/>
                <p:nvPr>
                  <p:custDataLst>
                    <p:tags r:id="rId8"/>
                  </p:custDataLst>
                </p:nvPr>
              </p:nvGraphicFramePr>
              <p:xfrm>
                <a:off x="7920" y="0"/>
                <a:ext cx="6120" cy="5830"/>
              </p:xfrm>
              <a:graphic>
                <a:graphicData uri="http://schemas.openxmlformats.org/presentationml/2006/ole">
                  <mc:AlternateContent xmlns:mc="http://schemas.openxmlformats.org/markup-compatibility/2006">
                    <mc:Choice xmlns:v="urn:schemas-microsoft-com:vml" Requires="v">
                      <p:oleObj spid="_x0000_s3082" name="" r:id="rId9" imgW="1905000" imgH="1973580" progId="Paint.Picture">
                        <p:embed/>
                      </p:oleObj>
                    </mc:Choice>
                    <mc:Fallback>
                      <p:oleObj name="" r:id="rId9" imgW="1905000" imgH="1973580" progId="Paint.Picture">
                        <p:embed/>
                        <p:pic>
                          <p:nvPicPr>
                            <p:cNvPr id="0" name="图片 3081"/>
                            <p:cNvPicPr/>
                            <p:nvPr/>
                          </p:nvPicPr>
                          <p:blipFill>
                            <a:blip r:embed="rId10"/>
                            <a:stretch>
                              <a:fillRect/>
                            </a:stretch>
                          </p:blipFill>
                          <p:spPr>
                            <a:xfrm>
                              <a:off x="7920" y="0"/>
                              <a:ext cx="6120" cy="5830"/>
                            </a:xfrm>
                            <a:prstGeom prst="rect">
                              <a:avLst/>
                            </a:prstGeom>
                            <a:noFill/>
                            <a:ln w="38100" cap="flat" cmpd="sng">
                              <a:pattFill prst="pct90">
                                <a:fgClr>
                                  <a:srgbClr val="FF00FF"/>
                                </a:fgClr>
                                <a:bgClr>
                                  <a:srgbClr val="66FF99"/>
                                </a:bgClr>
                              </a:pattFill>
                              <a:prstDash val="solid"/>
                              <a:miter/>
                              <a:headEnd type="none" w="med" len="med"/>
                              <a:tailEnd type="none" w="med" len="med"/>
                            </a:ln>
                          </p:spPr>
                        </p:pic>
                      </p:oleObj>
                    </mc:Fallback>
                  </mc:AlternateContent>
                </a:graphicData>
              </a:graphic>
            </p:graphicFrame>
            <p:sp>
              <p:nvSpPr>
                <p:cNvPr id="7" name="文本框 6"/>
                <p:cNvSpPr txBox="1"/>
                <p:nvPr>
                  <p:custDataLst>
                    <p:tags r:id="rId11"/>
                  </p:custDataLst>
                </p:nvPr>
              </p:nvSpPr>
              <p:spPr>
                <a:xfrm>
                  <a:off x="12611" y="2113"/>
                  <a:ext cx="1371" cy="697"/>
                </a:xfrm>
                <a:prstGeom prst="rect">
                  <a:avLst/>
                </a:prstGeom>
                <a:solidFill>
                  <a:schemeClr val="bg1"/>
                </a:solidFill>
              </p:spPr>
              <p:txBody>
                <a:bodyPr wrap="square" rtlCol="0">
                  <a:noAutofit/>
                </a:bodyPr>
                <a:p>
                  <a:pPr indent="0" algn="r" fontAlgn="auto">
                    <a:lnSpc>
                      <a:spcPct val="120000"/>
                    </a:lnSpc>
                    <a:spcBef>
                      <a:spcPts val="0"/>
                    </a:spcBef>
                    <a:spcAft>
                      <a:spcPts val="0"/>
                    </a:spcAft>
                    <a:buNone/>
                  </a:pPr>
                  <a:r>
                    <a:rPr lang="en-US" altLang="zh-CN" b="1" i="1" dirty="0" smtClean="0">
                      <a:latin typeface="Times New Roman" panose="02020603050405020304" pitchFamily="18" charset="0"/>
                      <a:ea typeface="楷体" panose="02010609060101010101" pitchFamily="49" charset="-122"/>
                      <a:cs typeface="Times New Roman" panose="02020603050405020304" pitchFamily="18" charset="0"/>
                    </a:rPr>
                    <a:t>u </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/V</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custDataLst>
                    <p:tags r:id="rId12"/>
                  </p:custDataLst>
                </p:nvPr>
              </p:nvSpPr>
              <p:spPr>
                <a:xfrm>
                  <a:off x="8064" y="2137"/>
                  <a:ext cx="863" cy="673"/>
                </a:xfrm>
                <a:prstGeom prst="rect">
                  <a:avLst/>
                </a:prstGeom>
                <a:solidFill>
                  <a:schemeClr val="bg1"/>
                </a:solidFill>
              </p:spPr>
              <p:txBody>
                <a:bodyPr wrap="square" rtlCol="0">
                  <a:noAutofit/>
                </a:bodyPr>
                <a:p>
                  <a:pPr indent="0" algn="l" fontAlgn="auto">
                    <a:lnSpc>
                      <a:spcPct val="120000"/>
                    </a:lnSpc>
                    <a:spcBef>
                      <a:spcPts val="0"/>
                    </a:spcBef>
                    <a:spcAft>
                      <a:spcPts val="0"/>
                    </a:spcAft>
                    <a:buNone/>
                  </a:pPr>
                  <a:r>
                    <a:rPr lang="en-US" altLang="zh-CN" b="1" i="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a:t>
                  </a:r>
                  <a:endParaRPr lang="en-US" altLang="zh-CN"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p:cNvSpPr txBox="1"/>
                <p:nvPr>
                  <p:custDataLst>
                    <p:tags r:id="rId13"/>
                  </p:custDataLst>
                </p:nvPr>
              </p:nvSpPr>
              <p:spPr>
                <a:xfrm>
                  <a:off x="8877" y="5060"/>
                  <a:ext cx="1479" cy="583"/>
                </a:xfrm>
                <a:prstGeom prst="rect">
                  <a:avLst/>
                </a:prstGeom>
                <a:solidFill>
                  <a:schemeClr val="bg1"/>
                </a:solidFill>
              </p:spPr>
              <p:txBody>
                <a:bodyPr wrap="square" rtlCol="0">
                  <a:noAutofit/>
                </a:bodyPr>
                <a:p>
                  <a:pPr indent="0" algn="l" fontAlgn="auto">
                    <a:lnSpc>
                      <a:spcPct val="120000"/>
                    </a:lnSpc>
                    <a:spcBef>
                      <a:spcPts val="0"/>
                    </a:spcBef>
                    <a:spcAft>
                      <a:spcPts val="0"/>
                    </a:spcAft>
                    <a:buNone/>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i="1" dirty="0" smtClean="0">
                      <a:latin typeface="Times New Roman" panose="02020603050405020304" pitchFamily="18" charset="0"/>
                      <a:ea typeface="楷体" panose="02010609060101010101" pitchFamily="49" charset="-122"/>
                      <a:cs typeface="Times New Roman" panose="02020603050405020304" pitchFamily="18" charset="0"/>
                    </a:rPr>
                    <a:t>U</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Z</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3" name="图片 2"/>
              <p:cNvPicPr>
                <a:picLocks noChangeAspect="1"/>
              </p:cNvPicPr>
              <p:nvPr/>
            </p:nvPicPr>
            <p:blipFill>
              <a:blip r:embed="rId14"/>
              <a:stretch>
                <a:fillRect/>
              </a:stretch>
            </p:blipFill>
            <p:spPr>
              <a:xfrm>
                <a:off x="14319" y="5287"/>
                <a:ext cx="1093" cy="558"/>
              </a:xfrm>
              <a:prstGeom prst="rect">
                <a:avLst/>
              </a:prstGeom>
            </p:spPr>
          </p:pic>
        </p:grpSp>
        <p:pic>
          <p:nvPicPr>
            <p:cNvPr id="14" name="图片 13"/>
            <p:cNvPicPr>
              <a:picLocks noChangeAspect="1"/>
            </p:cNvPicPr>
            <p:nvPr/>
          </p:nvPicPr>
          <p:blipFill>
            <a:blip r:embed="rId15"/>
            <a:stretch>
              <a:fillRect/>
            </a:stretch>
          </p:blipFill>
          <p:spPr>
            <a:xfrm>
              <a:off x="14136" y="7595"/>
              <a:ext cx="931" cy="480"/>
            </a:xfrm>
            <a:prstGeom prst="rect">
              <a:avLst/>
            </a:prstGeom>
          </p:spPr>
        </p:pic>
      </p:grpSp>
      <p:sp>
        <p:nvSpPr>
          <p:cNvPr id="10" name="线形标注 1 9"/>
          <p:cNvSpPr/>
          <p:nvPr/>
        </p:nvSpPr>
        <p:spPr>
          <a:xfrm>
            <a:off x="9539605" y="4030980"/>
            <a:ext cx="1694180" cy="747395"/>
          </a:xfrm>
          <a:prstGeom prst="borderCallout1">
            <a:avLst>
              <a:gd name="adj1" fmla="val -7328"/>
              <a:gd name="adj2" fmla="val 28101"/>
              <a:gd name="adj3" fmla="val -36873"/>
              <a:gd name="adj4" fmla="val 11560"/>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dirty="0">
                <a:solidFill>
                  <a:schemeClr val="tx1"/>
                </a:solidFill>
                <a:latin typeface="Times New Roman" panose="02020603050405020304" pitchFamily="18" charset="0"/>
                <a:ea typeface="宋体" panose="02010600030101010101" pitchFamily="2" charset="-122"/>
                <a:sym typeface="+mn-ea"/>
              </a:rPr>
              <a:t>进入稳压区的最小电流</a:t>
            </a:r>
            <a:endParaRPr lang="zh-CN" altLang="en-US" sz="2000" b="1" dirty="0">
              <a:solidFill>
                <a:schemeClr val="tx1"/>
              </a:solidFill>
              <a:latin typeface="Times New Roman" panose="02020603050405020304" pitchFamily="18" charset="0"/>
              <a:ea typeface="宋体" panose="02010600030101010101" pitchFamily="2" charset="-122"/>
              <a:sym typeface="+mn-ea"/>
            </a:endParaRPr>
          </a:p>
        </p:txBody>
      </p:sp>
      <p:sp>
        <p:nvSpPr>
          <p:cNvPr id="13" name="线形标注 1 12"/>
          <p:cNvSpPr/>
          <p:nvPr/>
        </p:nvSpPr>
        <p:spPr>
          <a:xfrm>
            <a:off x="9264015" y="5732780"/>
            <a:ext cx="1694180" cy="747395"/>
          </a:xfrm>
          <a:prstGeom prst="borderCallout1">
            <a:avLst>
              <a:gd name="adj1" fmla="val -7328"/>
              <a:gd name="adj2" fmla="val 28101"/>
              <a:gd name="adj3" fmla="val -80458"/>
              <a:gd name="adj4" fmla="val 11544"/>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dirty="0">
                <a:solidFill>
                  <a:schemeClr val="tx1"/>
                </a:solidFill>
                <a:latin typeface="Times New Roman" panose="02020603050405020304" pitchFamily="18" charset="0"/>
                <a:ea typeface="宋体" panose="02010600030101010101" pitchFamily="2" charset="-122"/>
                <a:sym typeface="+mn-ea"/>
              </a:rPr>
              <a:t>不至于损坏的最大电流</a:t>
            </a:r>
            <a:endParaRPr lang="zh-CN" altLang="en-US" sz="2000" b="1" dirty="0">
              <a:solidFill>
                <a:schemeClr val="tx1"/>
              </a:solidFill>
              <a:latin typeface="Times New Roman" panose="02020603050405020304" pitchFamily="18"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sp>
        <p:nvSpPr>
          <p:cNvPr id="7170" name="Text Box 2"/>
          <p:cNvSpPr txBox="1">
            <a:spLocks noChangeArrowheads="1"/>
          </p:cNvSpPr>
          <p:nvPr/>
        </p:nvSpPr>
        <p:spPr bwMode="auto">
          <a:xfrm>
            <a:off x="797190" y="687494"/>
            <a:ext cx="2960370"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zh-CN" altLang="en-US" sz="2875" b="1" dirty="0">
                <a:solidFill>
                  <a:srgbClr val="0000FF"/>
                </a:solidFill>
                <a:ea typeface="黑体" panose="02010609060101010101" pitchFamily="49" charset="-122"/>
                <a:cs typeface="Times New Roman" panose="02020603050405020304" pitchFamily="18" charset="0"/>
              </a:rPr>
              <a:t>(3) 额定</a:t>
            </a:r>
            <a:r>
              <a:rPr lang="zh-CN" altLang="en-US" sz="2875" b="1" dirty="0">
                <a:solidFill>
                  <a:srgbClr val="0000FF"/>
                </a:solidFill>
                <a:ea typeface="黑体" panose="02010609060101010101" pitchFamily="49" charset="-122"/>
                <a:cs typeface="Times New Roman" panose="02020603050405020304" pitchFamily="18" charset="0"/>
                <a:sym typeface="+mn-ea"/>
              </a:rPr>
              <a:t>损耗</a:t>
            </a:r>
            <a:r>
              <a:rPr lang="zh-CN" altLang="en-US" sz="2875" b="1" dirty="0">
                <a:solidFill>
                  <a:srgbClr val="FF0000"/>
                </a:solidFill>
                <a:cs typeface="Times New Roman" panose="02020603050405020304" pitchFamily="18" charset="0"/>
              </a:rPr>
              <a:t> </a:t>
            </a:r>
            <a:r>
              <a:rPr lang="en-US" altLang="zh-CN" sz="2875" b="1" i="1" dirty="0">
                <a:solidFill>
                  <a:srgbClr val="FF0000"/>
                </a:solidFill>
                <a:cs typeface="Times New Roman" panose="02020603050405020304" pitchFamily="18" charset="0"/>
              </a:rPr>
              <a:t>P</a:t>
            </a:r>
            <a:r>
              <a:rPr lang="en-US" altLang="zh-CN" sz="2875" b="1" baseline="-25000" dirty="0">
                <a:solidFill>
                  <a:srgbClr val="FF0000"/>
                </a:solidFill>
                <a:cs typeface="Times New Roman" panose="02020603050405020304" pitchFamily="18" charset="0"/>
              </a:rPr>
              <a:t>ZM</a:t>
            </a:r>
            <a:r>
              <a:rPr lang="en-US" altLang="zh-CN" sz="2875" b="1" dirty="0">
                <a:solidFill>
                  <a:srgbClr val="FF0000"/>
                </a:solidFill>
                <a:cs typeface="Times New Roman" panose="02020603050405020304" pitchFamily="18" charset="0"/>
              </a:rPr>
              <a:t> </a:t>
            </a:r>
            <a:endParaRPr lang="en-US" altLang="zh-CN" sz="2875" b="1" dirty="0">
              <a:solidFill>
                <a:srgbClr val="FF0000"/>
              </a:solidFill>
              <a:cs typeface="Times New Roman" panose="02020603050405020304" pitchFamily="18" charset="0"/>
            </a:endParaRPr>
          </a:p>
        </p:txBody>
      </p:sp>
      <p:sp>
        <p:nvSpPr>
          <p:cNvPr id="11267" name="Text Box 3"/>
          <p:cNvSpPr txBox="1">
            <a:spLocks noChangeArrowheads="1"/>
          </p:cNvSpPr>
          <p:nvPr/>
        </p:nvSpPr>
        <p:spPr bwMode="auto">
          <a:xfrm>
            <a:off x="1037590" y="1306830"/>
            <a:ext cx="10586085" cy="1383665"/>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99FFCC"/>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sz="2800" b="1" smtClean="0">
                <a:solidFill>
                  <a:srgbClr val="000000"/>
                </a:solidFill>
              </a:rPr>
              <a:t>        </a:t>
            </a:r>
            <a:r>
              <a:rPr lang="zh-CN" altLang="en-US" sz="2800" b="1" smtClean="0">
                <a:solidFill>
                  <a:schemeClr val="tx1"/>
                </a:solidFill>
              </a:rPr>
              <a:t>稳压管的额定损耗（最大</a:t>
            </a:r>
            <a:r>
              <a:rPr lang="zh-CN" altLang="en-US" sz="2800" b="1" smtClean="0">
                <a:sym typeface="+mn-ea"/>
              </a:rPr>
              <a:t>耗散</a:t>
            </a:r>
            <a:r>
              <a:rPr lang="zh-CN" altLang="en-US" sz="2800" b="1" smtClean="0">
                <a:solidFill>
                  <a:schemeClr val="tx1"/>
                </a:solidFill>
              </a:rPr>
              <a:t>功率）取决于</a:t>
            </a:r>
            <a:r>
              <a:rPr lang="en-US" altLang="zh-CN" sz="2800" b="1" smtClean="0">
                <a:solidFill>
                  <a:schemeClr val="tx1"/>
                </a:solidFill>
              </a:rPr>
              <a:t>PN</a:t>
            </a:r>
            <a:r>
              <a:rPr lang="zh-CN" altLang="en-US" sz="2800" b="1" smtClean="0">
                <a:solidFill>
                  <a:schemeClr val="tx1"/>
                </a:solidFill>
              </a:rPr>
              <a:t>结的面积和散热等条件。反向工作时</a:t>
            </a:r>
            <a:r>
              <a:rPr lang="en-US" altLang="zh-CN" sz="2800" b="1" smtClean="0">
                <a:solidFill>
                  <a:schemeClr val="tx1"/>
                </a:solidFill>
              </a:rPr>
              <a:t> PN </a:t>
            </a:r>
            <a:r>
              <a:rPr lang="zh-CN" altLang="en-US" sz="2800" b="1" smtClean="0">
                <a:solidFill>
                  <a:schemeClr val="tx1"/>
                </a:solidFill>
              </a:rPr>
              <a:t>结的功率损耗为</a:t>
            </a:r>
            <a:r>
              <a:rPr lang="zh-CN" altLang="en-US" sz="2800" b="1" i="1" baseline="-25000" smtClean="0">
                <a:solidFill>
                  <a:schemeClr val="tx1"/>
                </a:solidFill>
              </a:rPr>
              <a:t> </a:t>
            </a:r>
            <a:r>
              <a:rPr lang="en-US" altLang="zh-CN" sz="2800" b="1" i="1" smtClean="0">
                <a:solidFill>
                  <a:schemeClr val="tx1"/>
                </a:solidFill>
              </a:rPr>
              <a:t>P</a:t>
            </a:r>
            <a:r>
              <a:rPr lang="en-US" altLang="zh-CN" sz="2800" b="1" baseline="-25000" smtClean="0">
                <a:solidFill>
                  <a:schemeClr val="tx1"/>
                </a:solidFill>
              </a:rPr>
              <a:t>Z</a:t>
            </a:r>
            <a:r>
              <a:rPr lang="en-US" altLang="zh-CN" sz="2800" b="1" smtClean="0">
                <a:solidFill>
                  <a:schemeClr val="tx1"/>
                </a:solidFill>
              </a:rPr>
              <a:t>=</a:t>
            </a:r>
            <a:r>
              <a:rPr lang="en-US" altLang="zh-CN" sz="2800" b="1" i="1" smtClean="0">
                <a:solidFill>
                  <a:schemeClr val="tx1"/>
                </a:solidFill>
              </a:rPr>
              <a:t> U</a:t>
            </a:r>
            <a:r>
              <a:rPr lang="en-US" altLang="zh-CN" sz="2800" b="1" baseline="-25000" smtClean="0">
                <a:solidFill>
                  <a:schemeClr val="tx1"/>
                </a:solidFill>
              </a:rPr>
              <a:t>Z </a:t>
            </a:r>
            <a:r>
              <a:rPr lang="en-US" altLang="zh-CN" sz="2800" b="1" i="1" smtClean="0">
                <a:solidFill>
                  <a:schemeClr val="tx1"/>
                </a:solidFill>
              </a:rPr>
              <a:t>I</a:t>
            </a:r>
            <a:r>
              <a:rPr lang="en-US" altLang="zh-CN" sz="2800" b="1" baseline="-25000" smtClean="0">
                <a:solidFill>
                  <a:schemeClr val="tx1"/>
                </a:solidFill>
              </a:rPr>
              <a:t>Z</a:t>
            </a:r>
            <a:r>
              <a:rPr lang="zh-CN" altLang="en-US" sz="2800" b="1" smtClean="0">
                <a:solidFill>
                  <a:schemeClr val="tx1"/>
                </a:solidFill>
              </a:rPr>
              <a:t>，由</a:t>
            </a:r>
            <a:r>
              <a:rPr lang="zh-CN" altLang="en-US" sz="2800" b="1" i="1" baseline="-25000" smtClean="0">
                <a:solidFill>
                  <a:schemeClr val="tx1"/>
                </a:solidFill>
              </a:rPr>
              <a:t> </a:t>
            </a:r>
            <a:r>
              <a:rPr lang="en-US" altLang="zh-CN" sz="2800" b="1" i="1" smtClean="0">
                <a:solidFill>
                  <a:schemeClr val="tx1"/>
                </a:solidFill>
              </a:rPr>
              <a:t>P</a:t>
            </a:r>
            <a:r>
              <a:rPr lang="en-US" altLang="zh-CN" sz="2800" b="1" baseline="-25000" smtClean="0">
                <a:solidFill>
                  <a:schemeClr val="tx1"/>
                </a:solidFill>
              </a:rPr>
              <a:t>ZM</a:t>
            </a:r>
            <a:r>
              <a:rPr lang="zh-CN" altLang="en-US" sz="2800" b="1" smtClean="0">
                <a:solidFill>
                  <a:schemeClr val="tx1"/>
                </a:solidFill>
              </a:rPr>
              <a:t>和</a:t>
            </a:r>
            <a:r>
              <a:rPr lang="en-US" altLang="zh-CN" sz="2800" b="1" i="1" smtClean="0">
                <a:solidFill>
                  <a:schemeClr val="tx1"/>
                </a:solidFill>
              </a:rPr>
              <a:t>U</a:t>
            </a:r>
            <a:r>
              <a:rPr lang="en-US" altLang="zh-CN" sz="2800" b="1" baseline="-25000" smtClean="0">
                <a:solidFill>
                  <a:schemeClr val="tx1"/>
                </a:solidFill>
              </a:rPr>
              <a:t>Z</a:t>
            </a:r>
            <a:r>
              <a:rPr lang="zh-CN" altLang="en-US" sz="2800" b="1" smtClean="0">
                <a:solidFill>
                  <a:schemeClr val="tx1"/>
                </a:solidFill>
              </a:rPr>
              <a:t>可以算出</a:t>
            </a:r>
            <a:r>
              <a:rPr lang="en-US" altLang="zh-CN" sz="2800" b="1" smtClean="0">
                <a:solidFill>
                  <a:schemeClr val="tx1"/>
                </a:solidFill>
              </a:rPr>
              <a:t> </a:t>
            </a:r>
            <a:r>
              <a:rPr lang="en-US" altLang="zh-CN" sz="2800" b="1" i="1" smtClean="0">
                <a:solidFill>
                  <a:schemeClr val="tx1"/>
                </a:solidFill>
              </a:rPr>
              <a:t>I</a:t>
            </a:r>
            <a:r>
              <a:rPr lang="en-US" altLang="zh-CN" sz="2800" b="1" baseline="-25000" smtClean="0">
                <a:solidFill>
                  <a:schemeClr val="tx1"/>
                </a:solidFill>
              </a:rPr>
              <a:t>Zmax</a:t>
            </a:r>
            <a:r>
              <a:rPr lang="zh-CN" altLang="en-US" sz="2800" b="1" smtClean="0">
                <a:solidFill>
                  <a:schemeClr val="tx1"/>
                </a:solidFill>
              </a:rPr>
              <a:t>。</a:t>
            </a:r>
            <a:endParaRPr lang="zh-CN" altLang="en-US" sz="2800" b="1" smtClean="0">
              <a:solidFill>
                <a:schemeClr val="tx1"/>
              </a:solidFill>
            </a:endParaRPr>
          </a:p>
        </p:txBody>
      </p:sp>
      <p:grpSp>
        <p:nvGrpSpPr>
          <p:cNvPr id="5" name="组合 4"/>
          <p:cNvGrpSpPr/>
          <p:nvPr/>
        </p:nvGrpSpPr>
        <p:grpSpPr>
          <a:xfrm>
            <a:off x="6957695" y="2738755"/>
            <a:ext cx="3751580" cy="3553460"/>
            <a:chOff x="10957" y="4313"/>
            <a:chExt cx="5908" cy="5596"/>
          </a:xfrm>
        </p:grpSpPr>
        <p:pic>
          <p:nvPicPr>
            <p:cNvPr id="3" name="图片 2"/>
            <p:cNvPicPr>
              <a:picLocks noChangeAspect="1"/>
            </p:cNvPicPr>
            <p:nvPr/>
          </p:nvPicPr>
          <p:blipFill>
            <a:blip r:embed="rId1"/>
            <a:stretch>
              <a:fillRect/>
            </a:stretch>
          </p:blipFill>
          <p:spPr>
            <a:xfrm>
              <a:off x="10957" y="4313"/>
              <a:ext cx="5908" cy="5597"/>
            </a:xfrm>
            <a:prstGeom prst="rect">
              <a:avLst/>
            </a:prstGeom>
          </p:spPr>
        </p:pic>
        <p:pic>
          <p:nvPicPr>
            <p:cNvPr id="4" name="图片 3"/>
            <p:cNvPicPr>
              <a:picLocks noChangeAspect="1"/>
            </p:cNvPicPr>
            <p:nvPr/>
          </p:nvPicPr>
          <p:blipFill>
            <a:blip r:embed="rId2"/>
            <a:stretch>
              <a:fillRect/>
            </a:stretch>
          </p:blipFill>
          <p:spPr>
            <a:xfrm>
              <a:off x="13992" y="7386"/>
              <a:ext cx="980" cy="500"/>
            </a:xfrm>
            <a:prstGeom prst="rect">
              <a:avLst/>
            </a:prstGeom>
          </p:spPr>
        </p:pic>
      </p:grpSp>
      <p:grpSp>
        <p:nvGrpSpPr>
          <p:cNvPr id="7" name="组合 6"/>
          <p:cNvGrpSpPr/>
          <p:nvPr/>
        </p:nvGrpSpPr>
        <p:grpSpPr>
          <a:xfrm>
            <a:off x="796925" y="3085465"/>
            <a:ext cx="5719445" cy="3162300"/>
            <a:chOff x="1255" y="5198"/>
            <a:chExt cx="9007" cy="4980"/>
          </a:xfrm>
        </p:grpSpPr>
        <p:sp>
          <p:nvSpPr>
            <p:cNvPr id="11269" name="Text Box 5"/>
            <p:cNvSpPr txBox="1">
              <a:spLocks noChangeArrowheads="1"/>
            </p:cNvSpPr>
            <p:nvPr/>
          </p:nvSpPr>
          <p:spPr bwMode="auto">
            <a:xfrm>
              <a:off x="1255" y="5198"/>
              <a:ext cx="5740" cy="84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2875" b="1" dirty="0">
                  <a:solidFill>
                    <a:srgbClr val="0000FF"/>
                  </a:solidFill>
                  <a:ea typeface="黑体" panose="02010609060101010101" pitchFamily="49" charset="-122"/>
                  <a:cs typeface="Times New Roman" panose="02020603050405020304" pitchFamily="18" charset="0"/>
                </a:rPr>
                <a:t>(4) </a:t>
              </a:r>
              <a:r>
                <a:rPr lang="zh-CN" altLang="en-US" sz="2875" b="1" dirty="0">
                  <a:solidFill>
                    <a:srgbClr val="0000FF"/>
                  </a:solidFill>
                  <a:ea typeface="黑体" panose="02010609060101010101" pitchFamily="49" charset="-122"/>
                  <a:cs typeface="Times New Roman" panose="02020603050405020304" pitchFamily="18" charset="0"/>
                  <a:sym typeface="+mn-ea"/>
                </a:rPr>
                <a:t>动态电阻</a:t>
              </a:r>
              <a:r>
                <a:rPr lang="en-US" altLang="zh-CN" sz="2875" b="1" dirty="0">
                  <a:solidFill>
                    <a:srgbClr val="0000FF"/>
                  </a:solidFill>
                  <a:ea typeface="黑体" panose="02010609060101010101" pitchFamily="49" charset="-122"/>
                  <a:cs typeface="Times New Roman" panose="02020603050405020304" pitchFamily="18" charset="0"/>
                  <a:sym typeface="+mn-ea"/>
                </a:rPr>
                <a:t> </a:t>
              </a:r>
              <a:r>
                <a:rPr lang="en-US" altLang="zh-CN" sz="2875" b="1" i="1" dirty="0" err="1" smtClean="0">
                  <a:solidFill>
                    <a:srgbClr val="FF0000"/>
                  </a:solidFill>
                  <a:cs typeface="Times New Roman" panose="02020603050405020304" pitchFamily="18" charset="0"/>
                  <a:sym typeface="+mn-ea"/>
                </a:rPr>
                <a:t>r</a:t>
              </a:r>
              <a:r>
                <a:rPr lang="en-US" altLang="zh-CN" sz="2875" b="1" baseline="-25000" dirty="0" err="1" smtClean="0">
                  <a:solidFill>
                    <a:srgbClr val="FF0000"/>
                  </a:solidFill>
                  <a:cs typeface="Times New Roman" panose="02020603050405020304" pitchFamily="18" charset="0"/>
                  <a:sym typeface="+mn-ea"/>
                </a:rPr>
                <a:t>Z</a:t>
              </a:r>
              <a:r>
                <a:rPr lang="en-US" altLang="zh-CN" sz="2875" b="1" dirty="0" smtClean="0">
                  <a:solidFill>
                    <a:srgbClr val="FF0000"/>
                  </a:solidFill>
                  <a:cs typeface="Times New Roman" panose="02020603050405020304" pitchFamily="18" charset="0"/>
                  <a:sym typeface="+mn-ea"/>
                </a:rPr>
                <a:t> </a:t>
              </a:r>
              <a:endParaRPr lang="en-US" altLang="zh-CN" sz="2875" b="1" dirty="0">
                <a:solidFill>
                  <a:srgbClr val="FF0000"/>
                </a:solidFill>
                <a:cs typeface="Times New Roman" panose="02020603050405020304" pitchFamily="18" charset="0"/>
              </a:endParaRPr>
            </a:p>
          </p:txBody>
        </p:sp>
        <p:grpSp>
          <p:nvGrpSpPr>
            <p:cNvPr id="6" name="组合 5"/>
            <p:cNvGrpSpPr/>
            <p:nvPr/>
          </p:nvGrpSpPr>
          <p:grpSpPr>
            <a:xfrm>
              <a:off x="1811" y="6145"/>
              <a:ext cx="8451" cy="4033"/>
              <a:chOff x="1811" y="6145"/>
              <a:chExt cx="8451" cy="4033"/>
            </a:xfrm>
          </p:grpSpPr>
          <p:sp>
            <p:nvSpPr>
              <p:cNvPr id="10252" name="Text Box 3084"/>
              <p:cNvSpPr txBox="1">
                <a:spLocks noChangeArrowheads="1"/>
              </p:cNvSpPr>
              <p:nvPr>
                <p:custDataLst>
                  <p:tags r:id="rId3"/>
                </p:custDataLst>
              </p:nvPr>
            </p:nvSpPr>
            <p:spPr bwMode="auto">
              <a:xfrm>
                <a:off x="1811" y="6145"/>
                <a:ext cx="8451" cy="363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b="1" dirty="0" smtClean="0">
                    <a:solidFill>
                      <a:srgbClr val="000000"/>
                    </a:solidFill>
                    <a:cs typeface="Times New Roman" panose="02020603050405020304" pitchFamily="18" charset="0"/>
                  </a:rPr>
                  <a:t>      </a:t>
                </a:r>
                <a:r>
                  <a:rPr lang="en-US" altLang="zh-CN" b="1" dirty="0" smtClean="0">
                    <a:solidFill>
                      <a:schemeClr val="tx1"/>
                    </a:solidFill>
                    <a:cs typeface="Times New Roman" panose="02020603050405020304" pitchFamily="18" charset="0"/>
                  </a:rPr>
                  <a:t> </a:t>
                </a:r>
                <a:r>
                  <a:rPr lang="zh-CN" altLang="en-US" sz="2875" b="1" dirty="0" smtClean="0">
                    <a:solidFill>
                      <a:schemeClr val="tx1"/>
                    </a:solidFill>
                    <a:cs typeface="Times New Roman" panose="02020603050405020304" pitchFamily="18" charset="0"/>
                  </a:rPr>
                  <a:t>其概念与一般二极管的动态电阻相同，只不过稳</a:t>
                </a:r>
                <a:r>
                  <a:rPr lang="zh-CN" altLang="en-US" sz="2875" b="1" dirty="0" smtClean="0">
                    <a:cs typeface="Times New Roman" panose="02020603050405020304" pitchFamily="18" charset="0"/>
                    <a:sym typeface="+mn-ea"/>
                  </a:rPr>
                  <a:t>压二极管的动态电阻是从它的</a:t>
                </a:r>
                <a:r>
                  <a:rPr lang="zh-CN" altLang="en-US" sz="2875" b="1" dirty="0" smtClean="0">
                    <a:solidFill>
                      <a:srgbClr val="FF0000"/>
                    </a:solidFill>
                    <a:cs typeface="Times New Roman" panose="02020603050405020304" pitchFamily="18" charset="0"/>
                    <a:sym typeface="+mn-ea"/>
                  </a:rPr>
                  <a:t>反向</a:t>
                </a:r>
                <a:r>
                  <a:rPr lang="zh-CN" altLang="en-US" sz="2875" b="1" dirty="0" smtClean="0">
                    <a:cs typeface="Times New Roman" panose="02020603050405020304" pitchFamily="18" charset="0"/>
                    <a:sym typeface="+mn-ea"/>
                  </a:rPr>
                  <a:t>特性上求取的。 </a:t>
                </a:r>
                <a:r>
                  <a:rPr lang="en-US" altLang="zh-CN" sz="2875" b="1" i="1" dirty="0" err="1" smtClean="0">
                    <a:cs typeface="Times New Roman" panose="02020603050405020304" pitchFamily="18" charset="0"/>
                    <a:sym typeface="+mn-ea"/>
                  </a:rPr>
                  <a:t>r</a:t>
                </a:r>
                <a:r>
                  <a:rPr lang="en-US" altLang="zh-CN" sz="2875" b="1" baseline="-25000" dirty="0" err="1" smtClean="0">
                    <a:cs typeface="Times New Roman" panose="02020603050405020304" pitchFamily="18" charset="0"/>
                    <a:sym typeface="+mn-ea"/>
                  </a:rPr>
                  <a:t>Z </a:t>
                </a:r>
                <a:r>
                  <a:rPr lang="zh-CN" altLang="en-US" sz="2875" b="1" dirty="0" smtClean="0">
                    <a:cs typeface="Times New Roman" panose="02020603050405020304" pitchFamily="18" charset="0"/>
                    <a:sym typeface="+mn-ea"/>
                  </a:rPr>
                  <a:t>愈小，反映稳压管的击穿特性愈陡。</a:t>
                </a:r>
                <a:endParaRPr lang="zh-CN" altLang="en-US" sz="2875" b="1" baseline="-25000" dirty="0" smtClean="0">
                  <a:solidFill>
                    <a:schemeClr val="tx1"/>
                  </a:solidFill>
                  <a:cs typeface="Times New Roman" panose="02020603050405020304" pitchFamily="18" charset="0"/>
                </a:endParaRPr>
              </a:p>
            </p:txBody>
          </p:sp>
          <p:sp>
            <p:nvSpPr>
              <p:cNvPr id="10" name="Text Box 3084"/>
              <p:cNvSpPr txBox="1">
                <a:spLocks noChangeArrowheads="1"/>
              </p:cNvSpPr>
              <p:nvPr>
                <p:custDataLst>
                  <p:tags r:id="rId4"/>
                </p:custDataLst>
              </p:nvPr>
            </p:nvSpPr>
            <p:spPr bwMode="auto">
              <a:xfrm>
                <a:off x="6020" y="9197"/>
                <a:ext cx="3662" cy="981"/>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75" b="1" i="1" dirty="0" err="1" smtClean="0">
                    <a:solidFill>
                      <a:schemeClr val="tx1"/>
                    </a:solidFill>
                    <a:cs typeface="Times New Roman" panose="02020603050405020304" pitchFamily="18" charset="0"/>
                  </a:rPr>
                  <a:t>r</a:t>
                </a:r>
                <a:r>
                  <a:rPr lang="en-US" altLang="zh-CN" sz="2875" b="1" baseline="-25000" dirty="0" err="1" smtClean="0">
                    <a:solidFill>
                      <a:schemeClr val="tx1"/>
                    </a:solidFill>
                    <a:cs typeface="Times New Roman" panose="02020603050405020304" pitchFamily="18" charset="0"/>
                  </a:rPr>
                  <a:t>Z</a:t>
                </a:r>
                <a:r>
                  <a:rPr lang="en-US" altLang="zh-CN" sz="2875" b="1" dirty="0" smtClean="0">
                    <a:solidFill>
                      <a:schemeClr val="tx1"/>
                    </a:solidFill>
                    <a:cs typeface="Times New Roman" panose="02020603050405020304" pitchFamily="18" charset="0"/>
                  </a:rPr>
                  <a:t> =</a:t>
                </a:r>
                <a:r>
                  <a:rPr lang="en-US" altLang="zh-CN" sz="2875" b="1" dirty="0" smtClean="0">
                    <a:solidFill>
                      <a:schemeClr val="tx1"/>
                    </a:solidFill>
                    <a:cs typeface="Times New Roman" panose="02020603050405020304" pitchFamily="18" charset="0"/>
                    <a:sym typeface="Symbol" panose="05050102010706020507" pitchFamily="18" charset="2"/>
                  </a:rPr>
                  <a:t></a:t>
                </a:r>
                <a:r>
                  <a:rPr lang="en-US" altLang="zh-CN" sz="2875" b="1" i="1" dirty="0" smtClean="0">
                    <a:solidFill>
                      <a:schemeClr val="tx1"/>
                    </a:solidFill>
                    <a:cs typeface="Times New Roman" panose="02020603050405020304" pitchFamily="18" charset="0"/>
                  </a:rPr>
                  <a:t>U</a:t>
                </a:r>
                <a:r>
                  <a:rPr lang="en-US" altLang="zh-CN" sz="2875" b="1" baseline="-25000" dirty="0" smtClean="0">
                    <a:solidFill>
                      <a:schemeClr val="tx1"/>
                    </a:solidFill>
                    <a:cs typeface="Times New Roman" panose="02020603050405020304" pitchFamily="18" charset="0"/>
                  </a:rPr>
                  <a:t>Z </a:t>
                </a:r>
                <a:r>
                  <a:rPr lang="en-US" altLang="zh-CN" sz="2875" b="1" dirty="0" smtClean="0">
                    <a:solidFill>
                      <a:schemeClr val="tx1"/>
                    </a:solidFill>
                    <a:cs typeface="Times New Roman" panose="02020603050405020304" pitchFamily="18" charset="0"/>
                  </a:rPr>
                  <a:t>/</a:t>
                </a:r>
                <a:r>
                  <a:rPr lang="en-US" altLang="zh-CN" sz="2875" b="1" dirty="0" smtClean="0">
                    <a:solidFill>
                      <a:schemeClr val="tx1"/>
                    </a:solidFill>
                    <a:cs typeface="Times New Roman" panose="02020603050405020304" pitchFamily="18" charset="0"/>
                    <a:sym typeface="Symbol" panose="05050102010706020507" pitchFamily="18" charset="2"/>
                  </a:rPr>
                  <a:t></a:t>
                </a:r>
                <a:r>
                  <a:rPr lang="en-US" altLang="zh-CN" sz="2875" b="1" i="1" dirty="0" smtClean="0">
                    <a:solidFill>
                      <a:schemeClr val="tx1"/>
                    </a:solidFill>
                    <a:cs typeface="Times New Roman" panose="02020603050405020304" pitchFamily="18" charset="0"/>
                  </a:rPr>
                  <a:t>I</a:t>
                </a:r>
                <a:r>
                  <a:rPr lang="en-US" altLang="zh-CN" sz="2875" b="1" baseline="-25000" dirty="0" smtClean="0">
                    <a:solidFill>
                      <a:schemeClr val="tx1"/>
                    </a:solidFill>
                    <a:cs typeface="Times New Roman" panose="02020603050405020304" pitchFamily="18" charset="0"/>
                  </a:rPr>
                  <a:t>Z</a:t>
                </a:r>
                <a:endParaRPr lang="en-US" altLang="zh-CN" sz="2875" b="1" baseline="-25000" dirty="0" smtClean="0">
                  <a:solidFill>
                    <a:schemeClr val="tx1"/>
                  </a:solidFill>
                  <a:cs typeface="Times New Roman" panose="02020603050405020304" pitchFamily="18"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1219835" y="1635125"/>
            <a:ext cx="10541000" cy="3412490"/>
          </a:xfrm>
          <a:prstGeom prst="rect">
            <a:avLst/>
          </a:prstGeom>
          <a:noFill/>
          <a:ln>
            <a:noFill/>
          </a:ln>
          <a:effectLst/>
          <a:extLst>
            <a:ext uri="{909E8E84-426E-40DD-AFC4-6F175D3DCCD1}">
              <a14:hiddenFill xmlns:a14="http://schemas.microsoft.com/office/drawing/2010/main">
                <a:gradFill rotWithShape="0">
                  <a:gsLst>
                    <a:gs pos="0">
                      <a:srgbClr val="FFFFD5"/>
                    </a:gs>
                    <a:gs pos="100000">
                      <a:srgbClr val="FFFFE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b="1" dirty="0" smtClean="0">
                <a:solidFill>
                  <a:schemeClr val="tx1"/>
                </a:solidFill>
              </a:rPr>
              <a:t>          </a:t>
            </a:r>
            <a:r>
              <a:rPr lang="zh-CN" sz="2875" b="1" dirty="0" smtClean="0">
                <a:solidFill>
                  <a:schemeClr val="tx1"/>
                </a:solidFill>
              </a:rPr>
              <a:t>用</a:t>
            </a:r>
            <a:r>
              <a:rPr lang="en-US" altLang="zh-CN" sz="2875" b="1" dirty="0" smtClean="0">
                <a:solidFill>
                  <a:schemeClr val="tx1"/>
                </a:solidFill>
              </a:rPr>
              <a:t> </a:t>
            </a:r>
            <a:r>
              <a:rPr lang="en-US" altLang="zh-CN" sz="2875" b="1" i="1" dirty="0" smtClean="0">
                <a:solidFill>
                  <a:srgbClr val="FF0000"/>
                </a:solidFill>
                <a:ea typeface="幼圆" panose="02010509060101010101" pitchFamily="49" charset="-122"/>
                <a:cs typeface="Times New Roman" panose="02020603050405020304" pitchFamily="18" charset="0"/>
                <a:sym typeface="Symbol" panose="05050102010706020507" pitchFamily="18" charset="2"/>
              </a:rPr>
              <a:t></a:t>
            </a:r>
            <a:r>
              <a:rPr lang="en-US" altLang="zh-CN" sz="2875" b="1" dirty="0" smtClean="0">
                <a:solidFill>
                  <a:schemeClr val="tx1"/>
                </a:solidFill>
              </a:rPr>
              <a:t> </a:t>
            </a:r>
            <a:r>
              <a:rPr lang="zh-CN" altLang="en-US" sz="2875" b="1" dirty="0" smtClean="0">
                <a:solidFill>
                  <a:schemeClr val="tx1"/>
                </a:solidFill>
              </a:rPr>
              <a:t>表示温度每变化</a:t>
            </a:r>
            <a:r>
              <a:rPr lang="en-US" altLang="zh-CN" sz="2875" b="1" dirty="0" smtClean="0">
                <a:solidFill>
                  <a:schemeClr val="tx1"/>
                </a:solidFill>
              </a:rPr>
              <a:t>1℃</a:t>
            </a:r>
            <a:r>
              <a:rPr lang="zh-CN" altLang="en-US" sz="2875" b="1" dirty="0" smtClean="0">
                <a:solidFill>
                  <a:schemeClr val="tx1"/>
                </a:solidFill>
              </a:rPr>
              <a:t>时稳压值的变化量。</a:t>
            </a:r>
            <a:endParaRPr lang="zh-CN" altLang="en-US" sz="2875" b="1" dirty="0" smtClean="0">
              <a:solidFill>
                <a:schemeClr val="tx1"/>
              </a:solidFill>
            </a:endParaRPr>
          </a:p>
          <a:p>
            <a:pPr>
              <a:lnSpc>
                <a:spcPct val="150000"/>
              </a:lnSpc>
            </a:pPr>
            <a:r>
              <a:rPr lang="en-US" altLang="zh-CN" sz="2875" b="1" dirty="0" smtClean="0">
                <a:sym typeface="+mn-ea"/>
              </a:rPr>
              <a:t>        </a:t>
            </a:r>
            <a:r>
              <a:rPr lang="zh-CN" altLang="en-US" sz="2875" b="1" dirty="0" smtClean="0">
                <a:sym typeface="+mn-ea"/>
              </a:rPr>
              <a:t>当</a:t>
            </a:r>
            <a:r>
              <a:rPr lang="zh-CN" sz="2875" b="1" dirty="0" smtClean="0">
                <a:sym typeface="Symbol" panose="05050102010706020507" pitchFamily="18" charset="2"/>
              </a:rPr>
              <a:t>稳定电压</a:t>
            </a:r>
            <a:r>
              <a:rPr lang="en-US" altLang="zh-CN" sz="2875" b="1" dirty="0" smtClean="0">
                <a:sym typeface="Symbol" panose="05050102010706020507" pitchFamily="18" charset="2"/>
              </a:rPr>
              <a:t> </a:t>
            </a:r>
            <a:r>
              <a:rPr lang="zh-CN" altLang="en-US" sz="2875" b="1" dirty="0" smtClean="0">
                <a:sym typeface="+mn-ea"/>
              </a:rPr>
              <a:t>＜</a:t>
            </a:r>
            <a:r>
              <a:rPr lang="en-US" altLang="zh-CN" sz="2875" b="1" dirty="0" smtClean="0">
                <a:sym typeface="+mn-ea"/>
              </a:rPr>
              <a:t>4 V</a:t>
            </a:r>
            <a:r>
              <a:rPr lang="zh-CN" altLang="en-US" sz="2875" b="1" dirty="0" smtClean="0">
                <a:sym typeface="+mn-ea"/>
              </a:rPr>
              <a:t>时，具有</a:t>
            </a:r>
            <a:r>
              <a:rPr lang="zh-CN" altLang="en-US" sz="2875" b="1" dirty="0" smtClean="0">
                <a:solidFill>
                  <a:srgbClr val="0000FF"/>
                </a:solidFill>
                <a:sym typeface="+mn-ea"/>
              </a:rPr>
              <a:t>负</a:t>
            </a:r>
            <a:r>
              <a:rPr lang="zh-CN" altLang="en-US" sz="2875" b="1" dirty="0" smtClean="0">
                <a:sym typeface="+mn-ea"/>
              </a:rPr>
              <a:t>温度系数，属于齐纳击穿。</a:t>
            </a:r>
            <a:endParaRPr lang="zh-CN" altLang="en-US" sz="2875" b="1" dirty="0" smtClean="0">
              <a:solidFill>
                <a:schemeClr val="tx1"/>
              </a:solidFill>
            </a:endParaRPr>
          </a:p>
          <a:p>
            <a:pPr>
              <a:lnSpc>
                <a:spcPct val="150000"/>
              </a:lnSpc>
            </a:pPr>
            <a:r>
              <a:rPr lang="en-US" altLang="zh-CN" sz="2875" b="1" dirty="0" smtClean="0">
                <a:solidFill>
                  <a:schemeClr val="tx1"/>
                </a:solidFill>
              </a:rPr>
              <a:t>        </a:t>
            </a:r>
            <a:r>
              <a:rPr lang="zh-CN" altLang="en-US" sz="2875" b="1" dirty="0" smtClean="0">
                <a:sym typeface="+mn-ea"/>
              </a:rPr>
              <a:t>当</a:t>
            </a:r>
            <a:r>
              <a:rPr lang="zh-CN" sz="2875" b="1" dirty="0" smtClean="0">
                <a:sym typeface="Symbol" panose="05050102010706020507" pitchFamily="18" charset="2"/>
              </a:rPr>
              <a:t>稳定电压</a:t>
            </a:r>
            <a:r>
              <a:rPr lang="en-US" altLang="zh-CN" sz="2875" b="1" i="1" dirty="0" smtClean="0">
                <a:solidFill>
                  <a:schemeClr val="tx1"/>
                </a:solidFill>
              </a:rPr>
              <a:t> </a:t>
            </a:r>
            <a:r>
              <a:rPr lang="zh-CN" altLang="en-US" sz="2875" b="1" dirty="0" smtClean="0">
                <a:solidFill>
                  <a:schemeClr val="tx1"/>
                </a:solidFill>
              </a:rPr>
              <a:t>＞</a:t>
            </a:r>
            <a:r>
              <a:rPr lang="en-US" altLang="zh-CN" sz="2875" b="1" dirty="0" smtClean="0">
                <a:solidFill>
                  <a:schemeClr val="tx1"/>
                </a:solidFill>
              </a:rPr>
              <a:t>7</a:t>
            </a:r>
            <a:r>
              <a:rPr lang="en-US" altLang="zh-CN" sz="1920" b="1" dirty="0" smtClean="0">
                <a:solidFill>
                  <a:schemeClr val="tx1"/>
                </a:solidFill>
              </a:rPr>
              <a:t> </a:t>
            </a:r>
            <a:r>
              <a:rPr lang="en-US" altLang="zh-CN" sz="2875" b="1" dirty="0" smtClean="0">
                <a:solidFill>
                  <a:schemeClr val="tx1"/>
                </a:solidFill>
              </a:rPr>
              <a:t>V</a:t>
            </a:r>
            <a:r>
              <a:rPr lang="zh-CN" altLang="en-US" sz="2875" b="1" dirty="0" smtClean="0">
                <a:solidFill>
                  <a:schemeClr val="tx1"/>
                </a:solidFill>
              </a:rPr>
              <a:t>时，具有</a:t>
            </a:r>
            <a:r>
              <a:rPr lang="zh-CN" altLang="en-US" sz="2875" b="1" dirty="0" smtClean="0">
                <a:solidFill>
                  <a:srgbClr val="FF0000"/>
                </a:solidFill>
              </a:rPr>
              <a:t>正</a:t>
            </a:r>
            <a:r>
              <a:rPr lang="zh-CN" altLang="en-US" sz="2875" b="1" dirty="0" smtClean="0">
                <a:solidFill>
                  <a:schemeClr val="tx1"/>
                </a:solidFill>
              </a:rPr>
              <a:t>温度系数，属于雪崩击穿。 </a:t>
            </a:r>
            <a:endParaRPr lang="zh-CN" altLang="en-US" sz="2875" b="1" dirty="0" smtClean="0">
              <a:solidFill>
                <a:schemeClr val="tx1"/>
              </a:solidFill>
            </a:endParaRPr>
          </a:p>
          <a:p>
            <a:pPr>
              <a:lnSpc>
                <a:spcPct val="150000"/>
              </a:lnSpc>
            </a:pPr>
            <a:r>
              <a:rPr lang="zh-CN" altLang="en-US" sz="2875" b="1" dirty="0" smtClean="0">
                <a:solidFill>
                  <a:schemeClr val="tx1"/>
                </a:solidFill>
              </a:rPr>
              <a:t>  </a:t>
            </a:r>
            <a:r>
              <a:rPr lang="en-US" altLang="zh-CN" sz="2875" b="1" dirty="0" smtClean="0">
                <a:solidFill>
                  <a:schemeClr val="tx1"/>
                </a:solidFill>
              </a:rPr>
              <a:t>      </a:t>
            </a:r>
            <a:r>
              <a:rPr lang="zh-CN" altLang="en-US" sz="2875" b="1" dirty="0" smtClean="0">
                <a:solidFill>
                  <a:schemeClr val="tx1"/>
                </a:solidFill>
              </a:rPr>
              <a:t>当</a:t>
            </a:r>
            <a:r>
              <a:rPr lang="zh-CN" sz="2875" b="1" dirty="0" smtClean="0">
                <a:sym typeface="Symbol" panose="05050102010706020507" pitchFamily="18" charset="2"/>
              </a:rPr>
              <a:t>稳定电压在</a:t>
            </a:r>
            <a:r>
              <a:rPr lang="en-US" altLang="zh-CN" sz="2875" b="1" dirty="0" smtClean="0">
                <a:sym typeface="Symbol" panose="05050102010706020507" pitchFamily="18" charset="2"/>
              </a:rPr>
              <a:t> </a:t>
            </a:r>
            <a:r>
              <a:rPr lang="en-US" altLang="zh-CN" sz="2875" b="1" dirty="0" smtClean="0">
                <a:solidFill>
                  <a:schemeClr val="tx1"/>
                </a:solidFill>
              </a:rPr>
              <a:t>4</a:t>
            </a:r>
            <a:r>
              <a:rPr lang="en-US" altLang="zh-CN" sz="1920" b="1" dirty="0" smtClean="0">
                <a:solidFill>
                  <a:schemeClr val="tx1"/>
                </a:solidFill>
              </a:rPr>
              <a:t> </a:t>
            </a:r>
            <a:r>
              <a:rPr lang="en-US" sz="2875" b="1" dirty="0" smtClean="0">
                <a:solidFill>
                  <a:schemeClr val="tx1"/>
                </a:solidFill>
              </a:rPr>
              <a:t>~</a:t>
            </a:r>
            <a:r>
              <a:rPr lang="en-US" altLang="zh-CN" sz="2875" b="1" dirty="0" smtClean="0">
                <a:solidFill>
                  <a:schemeClr val="tx1"/>
                </a:solidFill>
              </a:rPr>
              <a:t>7</a:t>
            </a:r>
            <a:r>
              <a:rPr lang="en-US" altLang="zh-CN" sz="1920" b="1" dirty="0" smtClean="0">
                <a:solidFill>
                  <a:schemeClr val="tx1"/>
                </a:solidFill>
              </a:rPr>
              <a:t> </a:t>
            </a:r>
            <a:r>
              <a:rPr lang="en-US" altLang="zh-CN" sz="2875" b="1" dirty="0" smtClean="0">
                <a:solidFill>
                  <a:schemeClr val="tx1"/>
                </a:solidFill>
              </a:rPr>
              <a:t>V</a:t>
            </a:r>
            <a:r>
              <a:rPr lang="zh-CN" altLang="en-US" sz="2875" b="1" dirty="0" smtClean="0">
                <a:solidFill>
                  <a:schemeClr val="tx1"/>
                </a:solidFill>
              </a:rPr>
              <a:t>时，温度系数</a:t>
            </a:r>
            <a:r>
              <a:rPr lang="zh-CN" altLang="en-US" sz="2875" b="1" dirty="0" smtClean="0">
                <a:sym typeface="+mn-ea"/>
              </a:rPr>
              <a:t>近似为</a:t>
            </a:r>
            <a:r>
              <a:rPr lang="zh-CN" altLang="en-US" sz="2875" b="1" dirty="0" smtClean="0">
                <a:sym typeface="+mn-ea"/>
              </a:rPr>
              <a:t>零，两种击穿类型均有</a:t>
            </a:r>
            <a:r>
              <a:rPr lang="zh-CN" altLang="en-US" sz="2875" b="1" dirty="0" smtClean="0">
                <a:solidFill>
                  <a:schemeClr val="tx1"/>
                </a:solidFill>
              </a:rPr>
              <a:t>。这样的稳压二极管可以作为标准稳压管使用。</a:t>
            </a:r>
            <a:endParaRPr lang="zh-CN" altLang="en-US" sz="2875" b="1" dirty="0" smtClean="0">
              <a:solidFill>
                <a:schemeClr val="tx1"/>
              </a:solidFill>
            </a:endParaRPr>
          </a:p>
        </p:txBody>
      </p:sp>
      <p:sp>
        <p:nvSpPr>
          <p:cNvPr id="4" name="Text Box 2"/>
          <p:cNvSpPr txBox="1">
            <a:spLocks noChangeArrowheads="1"/>
          </p:cNvSpPr>
          <p:nvPr/>
        </p:nvSpPr>
        <p:spPr bwMode="auto">
          <a:xfrm>
            <a:off x="1005205" y="868550"/>
            <a:ext cx="2880360"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75" b="1" dirty="0">
                <a:solidFill>
                  <a:srgbClr val="0000FF"/>
                </a:solidFill>
                <a:ea typeface="黑体" panose="02010609060101010101" pitchFamily="49" charset="-122"/>
                <a:cs typeface="Times New Roman" panose="02020603050405020304" pitchFamily="18" charset="0"/>
              </a:rPr>
              <a:t>(5)</a:t>
            </a:r>
            <a:r>
              <a:rPr lang="en-US" altLang="zh-CN" sz="2875" b="1" dirty="0">
                <a:solidFill>
                  <a:srgbClr val="0000FF"/>
                </a:solidFill>
                <a:ea typeface="黑体" panose="02010609060101010101" pitchFamily="49" charset="-122"/>
                <a:cs typeface="Times New Roman" panose="02020603050405020304" pitchFamily="18" charset="0"/>
              </a:rPr>
              <a:t> </a:t>
            </a:r>
            <a:r>
              <a:rPr lang="zh-CN" altLang="en-US" sz="2875" b="1" dirty="0">
                <a:solidFill>
                  <a:srgbClr val="0000FF"/>
                </a:solidFill>
                <a:ea typeface="黑体" panose="02010609060101010101" pitchFamily="49" charset="-122"/>
                <a:cs typeface="Times New Roman" panose="02020603050405020304" pitchFamily="18" charset="0"/>
              </a:rPr>
              <a:t>温度系数</a:t>
            </a:r>
            <a:r>
              <a:rPr lang="en-US" altLang="zh-CN" sz="2875" b="1" dirty="0">
                <a:solidFill>
                  <a:srgbClr val="0000FF"/>
                </a:solidFill>
                <a:ea typeface="黑体" panose="02010609060101010101" pitchFamily="49" charset="-122"/>
                <a:cs typeface="Times New Roman" panose="02020603050405020304" pitchFamily="18" charset="0"/>
              </a:rPr>
              <a:t> </a:t>
            </a:r>
            <a:r>
              <a:rPr lang="en-US" altLang="zh-CN" sz="2875" b="1" i="1" dirty="0" smtClean="0">
                <a:solidFill>
                  <a:srgbClr val="FF0000"/>
                </a:solidFill>
                <a:ea typeface="幼圆" panose="02010509060101010101" pitchFamily="49" charset="-122"/>
                <a:cs typeface="Times New Roman" panose="02020603050405020304" pitchFamily="18" charset="0"/>
                <a:sym typeface="Symbol" panose="05050102010706020507" pitchFamily="18" charset="2"/>
              </a:rPr>
              <a:t></a:t>
            </a:r>
            <a:endParaRPr lang="en-US" altLang="zh-CN" sz="2875" b="1" baseline="-46000" dirty="0" smtClean="0">
              <a:solidFill>
                <a:srgbClr val="FF0000"/>
              </a:solidFill>
              <a:ea typeface="幼圆" panose="02010509060101010101" pitchFamily="49" charset="-122"/>
              <a:cs typeface="Times New Roman" panose="02020603050405020304" pitchFamily="18" charset="0"/>
              <a:sym typeface="Symbol" panose="05050102010706020507" pitchFamily="18" charset="2"/>
            </a:endParaRPr>
          </a:p>
        </p:txBody>
      </p:sp>
      <p:sp>
        <p:nvSpPr>
          <p:cNvPr id="2" name="灯片编号占位符 1"/>
          <p:cNvSpPr>
            <a:spLocks noGrp="1"/>
          </p:cNvSpPr>
          <p:nvPr>
            <p:ph type="sldNum" sz="quarter" idx="12"/>
          </p:nvPr>
        </p:nvSpPr>
        <p:spPr/>
        <p:txBody>
          <a:bodyPr/>
          <a:p>
            <a:fld id="{9A0DB2DC-4C9A-4742-B13C-FB6460FD3503}" type="slidenum">
              <a:rPr lang="zh-CN" altLang="en-US" sz="1080" dirty="0"/>
            </a:fld>
            <a:endParaRPr lang="zh-CN" altLang="en-US" sz="1080" dirty="0"/>
          </a:p>
        </p:txBody>
      </p:sp>
      <p:sp>
        <p:nvSpPr>
          <p:cNvPr id="10" name="Text Box 3084"/>
          <p:cNvSpPr txBox="1">
            <a:spLocks noChangeArrowheads="1"/>
          </p:cNvSpPr>
          <p:nvPr>
            <p:custDataLst>
              <p:tags r:id="rId1"/>
            </p:custDataLst>
          </p:nvPr>
        </p:nvSpPr>
        <p:spPr bwMode="auto">
          <a:xfrm>
            <a:off x="4295763" y="744090"/>
            <a:ext cx="2325081" cy="6229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75" b="1" i="1" dirty="0" smtClean="0">
                <a:solidFill>
                  <a:srgbClr val="FF0000"/>
                </a:solidFill>
                <a:ea typeface="幼圆" panose="02010509060101010101" pitchFamily="49" charset="-122"/>
                <a:cs typeface="Times New Roman" panose="02020603050405020304" pitchFamily="18" charset="0"/>
                <a:sym typeface="Symbol" panose="05050102010706020507" pitchFamily="18" charset="2"/>
              </a:rPr>
              <a:t></a:t>
            </a:r>
            <a:r>
              <a:rPr lang="en-US" altLang="zh-CN" sz="2875" b="1" dirty="0" smtClean="0">
                <a:solidFill>
                  <a:schemeClr val="tx1"/>
                </a:solidFill>
                <a:cs typeface="Times New Roman" panose="02020603050405020304" pitchFamily="18" charset="0"/>
              </a:rPr>
              <a:t> =</a:t>
            </a:r>
            <a:r>
              <a:rPr lang="en-US" altLang="zh-CN" sz="2875" b="1" dirty="0" smtClean="0">
                <a:solidFill>
                  <a:schemeClr val="tx1"/>
                </a:solidFill>
                <a:cs typeface="Times New Roman" panose="02020603050405020304" pitchFamily="18" charset="0"/>
                <a:sym typeface="Symbol" panose="05050102010706020507" pitchFamily="18" charset="2"/>
              </a:rPr>
              <a:t></a:t>
            </a:r>
            <a:r>
              <a:rPr lang="en-US" altLang="zh-CN" sz="2875" b="1" i="1" dirty="0" smtClean="0">
                <a:solidFill>
                  <a:schemeClr val="tx1"/>
                </a:solidFill>
                <a:cs typeface="Times New Roman" panose="02020603050405020304" pitchFamily="18" charset="0"/>
              </a:rPr>
              <a:t>U</a:t>
            </a:r>
            <a:r>
              <a:rPr lang="en-US" altLang="zh-CN" sz="2875" b="1" baseline="-25000" dirty="0" smtClean="0">
                <a:solidFill>
                  <a:schemeClr val="tx1"/>
                </a:solidFill>
                <a:cs typeface="Times New Roman" panose="02020603050405020304" pitchFamily="18" charset="0"/>
              </a:rPr>
              <a:t>Z </a:t>
            </a:r>
            <a:r>
              <a:rPr lang="en-US" altLang="zh-CN" sz="2875" b="1" dirty="0" smtClean="0">
                <a:solidFill>
                  <a:schemeClr val="tx1"/>
                </a:solidFill>
                <a:cs typeface="Times New Roman" panose="02020603050405020304" pitchFamily="18" charset="0"/>
              </a:rPr>
              <a:t>/</a:t>
            </a:r>
            <a:r>
              <a:rPr lang="en-US" altLang="zh-CN" sz="2875" b="1" dirty="0" smtClean="0">
                <a:solidFill>
                  <a:schemeClr val="tx1"/>
                </a:solidFill>
                <a:cs typeface="Times New Roman" panose="02020603050405020304" pitchFamily="18" charset="0"/>
                <a:sym typeface="Symbol" panose="05050102010706020507" pitchFamily="18" charset="2"/>
              </a:rPr>
              <a:t></a:t>
            </a:r>
            <a:r>
              <a:rPr lang="en-US" altLang="zh-CN" sz="2875" b="1" i="1" dirty="0" smtClean="0">
                <a:solidFill>
                  <a:schemeClr val="tx1"/>
                </a:solidFill>
                <a:cs typeface="Times New Roman" panose="02020603050405020304" pitchFamily="18" charset="0"/>
              </a:rPr>
              <a:t>T</a:t>
            </a:r>
            <a:endParaRPr lang="en-US" altLang="zh-CN" sz="2875" b="1" baseline="-25000" dirty="0" smtClean="0">
              <a:solidFill>
                <a:schemeClr val="tx1"/>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87780" y="1181766"/>
            <a:ext cx="2658541" cy="1875930"/>
            <a:chOff x="5613" y="1544"/>
            <a:chExt cx="3492" cy="2464"/>
          </a:xfrm>
        </p:grpSpPr>
        <p:grpSp>
          <p:nvGrpSpPr>
            <p:cNvPr id="9251" name="Group 35"/>
            <p:cNvGrpSpPr/>
            <p:nvPr/>
          </p:nvGrpSpPr>
          <p:grpSpPr bwMode="auto">
            <a:xfrm>
              <a:off x="5613" y="1544"/>
              <a:ext cx="3492" cy="2464"/>
              <a:chOff x="3383" y="1971"/>
              <a:chExt cx="1542" cy="1124"/>
            </a:xfrm>
          </p:grpSpPr>
          <p:graphicFrame>
            <p:nvGraphicFramePr>
              <p:cNvPr id="5133" name="Object 10"/>
              <p:cNvGraphicFramePr>
                <a:graphicFrameLocks noChangeAspect="1"/>
              </p:cNvGraphicFramePr>
              <p:nvPr/>
            </p:nvGraphicFramePr>
            <p:xfrm>
              <a:off x="3383" y="1971"/>
              <a:ext cx="1542" cy="1082"/>
            </p:xfrm>
            <a:graphic>
              <a:graphicData uri="http://schemas.openxmlformats.org/presentationml/2006/ole">
                <mc:AlternateContent xmlns:mc="http://schemas.openxmlformats.org/markup-compatibility/2006">
                  <mc:Choice xmlns:v="urn:schemas-microsoft-com:vml" Requires="v">
                    <p:oleObj spid="_x0000_s41242" name="BMP 图象" r:id="rId1" imgW="1085850" imgH="762000" progId="Paint.Picture">
                      <p:embed/>
                    </p:oleObj>
                  </mc:Choice>
                  <mc:Fallback>
                    <p:oleObj name="BMP 图象" r:id="rId1" imgW="1085850" imgH="762000" progId="Paint.Picture">
                      <p:embed/>
                      <p:pic>
                        <p:nvPicPr>
                          <p:cNvPr id="0" name="图片 41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 y="1971"/>
                            <a:ext cx="1542" cy="1082"/>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4" name="Text Box 19"/>
              <p:cNvSpPr txBox="1">
                <a:spLocks noChangeArrowheads="1"/>
              </p:cNvSpPr>
              <p:nvPr/>
            </p:nvSpPr>
            <p:spPr bwMode="auto">
              <a:xfrm>
                <a:off x="3978" y="2819"/>
                <a:ext cx="293" cy="276"/>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smtClean="0">
                    <a:solidFill>
                      <a:srgbClr val="000000"/>
                    </a:solidFill>
                  </a:rPr>
                  <a:t>(c)</a:t>
                </a:r>
                <a:endParaRPr lang="en-US" altLang="zh-CN" b="1" smtClean="0">
                  <a:solidFill>
                    <a:srgbClr val="000000"/>
                  </a:solidFill>
                </a:endParaRPr>
              </a:p>
            </p:txBody>
          </p:sp>
        </p:grpSp>
        <p:pic>
          <p:nvPicPr>
            <p:cNvPr id="4" name="图片 3"/>
            <p:cNvPicPr>
              <a:picLocks noChangeAspect="1"/>
            </p:cNvPicPr>
            <p:nvPr/>
          </p:nvPicPr>
          <p:blipFill>
            <a:blip r:embed="rId3"/>
            <a:stretch>
              <a:fillRect/>
            </a:stretch>
          </p:blipFill>
          <p:spPr>
            <a:xfrm>
              <a:off x="8417" y="2451"/>
              <a:ext cx="688" cy="609"/>
            </a:xfrm>
            <a:prstGeom prst="rect">
              <a:avLst/>
            </a:prstGeom>
          </p:spPr>
        </p:pic>
      </p:grpSp>
      <p:sp>
        <p:nvSpPr>
          <p:cNvPr id="9218" name="Text Box 2"/>
          <p:cNvSpPr txBox="1">
            <a:spLocks noChangeArrowheads="1"/>
          </p:cNvSpPr>
          <p:nvPr/>
        </p:nvSpPr>
        <p:spPr bwMode="auto">
          <a:xfrm>
            <a:off x="930422" y="3126074"/>
            <a:ext cx="10343338" cy="2394585"/>
          </a:xfrm>
          <a:prstGeom prst="rect">
            <a:avLst/>
          </a:prstGeom>
          <a:noFill/>
          <a:ln>
            <a:noFill/>
          </a:ln>
          <a:effectLst/>
          <a:extLst>
            <a:ext uri="{909E8E84-426E-40DD-AFC4-6F175D3DCCD1}">
              <a14:hiddenFill xmlns:a14="http://schemas.microsoft.com/office/drawing/2010/main">
                <a:gradFill rotWithShape="0">
                  <a:gsLst>
                    <a:gs pos="0">
                      <a:srgbClr val="FFFFD5"/>
                    </a:gs>
                    <a:gs pos="100000">
                      <a:srgbClr val="FFDD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b="1" smtClean="0">
                <a:solidFill>
                  <a:srgbClr val="003300"/>
                </a:solidFill>
              </a:rPr>
              <a:t>         </a:t>
            </a:r>
            <a:r>
              <a:rPr lang="zh-CN" altLang="en-US" sz="2875" b="1" smtClean="0">
                <a:solidFill>
                  <a:srgbClr val="FF3300"/>
                </a:solidFill>
              </a:rPr>
              <a:t>稳压二极管在工作时应反接，并串入一只电阻。</a:t>
            </a:r>
            <a:endParaRPr lang="zh-CN" altLang="en-US" sz="2875" b="1" smtClean="0">
              <a:solidFill>
                <a:srgbClr val="003300"/>
              </a:solidFill>
            </a:endParaRPr>
          </a:p>
          <a:p>
            <a:pPr>
              <a:lnSpc>
                <a:spcPct val="130000"/>
              </a:lnSpc>
            </a:pPr>
            <a:r>
              <a:rPr lang="zh-CN" altLang="en-US" sz="2875" b="1" smtClean="0">
                <a:solidFill>
                  <a:srgbClr val="003300"/>
                </a:solidFill>
              </a:rPr>
              <a:t>        </a:t>
            </a:r>
            <a:r>
              <a:rPr lang="zh-CN" altLang="en-US" sz="2875" b="1" smtClean="0">
                <a:solidFill>
                  <a:schemeClr val="tx1"/>
                </a:solidFill>
              </a:rPr>
              <a:t>电阻的作用首先是起到</a:t>
            </a:r>
            <a:r>
              <a:rPr lang="zh-CN" altLang="en-US" sz="2875" b="1" smtClean="0">
                <a:solidFill>
                  <a:srgbClr val="0000FF"/>
                </a:solidFill>
              </a:rPr>
              <a:t>限流</a:t>
            </a:r>
            <a:r>
              <a:rPr lang="zh-CN" altLang="en-US" sz="2875" b="1" smtClean="0">
                <a:solidFill>
                  <a:schemeClr val="tx1"/>
                </a:solidFill>
              </a:rPr>
              <a:t>作用，以保护稳压管；其次是当输入电压或负载电流变化时，通过该电阻上电压降的变化，取出误差信号以调节稳压管的工作电流，从而起到</a:t>
            </a:r>
            <a:r>
              <a:rPr lang="zh-CN" altLang="en-US" sz="2875" b="1" smtClean="0">
                <a:solidFill>
                  <a:srgbClr val="0000FF"/>
                </a:solidFill>
              </a:rPr>
              <a:t>稳压</a:t>
            </a:r>
            <a:r>
              <a:rPr lang="zh-CN" altLang="en-US" sz="2875" b="1" smtClean="0">
                <a:solidFill>
                  <a:schemeClr val="tx1"/>
                </a:solidFill>
              </a:rPr>
              <a:t>作用。</a:t>
            </a:r>
            <a:endParaRPr lang="zh-CN" altLang="en-US" sz="2875" b="1"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5" name="圆角矩形标注 4"/>
          <p:cNvSpPr/>
          <p:nvPr/>
        </p:nvSpPr>
        <p:spPr>
          <a:xfrm>
            <a:off x="2928038" y="765269"/>
            <a:ext cx="1553861" cy="690520"/>
          </a:xfrm>
          <a:prstGeom prst="wedgeRoundRectCallout">
            <a:avLst>
              <a:gd name="adj1" fmla="val 139165"/>
              <a:gd name="adj2" fmla="val 3670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rgbClr val="0000FF"/>
                </a:solidFill>
              </a:rPr>
              <a:t>很重要</a:t>
            </a:r>
            <a:endParaRPr lang="zh-CN" altLang="en-US" b="1">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268820" y="148650"/>
            <a:ext cx="4689751" cy="4443083"/>
          </a:xfrm>
          <a:prstGeom prst="rect">
            <a:avLst/>
          </a:prstGeom>
        </p:spPr>
      </p:pic>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3" name="椭圆 2"/>
          <p:cNvSpPr/>
          <p:nvPr/>
        </p:nvSpPr>
        <p:spPr>
          <a:xfrm>
            <a:off x="6899957" y="2911492"/>
            <a:ext cx="172820" cy="1728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b="1">
              <a:solidFill>
                <a:srgbClr val="0000FF"/>
              </a:solidFill>
            </a:endParaRPr>
          </a:p>
        </p:txBody>
      </p:sp>
      <p:pic>
        <p:nvPicPr>
          <p:cNvPr id="6" name="图片 5"/>
          <p:cNvPicPr>
            <a:picLocks noChangeAspect="1"/>
          </p:cNvPicPr>
          <p:nvPr/>
        </p:nvPicPr>
        <p:blipFill>
          <a:blip r:embed="rId2"/>
          <a:stretch>
            <a:fillRect/>
          </a:stretch>
        </p:blipFill>
        <p:spPr>
          <a:xfrm>
            <a:off x="1557753" y="751618"/>
            <a:ext cx="3694702" cy="2778830"/>
          </a:xfrm>
          <a:prstGeom prst="rect">
            <a:avLst/>
          </a:prstGeom>
        </p:spPr>
      </p:pic>
      <p:graphicFrame>
        <p:nvGraphicFramePr>
          <p:cNvPr id="12" name="Object 10"/>
          <p:cNvGraphicFramePr>
            <a:graphicFrameLocks noChangeAspect="1"/>
          </p:cNvGraphicFramePr>
          <p:nvPr/>
        </p:nvGraphicFramePr>
        <p:xfrm>
          <a:off x="1348022" y="4617302"/>
          <a:ext cx="826770" cy="712470"/>
        </p:xfrm>
        <a:graphic>
          <a:graphicData uri="http://schemas.openxmlformats.org/presentationml/2006/ole">
            <mc:AlternateContent xmlns:mc="http://schemas.openxmlformats.org/markup-compatibility/2006">
              <mc:Choice xmlns:v="urn:schemas-microsoft-com:vml" Requires="v">
                <p:oleObj spid="_x0000_s13" name="Equation" r:id="rId3" imgW="279400" imgH="241300" progId="Equation.DSMT4">
                  <p:embed/>
                </p:oleObj>
              </mc:Choice>
              <mc:Fallback>
                <p:oleObj name="Equation" r:id="rId3" imgW="279400" imgH="241300" progId="Equation.DSMT4">
                  <p:embed/>
                  <p:pic>
                    <p:nvPicPr>
                      <p:cNvPr id="0" name="图片 29977"/>
                      <p:cNvPicPr>
                        <a:picLocks noChangeAspect="1" noChangeArrowheads="1"/>
                      </p:cNvPicPr>
                      <p:nvPr/>
                    </p:nvPicPr>
                    <p:blipFill>
                      <a:blip r:embed="rId4"/>
                      <a:srcRect/>
                      <a:stretch>
                        <a:fillRect/>
                      </a:stretch>
                    </p:blipFill>
                    <p:spPr bwMode="auto">
                      <a:xfrm>
                        <a:off x="1348022" y="4617302"/>
                        <a:ext cx="826770" cy="71247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nvGraphicFramePr>
        <p:xfrm>
          <a:off x="2298203" y="4617302"/>
          <a:ext cx="1428115" cy="712470"/>
        </p:xfrm>
        <a:graphic>
          <a:graphicData uri="http://schemas.openxmlformats.org/presentationml/2006/ole">
            <mc:AlternateContent xmlns:mc="http://schemas.openxmlformats.org/markup-compatibility/2006">
              <mc:Choice xmlns:v="urn:schemas-microsoft-com:vml" Requires="v">
                <p:oleObj spid="_x0000_s9" name="Equation" r:id="rId5" imgW="482600" imgH="241300" progId="Equation.DSMT4">
                  <p:embed/>
                </p:oleObj>
              </mc:Choice>
              <mc:Fallback>
                <p:oleObj name="Equation" r:id="rId5" imgW="482600" imgH="241300" progId="Equation.DSMT4">
                  <p:embed/>
                  <p:pic>
                    <p:nvPicPr>
                      <p:cNvPr id="0" name="图片 29977"/>
                      <p:cNvPicPr>
                        <a:picLocks noChangeAspect="1" noChangeArrowheads="1"/>
                      </p:cNvPicPr>
                      <p:nvPr/>
                    </p:nvPicPr>
                    <p:blipFill>
                      <a:blip r:embed="rId6"/>
                      <a:srcRect/>
                      <a:stretch>
                        <a:fillRect/>
                      </a:stretch>
                    </p:blipFill>
                    <p:spPr bwMode="auto">
                      <a:xfrm>
                        <a:off x="2298203" y="4617302"/>
                        <a:ext cx="1428115" cy="71247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3804037" y="4617237"/>
          <a:ext cx="1842402" cy="712599"/>
        </p:xfrm>
        <a:graphic>
          <a:graphicData uri="http://schemas.openxmlformats.org/presentationml/2006/ole">
            <mc:AlternateContent xmlns:mc="http://schemas.openxmlformats.org/markup-compatibility/2006">
              <mc:Choice xmlns:v="urn:schemas-microsoft-com:vml" Requires="v">
                <p:oleObj spid="_x0000_s11" name="Equation" r:id="rId7" imgW="622300" imgH="241300" progId="Equation.DSMT4">
                  <p:embed/>
                </p:oleObj>
              </mc:Choice>
              <mc:Fallback>
                <p:oleObj name="Equation" r:id="rId7" imgW="622300" imgH="241300" progId="Equation.DSMT4">
                  <p:embed/>
                  <p:pic>
                    <p:nvPicPr>
                      <p:cNvPr id="0" name="图片 29977"/>
                      <p:cNvPicPr>
                        <a:picLocks noChangeAspect="1" noChangeArrowheads="1"/>
                      </p:cNvPicPr>
                      <p:nvPr/>
                    </p:nvPicPr>
                    <p:blipFill>
                      <a:blip r:embed="rId8"/>
                      <a:srcRect/>
                      <a:stretch>
                        <a:fillRect/>
                      </a:stretch>
                    </p:blipFill>
                    <p:spPr bwMode="auto">
                      <a:xfrm>
                        <a:off x="3804037" y="4617237"/>
                        <a:ext cx="1842402" cy="71259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0"/>
          <p:cNvGraphicFramePr>
            <a:graphicFrameLocks noChangeAspect="1"/>
          </p:cNvGraphicFramePr>
          <p:nvPr/>
        </p:nvGraphicFramePr>
        <p:xfrm>
          <a:off x="5590863" y="4617237"/>
          <a:ext cx="1729726" cy="712599"/>
        </p:xfrm>
        <a:graphic>
          <a:graphicData uri="http://schemas.openxmlformats.org/presentationml/2006/ole">
            <mc:AlternateContent xmlns:mc="http://schemas.openxmlformats.org/markup-compatibility/2006">
              <mc:Choice xmlns:v="urn:schemas-microsoft-com:vml" Requires="v">
                <p:oleObj spid="_x0000_s15" name="Equation" r:id="rId9" imgW="584200" imgH="241300" progId="Equation.DSMT4">
                  <p:embed/>
                </p:oleObj>
              </mc:Choice>
              <mc:Fallback>
                <p:oleObj name="Equation" r:id="rId9" imgW="584200" imgH="241300" progId="Equation.DSMT4">
                  <p:embed/>
                  <p:pic>
                    <p:nvPicPr>
                      <p:cNvPr id="0" name="图片 29977"/>
                      <p:cNvPicPr>
                        <a:picLocks noChangeAspect="1" noChangeArrowheads="1"/>
                      </p:cNvPicPr>
                      <p:nvPr/>
                    </p:nvPicPr>
                    <p:blipFill>
                      <a:blip r:embed="rId10"/>
                      <a:srcRect/>
                      <a:stretch>
                        <a:fillRect/>
                      </a:stretch>
                    </p:blipFill>
                    <p:spPr bwMode="auto">
                      <a:xfrm>
                        <a:off x="5590863" y="4617237"/>
                        <a:ext cx="1729726" cy="71259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
          <p:cNvGraphicFramePr>
            <a:graphicFrameLocks noChangeAspect="1"/>
          </p:cNvGraphicFramePr>
          <p:nvPr/>
        </p:nvGraphicFramePr>
        <p:xfrm>
          <a:off x="7344571" y="4617237"/>
          <a:ext cx="1768554" cy="712599"/>
        </p:xfrm>
        <a:graphic>
          <a:graphicData uri="http://schemas.openxmlformats.org/presentationml/2006/ole">
            <mc:AlternateContent xmlns:mc="http://schemas.openxmlformats.org/markup-compatibility/2006">
              <mc:Choice xmlns:v="urn:schemas-microsoft-com:vml" Requires="v">
                <p:oleObj spid="_x0000_s17" name="Equation" r:id="rId11" imgW="596900" imgH="241300" progId="Equation.DSMT4">
                  <p:embed/>
                </p:oleObj>
              </mc:Choice>
              <mc:Fallback>
                <p:oleObj name="Equation" r:id="rId11" imgW="596900" imgH="241300" progId="Equation.DSMT4">
                  <p:embed/>
                  <p:pic>
                    <p:nvPicPr>
                      <p:cNvPr id="0" name="图片 29977"/>
                      <p:cNvPicPr>
                        <a:picLocks noChangeAspect="1" noChangeArrowheads="1"/>
                      </p:cNvPicPr>
                      <p:nvPr/>
                    </p:nvPicPr>
                    <p:blipFill>
                      <a:blip r:embed="rId12"/>
                      <a:srcRect/>
                      <a:stretch>
                        <a:fillRect/>
                      </a:stretch>
                    </p:blipFill>
                    <p:spPr bwMode="auto">
                      <a:xfrm>
                        <a:off x="7344571" y="4617237"/>
                        <a:ext cx="1768554" cy="71259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 name="图片 20"/>
          <p:cNvPicPr>
            <a:picLocks noChangeAspect="1"/>
          </p:cNvPicPr>
          <p:nvPr/>
        </p:nvPicPr>
        <p:blipFill>
          <a:blip r:embed="rId13"/>
          <a:stretch>
            <a:fillRect/>
          </a:stretch>
        </p:blipFill>
        <p:spPr>
          <a:xfrm>
            <a:off x="2903010" y="5351533"/>
            <a:ext cx="5583545" cy="561857"/>
          </a:xfrm>
          <a:prstGeom prst="rect">
            <a:avLst/>
          </a:prstGeom>
        </p:spPr>
      </p:pic>
      <p:graphicFrame>
        <p:nvGraphicFramePr>
          <p:cNvPr id="18" name="Object 10"/>
          <p:cNvGraphicFramePr>
            <a:graphicFrameLocks noChangeAspect="1"/>
          </p:cNvGraphicFramePr>
          <p:nvPr/>
        </p:nvGraphicFramePr>
        <p:xfrm>
          <a:off x="2903244" y="5932869"/>
          <a:ext cx="901700" cy="712470"/>
        </p:xfrm>
        <a:graphic>
          <a:graphicData uri="http://schemas.openxmlformats.org/presentationml/2006/ole">
            <mc:AlternateContent xmlns:mc="http://schemas.openxmlformats.org/markup-compatibility/2006">
              <mc:Choice xmlns:v="urn:schemas-microsoft-com:vml" Requires="v">
                <p:oleObj spid="_x0000_s19" name="Equation" r:id="rId14" imgW="304800" imgH="241300" progId="Equation.DSMT4">
                  <p:embed/>
                </p:oleObj>
              </mc:Choice>
              <mc:Fallback>
                <p:oleObj name="Equation" r:id="rId14" imgW="304800" imgH="241300" progId="Equation.DSMT4">
                  <p:embed/>
                  <p:pic>
                    <p:nvPicPr>
                      <p:cNvPr id="0" name="图片 29977"/>
                      <p:cNvPicPr>
                        <a:picLocks noChangeAspect="1" noChangeArrowheads="1"/>
                      </p:cNvPicPr>
                      <p:nvPr/>
                    </p:nvPicPr>
                    <p:blipFill>
                      <a:blip r:embed="rId15"/>
                      <a:srcRect/>
                      <a:stretch>
                        <a:fillRect/>
                      </a:stretch>
                    </p:blipFill>
                    <p:spPr bwMode="auto">
                      <a:xfrm>
                        <a:off x="2903244" y="5932869"/>
                        <a:ext cx="901700" cy="71247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圆角矩形 21"/>
          <p:cNvSpPr/>
          <p:nvPr/>
        </p:nvSpPr>
        <p:spPr>
          <a:xfrm>
            <a:off x="2842104" y="4445558"/>
            <a:ext cx="949370" cy="2265698"/>
          </a:xfrm>
          <a:prstGeom prst="roundRect">
            <a:avLst/>
          </a:prstGeom>
          <a:noFill/>
          <a:ln>
            <a:solidFill>
              <a:srgbClr val="0000FF"/>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75" b="1"/>
          </a:p>
        </p:txBody>
      </p:sp>
      <p:sp>
        <p:nvSpPr>
          <p:cNvPr id="23" name="文本框 22"/>
          <p:cNvSpPr txBox="1"/>
          <p:nvPr/>
        </p:nvSpPr>
        <p:spPr>
          <a:xfrm>
            <a:off x="1160341" y="3690326"/>
            <a:ext cx="5108479" cy="578485"/>
          </a:xfrm>
          <a:prstGeom prst="rect">
            <a:avLst/>
          </a:prstGeom>
          <a:noFill/>
        </p:spPr>
        <p:txBody>
          <a:bodyPr wrap="square" rtlCol="0">
            <a:spAutoFit/>
          </a:bodyPr>
          <a:p>
            <a:pPr marL="0" indent="0">
              <a:lnSpc>
                <a:spcPct val="110000"/>
              </a:lnSpc>
              <a:buNone/>
            </a:pPr>
            <a:r>
              <a:rPr lang="zh-CN" altLang="en-US" sz="2875" b="1" dirty="0" smtClean="0">
                <a:latin typeface="Times New Roman" panose="02020603050405020304" pitchFamily="18" charset="0"/>
                <a:cs typeface="Times New Roman" panose="02020603050405020304" pitchFamily="18" charset="0"/>
              </a:rPr>
              <a:t>输入电压变化时的稳压过程</a:t>
            </a:r>
            <a:endParaRPr lang="zh-CN" altLang="en-US" sz="2875" b="1" dirty="0" smtClean="0">
              <a:latin typeface="Times New Roman" panose="02020603050405020304" pitchFamily="18" charset="0"/>
              <a:cs typeface="Times New Roman" panose="02020603050405020304" pitchFamily="18" charset="0"/>
            </a:endParaRPr>
          </a:p>
        </p:txBody>
      </p:sp>
      <p:graphicFrame>
        <p:nvGraphicFramePr>
          <p:cNvPr id="5" name="Object 10"/>
          <p:cNvGraphicFramePr>
            <a:graphicFrameLocks noChangeAspect="1"/>
          </p:cNvGraphicFramePr>
          <p:nvPr/>
        </p:nvGraphicFramePr>
        <p:xfrm>
          <a:off x="336550" y="1917065"/>
          <a:ext cx="1026795" cy="485140"/>
        </p:xfrm>
        <a:graphic>
          <a:graphicData uri="http://schemas.openxmlformats.org/presentationml/2006/ole">
            <mc:AlternateContent xmlns:mc="http://schemas.openxmlformats.org/markup-compatibility/2006">
              <mc:Choice xmlns:v="urn:schemas-microsoft-com:vml" Requires="v">
                <p:oleObj spid="_x0000_s7" name="Equation" r:id="rId16" imgW="482600" imgH="228600" progId="Equation.DSMT4">
                  <p:embed/>
                </p:oleObj>
              </mc:Choice>
              <mc:Fallback>
                <p:oleObj name="Equation" r:id="rId16" imgW="482600" imgH="228600" progId="Equation.DSMT4">
                  <p:embed/>
                  <p:pic>
                    <p:nvPicPr>
                      <p:cNvPr id="0" name="图片 29977"/>
                      <p:cNvPicPr>
                        <a:picLocks noChangeAspect="1" noChangeArrowheads="1"/>
                      </p:cNvPicPr>
                      <p:nvPr/>
                    </p:nvPicPr>
                    <p:blipFill>
                      <a:blip r:embed="rId17"/>
                      <a:srcRect/>
                      <a:stretch>
                        <a:fillRect/>
                      </a:stretch>
                    </p:blipFill>
                    <p:spPr bwMode="auto">
                      <a:xfrm>
                        <a:off x="336550" y="1917065"/>
                        <a:ext cx="1026795" cy="48514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grpId="0" nodeType="clickEffect">
                                  <p:stCondLst>
                                    <p:cond delay="0"/>
                                  </p:stCondLst>
                                  <p:childTnLst>
                                    <p:animMotion origin="layout" path="M -0.00243056 0 L -0.00631944 0.0839815 " pathEditMode="relative" rAng="0" ptsTypes="">
                                      <p:cBhvr>
                                        <p:cTn id="16" dur="2000" fill="hold"/>
                                        <p:tgtEl>
                                          <p:spTgt spid="3"/>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2"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6" name="图片 5"/>
          <p:cNvPicPr>
            <a:picLocks noChangeAspect="1"/>
          </p:cNvPicPr>
          <p:nvPr/>
        </p:nvPicPr>
        <p:blipFill>
          <a:blip r:embed="rId1"/>
          <a:stretch>
            <a:fillRect/>
          </a:stretch>
        </p:blipFill>
        <p:spPr>
          <a:xfrm>
            <a:off x="1557753" y="751618"/>
            <a:ext cx="3694702" cy="2778830"/>
          </a:xfrm>
          <a:prstGeom prst="rect">
            <a:avLst/>
          </a:prstGeom>
        </p:spPr>
      </p:pic>
      <p:sp>
        <p:nvSpPr>
          <p:cNvPr id="23" name="文本框 22"/>
          <p:cNvSpPr txBox="1"/>
          <p:nvPr/>
        </p:nvSpPr>
        <p:spPr>
          <a:xfrm>
            <a:off x="1160341" y="3690326"/>
            <a:ext cx="5108479" cy="578485"/>
          </a:xfrm>
          <a:prstGeom prst="rect">
            <a:avLst/>
          </a:prstGeom>
          <a:noFill/>
        </p:spPr>
        <p:txBody>
          <a:bodyPr wrap="square" rtlCol="0">
            <a:spAutoFit/>
          </a:bodyPr>
          <a:p>
            <a:pPr marL="0" indent="0">
              <a:lnSpc>
                <a:spcPct val="110000"/>
              </a:lnSpc>
              <a:buNone/>
            </a:pPr>
            <a:r>
              <a:rPr lang="zh-CN" altLang="en-US" sz="2875" b="1" dirty="0" smtClean="0">
                <a:latin typeface="Times New Roman" panose="02020603050405020304" pitchFamily="18" charset="0"/>
                <a:cs typeface="Times New Roman" panose="02020603050405020304" pitchFamily="18" charset="0"/>
              </a:rPr>
              <a:t>负载变化时的稳压过程</a:t>
            </a:r>
            <a:endParaRPr lang="zh-CN" altLang="en-US" sz="2875" b="1" dirty="0" smtClean="0">
              <a:latin typeface="Times New Roman" panose="02020603050405020304" pitchFamily="18" charset="0"/>
              <a:cs typeface="Times New Roman" panose="02020603050405020304" pitchFamily="18" charset="0"/>
            </a:endParaRPr>
          </a:p>
        </p:txBody>
      </p:sp>
      <p:graphicFrame>
        <p:nvGraphicFramePr>
          <p:cNvPr id="5" name="Object 10"/>
          <p:cNvGraphicFramePr>
            <a:graphicFrameLocks noChangeAspect="1"/>
          </p:cNvGraphicFramePr>
          <p:nvPr/>
        </p:nvGraphicFramePr>
        <p:xfrm>
          <a:off x="336550" y="1917065"/>
          <a:ext cx="1026795" cy="485140"/>
        </p:xfrm>
        <a:graphic>
          <a:graphicData uri="http://schemas.openxmlformats.org/presentationml/2006/ole">
            <mc:AlternateContent xmlns:mc="http://schemas.openxmlformats.org/markup-compatibility/2006">
              <mc:Choice xmlns:v="urn:schemas-microsoft-com:vml" Requires="v">
                <p:oleObj spid="_x0000_s7" name="Equation" r:id="rId2" imgW="482600" imgH="228600" progId="Equation.DSMT4">
                  <p:embed/>
                </p:oleObj>
              </mc:Choice>
              <mc:Fallback>
                <p:oleObj name="Equation" r:id="rId2" imgW="482600" imgH="228600" progId="Equation.DSMT4">
                  <p:embed/>
                  <p:pic>
                    <p:nvPicPr>
                      <p:cNvPr id="0" name="图片 29977"/>
                      <p:cNvPicPr>
                        <a:picLocks noChangeAspect="1" noChangeArrowheads="1"/>
                      </p:cNvPicPr>
                      <p:nvPr/>
                    </p:nvPicPr>
                    <p:blipFill>
                      <a:blip r:embed="rId3"/>
                      <a:srcRect/>
                      <a:stretch>
                        <a:fillRect/>
                      </a:stretch>
                    </p:blipFill>
                    <p:spPr bwMode="auto">
                      <a:xfrm>
                        <a:off x="336550" y="1917065"/>
                        <a:ext cx="1026795" cy="48514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p:cNvGrpSpPr/>
          <p:nvPr/>
        </p:nvGrpSpPr>
        <p:grpSpPr>
          <a:xfrm>
            <a:off x="1207135" y="4547870"/>
            <a:ext cx="6534785" cy="2030730"/>
            <a:chOff x="4952" y="6823"/>
            <a:chExt cx="10291" cy="3198"/>
          </a:xfrm>
        </p:grpSpPr>
        <p:pic>
          <p:nvPicPr>
            <p:cNvPr id="4" name="图片 3"/>
            <p:cNvPicPr>
              <a:picLocks noChangeAspect="1"/>
            </p:cNvPicPr>
            <p:nvPr/>
          </p:nvPicPr>
          <p:blipFill>
            <a:blip r:embed="rId4"/>
            <a:stretch>
              <a:fillRect/>
            </a:stretch>
          </p:blipFill>
          <p:spPr>
            <a:xfrm>
              <a:off x="4952" y="6823"/>
              <a:ext cx="10181" cy="3199"/>
            </a:xfrm>
            <a:prstGeom prst="rect">
              <a:avLst/>
            </a:prstGeom>
          </p:spPr>
        </p:pic>
        <p:pic>
          <p:nvPicPr>
            <p:cNvPr id="8" name="图片 7"/>
            <p:cNvPicPr>
              <a:picLocks noChangeAspect="1"/>
            </p:cNvPicPr>
            <p:nvPr/>
          </p:nvPicPr>
          <p:blipFill>
            <a:blip r:embed="rId5"/>
            <a:stretch>
              <a:fillRect/>
            </a:stretch>
          </p:blipFill>
          <p:spPr>
            <a:xfrm>
              <a:off x="14933" y="7025"/>
              <a:ext cx="310" cy="651"/>
            </a:xfrm>
            <a:prstGeom prst="rect">
              <a:avLst/>
            </a:prstGeom>
          </p:spPr>
        </p:pic>
      </p:grpSp>
      <p:pic>
        <p:nvPicPr>
          <p:cNvPr id="10" name="图片 9"/>
          <p:cNvPicPr>
            <a:picLocks noChangeAspect="1"/>
          </p:cNvPicPr>
          <p:nvPr/>
        </p:nvPicPr>
        <p:blipFill>
          <a:blip r:embed="rId6"/>
          <a:stretch>
            <a:fillRect/>
          </a:stretch>
        </p:blipFill>
        <p:spPr>
          <a:xfrm>
            <a:off x="6268820" y="148650"/>
            <a:ext cx="4689751" cy="444308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074"/>
          <p:cNvSpPr txBox="1">
            <a:spLocks noChangeArrowheads="1"/>
          </p:cNvSpPr>
          <p:nvPr/>
        </p:nvSpPr>
        <p:spPr bwMode="auto">
          <a:xfrm>
            <a:off x="844392" y="761056"/>
            <a:ext cx="6338778"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en-US" altLang="zh-CN" sz="3355" b="1" dirty="0" smtClean="0">
                <a:solidFill>
                  <a:srgbClr val="FF0000"/>
                </a:solidFill>
              </a:rPr>
              <a:t>1.3.6 </a:t>
            </a:r>
            <a:r>
              <a:rPr lang="zh-CN" altLang="en-US" sz="3355" b="1" dirty="0">
                <a:solidFill>
                  <a:srgbClr val="FF0000"/>
                </a:solidFill>
                <a:latin typeface="黑体" panose="02010609060101010101" pitchFamily="49" charset="-122"/>
                <a:ea typeface="黑体" panose="02010609060101010101" pitchFamily="49" charset="-122"/>
              </a:rPr>
              <a:t>半导体二极管的型号</a:t>
            </a:r>
            <a:endParaRPr lang="zh-CN" altLang="en-US" sz="3355" b="1" dirty="0">
              <a:solidFill>
                <a:srgbClr val="FF0000"/>
              </a:solidFill>
              <a:latin typeface="黑体" panose="02010609060101010101" pitchFamily="49" charset="-122"/>
              <a:ea typeface="黑体" panose="02010609060101010101" pitchFamily="49" charset="-122"/>
            </a:endParaRPr>
          </a:p>
        </p:txBody>
      </p:sp>
      <p:sp>
        <p:nvSpPr>
          <p:cNvPr id="4099" name="Text Box 3075"/>
          <p:cNvSpPr txBox="1">
            <a:spLocks noChangeArrowheads="1"/>
          </p:cNvSpPr>
          <p:nvPr/>
        </p:nvSpPr>
        <p:spPr bwMode="auto">
          <a:xfrm>
            <a:off x="1475989" y="1656849"/>
            <a:ext cx="7536180" cy="5340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75" b="1" smtClean="0">
                <a:solidFill>
                  <a:srgbClr val="000000"/>
                </a:solidFill>
              </a:rPr>
              <a:t>国家标准对半导体器件型号的命名举例如下：</a:t>
            </a:r>
            <a:endParaRPr lang="zh-CN" altLang="en-US" sz="2875" b="1" smtClean="0">
              <a:solidFill>
                <a:srgbClr val="000000"/>
              </a:solidFill>
            </a:endParaRPr>
          </a:p>
        </p:txBody>
      </p:sp>
      <p:graphicFrame>
        <p:nvGraphicFramePr>
          <p:cNvPr id="7186" name="Object 3090"/>
          <p:cNvGraphicFramePr>
            <a:graphicFrameLocks noChangeAspect="1"/>
          </p:cNvGraphicFramePr>
          <p:nvPr/>
        </p:nvGraphicFramePr>
        <p:xfrm>
          <a:off x="1253984" y="2377043"/>
          <a:ext cx="9775391" cy="3174718"/>
        </p:xfrm>
        <a:graphic>
          <a:graphicData uri="http://schemas.openxmlformats.org/presentationml/2006/ole">
            <mc:AlternateContent xmlns:mc="http://schemas.openxmlformats.org/markup-compatibility/2006">
              <mc:Choice xmlns:v="urn:schemas-microsoft-com:vml" Requires="v">
                <p:oleObj spid="_x0000_s37145" name="BMP 图象" r:id="rId1" imgW="8373745" imgH="2918460" progId="Paint.Picture">
                  <p:embed/>
                </p:oleObj>
              </mc:Choice>
              <mc:Fallback>
                <p:oleObj name="BMP 图象" r:id="rId1" imgW="8373745" imgH="2918460" progId="Paint.Picture">
                  <p:embed/>
                  <p:pic>
                    <p:nvPicPr>
                      <p:cNvPr id="0" name="图片 37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984" y="2377043"/>
                        <a:ext cx="9775391" cy="3174718"/>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7" name="Object 3091"/>
          <p:cNvGraphicFramePr>
            <a:graphicFrameLocks noChangeAspect="1"/>
          </p:cNvGraphicFramePr>
          <p:nvPr/>
        </p:nvGraphicFramePr>
        <p:xfrm>
          <a:off x="1253984" y="2377043"/>
          <a:ext cx="9775391" cy="3174718"/>
        </p:xfrm>
        <a:graphic>
          <a:graphicData uri="http://schemas.openxmlformats.org/presentationml/2006/ole">
            <mc:AlternateContent xmlns:mc="http://schemas.openxmlformats.org/markup-compatibility/2006">
              <mc:Choice xmlns:v="urn:schemas-microsoft-com:vml" Requires="v">
                <p:oleObj spid="_x0000_s37146" name="BMP 图象" r:id="rId3" imgW="8373745" imgH="2918460" progId="Paint.Picture">
                  <p:embed/>
                </p:oleObj>
              </mc:Choice>
              <mc:Fallback>
                <p:oleObj name="BMP 图象" r:id="rId3" imgW="8373745" imgH="2918460" progId="Paint.Picture">
                  <p:embed/>
                  <p:pic>
                    <p:nvPicPr>
                      <p:cNvPr id="0" name="图片 37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984" y="2377043"/>
                        <a:ext cx="9775391" cy="3174718"/>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8" name="Object 3092"/>
          <p:cNvGraphicFramePr>
            <a:graphicFrameLocks noChangeAspect="1"/>
          </p:cNvGraphicFramePr>
          <p:nvPr/>
        </p:nvGraphicFramePr>
        <p:xfrm>
          <a:off x="1253984" y="2377043"/>
          <a:ext cx="9775391" cy="3174718"/>
        </p:xfrm>
        <a:graphic>
          <a:graphicData uri="http://schemas.openxmlformats.org/presentationml/2006/ole">
            <mc:AlternateContent xmlns:mc="http://schemas.openxmlformats.org/markup-compatibility/2006">
              <mc:Choice xmlns:v="urn:schemas-microsoft-com:vml" Requires="v">
                <p:oleObj spid="_x0000_s37147" name="BMP 图象" r:id="rId5" imgW="8373745" imgH="2918460" progId="Paint.Picture">
                  <p:embed/>
                </p:oleObj>
              </mc:Choice>
              <mc:Fallback>
                <p:oleObj name="BMP 图象" r:id="rId5" imgW="8373745" imgH="2918460" progId="Paint.Picture">
                  <p:embed/>
                  <p:pic>
                    <p:nvPicPr>
                      <p:cNvPr id="0" name="图片 37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3984" y="2377043"/>
                        <a:ext cx="9775391" cy="3174718"/>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4" name="文本框 3"/>
          <p:cNvSpPr txBox="1"/>
          <p:nvPr/>
        </p:nvSpPr>
        <p:spPr>
          <a:xfrm>
            <a:off x="2855595" y="2834005"/>
            <a:ext cx="6035675" cy="565150"/>
          </a:xfrm>
          <a:prstGeom prst="rect">
            <a:avLst/>
          </a:prstGeom>
          <a:noFill/>
        </p:spPr>
        <p:txBody>
          <a:bodyPr wrap="square" rtlCol="0">
            <a:spAutoFit/>
          </a:bodyPr>
          <a:p>
            <a:pPr marL="0" indent="0">
              <a:lnSpc>
                <a:spcPct val="110000"/>
              </a:lnSpc>
              <a:buNone/>
            </a:pPr>
            <a:r>
              <a:rPr lang="zh-CN" altLang="en-US" sz="2800" b="1" dirty="0" smtClean="0">
                <a:cs typeface="Times New Roman" panose="02020603050405020304" pitchFamily="18" charset="0"/>
              </a:rPr>
              <a:t>□</a:t>
            </a:r>
            <a:r>
              <a:rPr lang="en-US" altLang="zh-CN" sz="2800" b="1" dirty="0" smtClean="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第五部分，用字母表示规格号</a:t>
            </a:r>
            <a:endParaRPr lang="zh-CN" altLang="en-US" sz="2800" b="1" dirty="0" smtClean="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7"/>
          <a:stretch>
            <a:fillRect/>
          </a:stretch>
        </p:blipFill>
        <p:spPr>
          <a:xfrm>
            <a:off x="3404235" y="3371850"/>
            <a:ext cx="4807585" cy="444500"/>
          </a:xfrm>
          <a:prstGeom prst="rect">
            <a:avLst/>
          </a:prstGeom>
        </p:spPr>
      </p:pic>
      <p:pic>
        <p:nvPicPr>
          <p:cNvPr id="8" name="图片 7"/>
          <p:cNvPicPr>
            <a:picLocks noChangeAspect="1"/>
          </p:cNvPicPr>
          <p:nvPr/>
        </p:nvPicPr>
        <p:blipFill>
          <a:blip r:embed="rId8"/>
          <a:stretch>
            <a:fillRect/>
          </a:stretch>
        </p:blipFill>
        <p:spPr>
          <a:xfrm>
            <a:off x="3404235" y="3366135"/>
            <a:ext cx="4709160" cy="450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186"/>
                                        </p:tgtEl>
                                        <p:attrNameLst>
                                          <p:attrName>style.visibility</p:attrName>
                                        </p:attrNameLst>
                                      </p:cBhvr>
                                      <p:to>
                                        <p:strVal val="visible"/>
                                      </p:to>
                                    </p:set>
                                    <p:animEffect transition="in" filter="blinds(vertical)">
                                      <p:cBhvr>
                                        <p:cTn id="7" dur="500"/>
                                        <p:tgtEl>
                                          <p:spTgt spid="71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187"/>
                                        </p:tgtEl>
                                        <p:attrNameLst>
                                          <p:attrName>style.visibility</p:attrName>
                                        </p:attrNameLst>
                                      </p:cBhvr>
                                      <p:to>
                                        <p:strVal val="visible"/>
                                      </p:to>
                                    </p:set>
                                    <p:animEffect transition="in" filter="blinds(vertical)">
                                      <p:cBhvr>
                                        <p:cTn id="12" dur="500"/>
                                        <p:tgtEl>
                                          <p:spTgt spid="71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188"/>
                                        </p:tgtEl>
                                        <p:attrNameLst>
                                          <p:attrName>style.visibility</p:attrName>
                                        </p:attrNameLst>
                                      </p:cBhvr>
                                      <p:to>
                                        <p:strVal val="visible"/>
                                      </p:to>
                                    </p:set>
                                    <p:animEffect transition="in" filter="blinds(vertical)">
                                      <p:cBhvr>
                                        <p:cTn id="17" dur="500"/>
                                        <p:tgtEl>
                                          <p:spTgt spid="718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5"/>
          <p:cNvSpPr txBox="1">
            <a:spLocks noChangeArrowheads="1"/>
          </p:cNvSpPr>
          <p:nvPr/>
        </p:nvSpPr>
        <p:spPr bwMode="auto">
          <a:xfrm>
            <a:off x="1088777" y="1588784"/>
            <a:ext cx="9775391" cy="141986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pPr>
            <a:r>
              <a:rPr lang="en-US" altLang="zh-CN" sz="2875" b="1" dirty="0" smtClean="0">
                <a:solidFill>
                  <a:srgbClr val="003300"/>
                </a:solidFill>
                <a:latin typeface="宋体" panose="02010600030101010101" pitchFamily="2" charset="-122"/>
              </a:rPr>
              <a:t>    </a:t>
            </a:r>
            <a:r>
              <a:rPr lang="en-US" altLang="zh-CN" sz="2875" b="1" dirty="0" smtClean="0">
                <a:solidFill>
                  <a:srgbClr val="003300"/>
                </a:solidFill>
              </a:rPr>
              <a:t>PN</a:t>
            </a:r>
            <a:r>
              <a:rPr lang="zh-CN" altLang="en-US" sz="2875" b="1" dirty="0" smtClean="0">
                <a:solidFill>
                  <a:srgbClr val="003300"/>
                </a:solidFill>
              </a:rPr>
              <a:t>结不加电时，空间电荷宽度一定，流过</a:t>
            </a:r>
            <a:r>
              <a:rPr lang="en-US" altLang="zh-CN" sz="2875" b="1" dirty="0" smtClean="0">
                <a:solidFill>
                  <a:srgbClr val="003300"/>
                </a:solidFill>
              </a:rPr>
              <a:t>PN</a:t>
            </a:r>
            <a:r>
              <a:rPr lang="zh-CN" altLang="en-US" sz="2875" b="1" dirty="0" smtClean="0">
                <a:solidFill>
                  <a:srgbClr val="003300"/>
                </a:solidFill>
              </a:rPr>
              <a:t>的电流为</a:t>
            </a:r>
            <a:r>
              <a:rPr lang="en-US" altLang="zh-CN" sz="2875" b="1" dirty="0" smtClean="0">
                <a:solidFill>
                  <a:srgbClr val="003300"/>
                </a:solidFill>
              </a:rPr>
              <a:t> 0</a:t>
            </a:r>
            <a:r>
              <a:rPr lang="zh-CN" altLang="en-US" sz="2875" b="1" dirty="0" smtClean="0">
                <a:solidFill>
                  <a:srgbClr val="003300"/>
                </a:solidFill>
              </a:rPr>
              <a:t>。</a:t>
            </a:r>
            <a:r>
              <a:rPr lang="zh-CN" altLang="en-US" sz="2875" b="1" dirty="0" smtClean="0">
                <a:solidFill>
                  <a:srgbClr val="003300"/>
                </a:solidFill>
                <a:latin typeface="宋体" panose="02010600030101010101" pitchFamily="2" charset="-122"/>
              </a:rPr>
              <a:t>如果外加电压使</a:t>
            </a:r>
            <a:r>
              <a:rPr lang="en-US" altLang="zh-CN" sz="2875" b="1" dirty="0" smtClean="0">
                <a:solidFill>
                  <a:srgbClr val="003300"/>
                </a:solidFill>
                <a:latin typeface="宋体" panose="02010600030101010101" pitchFamily="2" charset="-122"/>
              </a:rPr>
              <a:t> </a:t>
            </a:r>
            <a:r>
              <a:rPr lang="en-US" altLang="zh-CN" sz="2875" b="1" dirty="0" smtClean="0">
                <a:solidFill>
                  <a:srgbClr val="003300"/>
                </a:solidFill>
              </a:rPr>
              <a:t>PN </a:t>
            </a:r>
            <a:r>
              <a:rPr lang="zh-CN" altLang="en-US" sz="2875" b="1" dirty="0" smtClean="0">
                <a:solidFill>
                  <a:srgbClr val="003300"/>
                </a:solidFill>
                <a:latin typeface="宋体" panose="02010600030101010101" pitchFamily="2" charset="-122"/>
              </a:rPr>
              <a:t>结中：    </a:t>
            </a:r>
            <a:endParaRPr lang="zh-CN" altLang="en-US" sz="2875" b="1" dirty="0" smtClean="0">
              <a:solidFill>
                <a:srgbClr val="003300"/>
              </a:solidFill>
              <a:latin typeface="宋体" panose="02010600030101010101" pitchFamily="2" charset="-122"/>
            </a:endParaRPr>
          </a:p>
        </p:txBody>
      </p:sp>
      <p:sp>
        <p:nvSpPr>
          <p:cNvPr id="7179" name="Text Box 11"/>
          <p:cNvSpPr txBox="1">
            <a:spLocks noChangeArrowheads="1"/>
          </p:cNvSpPr>
          <p:nvPr/>
        </p:nvSpPr>
        <p:spPr bwMode="auto">
          <a:xfrm>
            <a:off x="1088777" y="4954517"/>
            <a:ext cx="9781101" cy="141986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en-US" altLang="zh-CN" sz="2875" b="1" dirty="0" smtClean="0">
                <a:solidFill>
                  <a:srgbClr val="FF0000"/>
                </a:solidFill>
              </a:rPr>
              <a:t>        P</a:t>
            </a:r>
            <a:r>
              <a:rPr lang="zh-CN" altLang="en-US" sz="2875" b="1" dirty="0" smtClean="0">
                <a:solidFill>
                  <a:srgbClr val="003300"/>
                </a:solidFill>
              </a:rPr>
              <a:t>区的电位低于</a:t>
            </a:r>
            <a:r>
              <a:rPr lang="en-US" altLang="zh-CN" sz="2875" b="1" dirty="0" smtClean="0">
                <a:solidFill>
                  <a:srgbClr val="0000FF"/>
                </a:solidFill>
              </a:rPr>
              <a:t>N</a:t>
            </a:r>
            <a:r>
              <a:rPr lang="zh-CN" altLang="en-US" sz="2875" b="1" dirty="0" smtClean="0">
                <a:solidFill>
                  <a:srgbClr val="003300"/>
                </a:solidFill>
              </a:rPr>
              <a:t>区的电位，称为加</a:t>
            </a:r>
            <a:r>
              <a:rPr lang="zh-CN" altLang="en-US" sz="2875" b="1" dirty="0" smtClean="0">
                <a:solidFill>
                  <a:srgbClr val="0000FF"/>
                </a:solidFill>
              </a:rPr>
              <a:t>反向电压</a:t>
            </a:r>
            <a:r>
              <a:rPr lang="zh-CN" altLang="en-US" sz="2875" b="1" dirty="0" smtClean="0">
                <a:solidFill>
                  <a:srgbClr val="003300"/>
                </a:solidFill>
              </a:rPr>
              <a:t>，</a:t>
            </a:r>
            <a:r>
              <a:rPr lang="zh-CN" altLang="en-US" sz="2875" b="1" dirty="0" smtClean="0">
                <a:solidFill>
                  <a:srgbClr val="003300"/>
                </a:solidFill>
                <a:latin typeface="宋体" panose="02010600030101010101" pitchFamily="2" charset="-122"/>
              </a:rPr>
              <a:t>简称</a:t>
            </a:r>
            <a:r>
              <a:rPr lang="en-US" altLang="zh-CN" sz="2875" b="1" dirty="0" smtClean="0">
                <a:solidFill>
                  <a:srgbClr val="003300"/>
                </a:solidFill>
                <a:cs typeface="Times New Roman" panose="02020603050405020304" pitchFamily="18" charset="0"/>
              </a:rPr>
              <a:t>PN</a:t>
            </a:r>
            <a:r>
              <a:rPr lang="zh-CN" altLang="en-US" sz="2875" b="1" dirty="0" smtClean="0">
                <a:solidFill>
                  <a:srgbClr val="003300"/>
                </a:solidFill>
                <a:latin typeface="宋体" panose="02010600030101010101" pitchFamily="2" charset="-122"/>
              </a:rPr>
              <a:t>结</a:t>
            </a:r>
            <a:r>
              <a:rPr lang="zh-CN" altLang="en-US" sz="2875" b="1" dirty="0" smtClean="0">
                <a:solidFill>
                  <a:srgbClr val="0000FF"/>
                </a:solidFill>
                <a:latin typeface="宋体" panose="02010600030101010101" pitchFamily="2" charset="-122"/>
              </a:rPr>
              <a:t>反偏</a:t>
            </a:r>
            <a:r>
              <a:rPr lang="zh-CN" altLang="en-US" sz="2875" b="1" dirty="0" smtClean="0">
                <a:solidFill>
                  <a:srgbClr val="003300"/>
                </a:solidFill>
                <a:latin typeface="宋体" panose="02010600030101010101" pitchFamily="2" charset="-122"/>
              </a:rPr>
              <a:t>。     </a:t>
            </a:r>
            <a:endParaRPr lang="zh-CN" altLang="en-US" sz="2875" b="1" dirty="0" smtClean="0">
              <a:solidFill>
                <a:srgbClr val="003300"/>
              </a:solidFill>
              <a:latin typeface="宋体" panose="02010600030101010101" pitchFamily="2" charset="-122"/>
            </a:endParaRPr>
          </a:p>
        </p:txBody>
      </p:sp>
      <p:sp>
        <p:nvSpPr>
          <p:cNvPr id="5" name="TextBox 3"/>
          <p:cNvSpPr txBox="1"/>
          <p:nvPr/>
        </p:nvSpPr>
        <p:spPr>
          <a:xfrm>
            <a:off x="829696" y="837083"/>
            <a:ext cx="7622749" cy="607695"/>
          </a:xfrm>
          <a:prstGeom prst="rect">
            <a:avLst/>
          </a:prstGeom>
          <a:noFill/>
          <a:ln w="9525">
            <a:noFill/>
          </a:ln>
        </p:spPr>
        <p:txBody>
          <a:bodyPr>
            <a:spAutoFit/>
          </a:bodyPr>
          <a:lstStyle/>
          <a:p>
            <a:r>
              <a:rPr lang="en-US" altLang="zh-CN" sz="3355" b="1" dirty="0" smtClean="0">
                <a:solidFill>
                  <a:srgbClr val="FF0000"/>
                </a:solidFill>
                <a:latin typeface="Times New Roman" panose="02020603050405020304" pitchFamily="18" charset="0"/>
              </a:rPr>
              <a:t>1.2.2 </a:t>
            </a:r>
            <a:r>
              <a:rPr lang="en-US" altLang="zh-CN" sz="3355" b="1" dirty="0" smtClean="0">
                <a:solidFill>
                  <a:srgbClr val="FF0000"/>
                </a:solidFill>
              </a:rPr>
              <a:t>PN</a:t>
            </a:r>
            <a:r>
              <a:rPr lang="zh-CN" altLang="en-US" sz="3355" b="1" dirty="0" smtClean="0">
                <a:solidFill>
                  <a:srgbClr val="FF0000"/>
                </a:solidFill>
                <a:latin typeface="黑体" panose="02010609060101010101" pitchFamily="49" charset="-122"/>
                <a:ea typeface="黑体" panose="02010609060101010101" pitchFamily="49" charset="-122"/>
              </a:rPr>
              <a:t>结的</a:t>
            </a:r>
            <a:r>
              <a:rPr lang="zh-CN" altLang="en-US" sz="3355" b="1" dirty="0" smtClean="0">
                <a:solidFill>
                  <a:srgbClr val="FF0000"/>
                </a:solidFill>
                <a:highlight>
                  <a:srgbClr val="000000">
                    <a:alpha val="0"/>
                  </a:srgbClr>
                </a:highlight>
                <a:latin typeface="黑体" panose="02010609060101010101" pitchFamily="49" charset="-122"/>
                <a:ea typeface="黑体" panose="02010609060101010101" pitchFamily="49" charset="-122"/>
              </a:rPr>
              <a:t>单向导电性</a:t>
            </a:r>
            <a:endParaRPr lang="zh-CN" altLang="en-US" sz="3355" b="1" dirty="0" smtClean="0">
              <a:solidFill>
                <a:srgbClr val="FF0000"/>
              </a:solidFill>
              <a:highlight>
                <a:srgbClr val="000000">
                  <a:alpha val="0"/>
                </a:srgbClr>
              </a:highlight>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3" name="Text Box 5"/>
          <p:cNvSpPr txBox="1">
            <a:spLocks noChangeArrowheads="1"/>
          </p:cNvSpPr>
          <p:nvPr/>
        </p:nvSpPr>
        <p:spPr bwMode="auto">
          <a:xfrm>
            <a:off x="1088777" y="3223639"/>
            <a:ext cx="9989323" cy="141986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pPr>
            <a:r>
              <a:rPr lang="zh-CN" altLang="en-US" sz="2875" b="1" dirty="0" smtClean="0">
                <a:solidFill>
                  <a:srgbClr val="003300"/>
                </a:solidFill>
                <a:latin typeface="宋体" panose="02010600030101010101" pitchFamily="2" charset="-122"/>
              </a:rPr>
              <a:t>   </a:t>
            </a:r>
            <a:r>
              <a:rPr lang="en-US" altLang="zh-CN" sz="2875" b="1" dirty="0" smtClean="0">
                <a:solidFill>
                  <a:srgbClr val="003300"/>
                </a:solidFill>
                <a:latin typeface="宋体" panose="02010600030101010101" pitchFamily="2" charset="-122"/>
              </a:rPr>
              <a:t> </a:t>
            </a:r>
            <a:r>
              <a:rPr lang="en-US" altLang="zh-CN" sz="2875" b="1" dirty="0" smtClean="0">
                <a:solidFill>
                  <a:srgbClr val="FF0000"/>
                </a:solidFill>
              </a:rPr>
              <a:t>P</a:t>
            </a:r>
            <a:r>
              <a:rPr lang="zh-CN" altLang="en-US" sz="2875" b="1" dirty="0" smtClean="0">
                <a:solidFill>
                  <a:srgbClr val="003300"/>
                </a:solidFill>
                <a:latin typeface="宋体" panose="02010600030101010101" pitchFamily="2" charset="-122"/>
              </a:rPr>
              <a:t>区的电位高于</a:t>
            </a:r>
            <a:r>
              <a:rPr lang="en-US" altLang="zh-CN" sz="2875" b="1" dirty="0" smtClean="0">
                <a:solidFill>
                  <a:srgbClr val="0000FF"/>
                </a:solidFill>
              </a:rPr>
              <a:t>N</a:t>
            </a:r>
            <a:r>
              <a:rPr lang="zh-CN" altLang="en-US" sz="2875" b="1" dirty="0" smtClean="0">
                <a:solidFill>
                  <a:srgbClr val="003300"/>
                </a:solidFill>
                <a:latin typeface="宋体" panose="02010600030101010101" pitchFamily="2" charset="-122"/>
              </a:rPr>
              <a:t>区的电位，称为加</a:t>
            </a:r>
            <a:r>
              <a:rPr lang="zh-CN" altLang="en-US" sz="2875" b="1" dirty="0" smtClean="0">
                <a:solidFill>
                  <a:srgbClr val="FF0000"/>
                </a:solidFill>
                <a:latin typeface="宋体" panose="02010600030101010101" pitchFamily="2" charset="-122"/>
              </a:rPr>
              <a:t>正向电压</a:t>
            </a:r>
            <a:r>
              <a:rPr lang="zh-CN" altLang="en-US" sz="2875" b="1" dirty="0" smtClean="0">
                <a:solidFill>
                  <a:srgbClr val="003300"/>
                </a:solidFill>
                <a:latin typeface="宋体" panose="02010600030101010101" pitchFamily="2" charset="-122"/>
              </a:rPr>
              <a:t>，简称</a:t>
            </a:r>
            <a:r>
              <a:rPr lang="en-US" altLang="zh-CN" sz="2875" b="1" dirty="0" smtClean="0">
                <a:solidFill>
                  <a:srgbClr val="003300"/>
                </a:solidFill>
                <a:cs typeface="Times New Roman" panose="02020603050405020304" pitchFamily="18" charset="0"/>
              </a:rPr>
              <a:t>PN</a:t>
            </a:r>
            <a:r>
              <a:rPr lang="zh-CN" altLang="en-US" sz="2875" b="1" dirty="0" smtClean="0">
                <a:solidFill>
                  <a:srgbClr val="003300"/>
                </a:solidFill>
                <a:latin typeface="宋体" panose="02010600030101010101" pitchFamily="2" charset="-122"/>
              </a:rPr>
              <a:t>结</a:t>
            </a:r>
            <a:r>
              <a:rPr lang="zh-CN" altLang="en-US" sz="2875" b="1" dirty="0" smtClean="0">
                <a:solidFill>
                  <a:srgbClr val="FF0000"/>
                </a:solidFill>
                <a:latin typeface="宋体" panose="02010600030101010101" pitchFamily="2" charset="-122"/>
              </a:rPr>
              <a:t>正偏</a:t>
            </a:r>
            <a:r>
              <a:rPr lang="zh-CN" altLang="en-US" sz="2875" b="1" dirty="0" smtClean="0">
                <a:solidFill>
                  <a:srgbClr val="003300"/>
                </a:solidFill>
                <a:latin typeface="宋体" panose="02010600030101010101" pitchFamily="2" charset="-122"/>
              </a:rPr>
              <a:t>；    </a:t>
            </a:r>
            <a:endParaRPr lang="zh-CN" altLang="en-US" sz="2875" b="1" dirty="0" smtClean="0">
              <a:solidFill>
                <a:srgbClr val="0033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9"/>
                                        </p:tgtEl>
                                        <p:attrNameLst>
                                          <p:attrName>style.visibility</p:attrName>
                                        </p:attrNameLst>
                                      </p:cBhvr>
                                      <p:to>
                                        <p:strVal val="visible"/>
                                      </p:to>
                                    </p:set>
                                    <p:animEffect transition="in" filter="blinds(horizontal)">
                                      <p:cBhvr>
                                        <p:cTn id="12"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bldLvl="0" animBg="1" autoUpdateAnimBg="0"/>
      <p:bldP spid="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5" name="图片 4"/>
          <p:cNvPicPr>
            <a:picLocks noChangeAspect="1"/>
          </p:cNvPicPr>
          <p:nvPr/>
        </p:nvPicPr>
        <p:blipFill>
          <a:blip r:embed="rId1"/>
          <a:stretch>
            <a:fillRect/>
          </a:stretch>
        </p:blipFill>
        <p:spPr>
          <a:xfrm>
            <a:off x="2496185" y="63500"/>
            <a:ext cx="7121525" cy="677291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文本框 3"/>
          <p:cNvSpPr txBox="1"/>
          <p:nvPr/>
        </p:nvSpPr>
        <p:spPr>
          <a:xfrm>
            <a:off x="2352040" y="765175"/>
            <a:ext cx="6096000" cy="5649595"/>
          </a:xfrm>
          <a:prstGeom prst="rect">
            <a:avLst/>
          </a:prstGeom>
          <a:noFill/>
        </p:spPr>
        <p:txBody>
          <a:bodyPr wrap="square" rtlCol="0" anchor="t">
            <a:spAutoFit/>
          </a:bodyPr>
          <a:p>
            <a:pPr marL="0" algn="l" latinLnBrk="0">
              <a:lnSpc>
                <a:spcPct val="130000"/>
              </a:lnSpc>
              <a:spcBef>
                <a:spcPts val="600"/>
              </a:spcBef>
              <a:buClrTx/>
              <a:buSzTx/>
              <a:buFontTx/>
            </a:pPr>
            <a:r>
              <a:rPr lang="zh-CN" altLang="en-US" sz="3200" b="1" dirty="0" smtClean="0">
                <a:solidFill>
                  <a:srgbClr val="FF0000"/>
                </a:solidFill>
                <a:sym typeface="+mn-ea"/>
              </a:rPr>
              <a:t>总结：</a:t>
            </a:r>
            <a:endParaRPr lang="zh-CN" altLang="en-US" sz="3200" b="1" dirty="0" smtClean="0">
              <a:solidFill>
                <a:srgbClr val="FF0000"/>
              </a:solidFill>
              <a:sym typeface="+mn-ea"/>
            </a:endParaRPr>
          </a:p>
          <a:p>
            <a:pPr marL="0" indent="-457200" latinLnBrk="0">
              <a:lnSpc>
                <a:spcPct val="130000"/>
              </a:lnSpc>
              <a:spcBef>
                <a:spcPts val="600"/>
              </a:spcBef>
              <a:spcAft>
                <a:spcPts val="600"/>
              </a:spcAft>
            </a:pPr>
            <a:r>
              <a:rPr lang="zh-CN" altLang="en-US" sz="2800" b="1">
                <a:cs typeface="Times New Roman" panose="02020603050405020304" pitchFamily="18" charset="0"/>
                <a:sym typeface="+mn-ea"/>
              </a:rPr>
              <a:t>二极管的结构（</a:t>
            </a:r>
            <a:r>
              <a:rPr lang="en-US" altLang="zh-CN" sz="2800" b="1">
                <a:cs typeface="Times New Roman" panose="02020603050405020304" pitchFamily="18" charset="0"/>
                <a:sym typeface="+mn-ea"/>
              </a:rPr>
              <a:t>PN</a:t>
            </a:r>
            <a:r>
              <a:rPr lang="zh-CN" altLang="en-US" sz="2800" b="1">
                <a:cs typeface="Times New Roman" panose="02020603050405020304" pitchFamily="18" charset="0"/>
                <a:sym typeface="+mn-ea"/>
              </a:rPr>
              <a:t>结）</a:t>
            </a:r>
            <a:endParaRPr lang="zh-CN" altLang="en-US" sz="2800" b="1">
              <a:cs typeface="Times New Roman" panose="02020603050405020304" pitchFamily="18" charset="0"/>
              <a:sym typeface="+mn-ea"/>
            </a:endParaRPr>
          </a:p>
          <a:p>
            <a:pPr marL="0" indent="-457200" latinLnBrk="0">
              <a:lnSpc>
                <a:spcPct val="130000"/>
              </a:lnSpc>
              <a:spcBef>
                <a:spcPts val="600"/>
              </a:spcBef>
              <a:spcAft>
                <a:spcPts val="600"/>
              </a:spcAft>
            </a:pPr>
            <a:r>
              <a:rPr lang="zh-CN" altLang="en-US" sz="2800" b="1">
                <a:cs typeface="Times New Roman" panose="02020603050405020304" pitchFamily="18" charset="0"/>
                <a:sym typeface="+mn-ea"/>
              </a:rPr>
              <a:t>二极管的单向导电性</a:t>
            </a:r>
            <a:endParaRPr lang="zh-CN" altLang="en-US" sz="2800" b="1">
              <a:cs typeface="Times New Roman" panose="02020603050405020304" pitchFamily="18" charset="0"/>
              <a:sym typeface="+mn-ea"/>
            </a:endParaRPr>
          </a:p>
          <a:p>
            <a:pPr marL="0" indent="-457200" latinLnBrk="0">
              <a:lnSpc>
                <a:spcPct val="130000"/>
              </a:lnSpc>
              <a:spcBef>
                <a:spcPts val="600"/>
              </a:spcBef>
              <a:spcAft>
                <a:spcPts val="600"/>
              </a:spcAft>
            </a:pPr>
            <a:r>
              <a:rPr lang="zh-CN" altLang="en-US" sz="2800" b="1">
                <a:cs typeface="Times New Roman" panose="02020603050405020304" pitchFamily="18" charset="0"/>
                <a:sym typeface="+mn-ea"/>
              </a:rPr>
              <a:t>二极管的伏安特性曲线</a:t>
            </a:r>
            <a:endParaRPr lang="zh-CN" altLang="en-US" sz="2800" b="1">
              <a:cs typeface="Times New Roman" panose="02020603050405020304" pitchFamily="18" charset="0"/>
              <a:sym typeface="+mn-ea"/>
            </a:endParaRPr>
          </a:p>
          <a:p>
            <a:pPr marL="0" indent="-457200" latinLnBrk="0">
              <a:lnSpc>
                <a:spcPct val="130000"/>
              </a:lnSpc>
              <a:spcBef>
                <a:spcPts val="600"/>
              </a:spcBef>
              <a:spcAft>
                <a:spcPts val="600"/>
              </a:spcAft>
            </a:pPr>
            <a:r>
              <a:rPr lang="zh-CN" altLang="en-US" sz="2800" b="1">
                <a:cs typeface="Times New Roman" panose="02020603050405020304" pitchFamily="18" charset="0"/>
                <a:sym typeface="+mn-ea"/>
              </a:rPr>
              <a:t>二极管的主要参数</a:t>
            </a:r>
            <a:endParaRPr lang="zh-CN" altLang="en-US" sz="2800" b="1">
              <a:cs typeface="Times New Roman" panose="02020603050405020304" pitchFamily="18" charset="0"/>
              <a:sym typeface="+mn-ea"/>
            </a:endParaRPr>
          </a:p>
          <a:p>
            <a:pPr marL="0" indent="-457200" latinLnBrk="0">
              <a:lnSpc>
                <a:spcPct val="130000"/>
              </a:lnSpc>
              <a:spcBef>
                <a:spcPts val="600"/>
              </a:spcBef>
              <a:spcAft>
                <a:spcPts val="600"/>
              </a:spcAft>
            </a:pPr>
            <a:r>
              <a:rPr lang="zh-CN" altLang="en-US" sz="2800" b="1">
                <a:cs typeface="Times New Roman" panose="02020603050405020304" pitchFamily="18" charset="0"/>
                <a:sym typeface="+mn-ea"/>
              </a:rPr>
              <a:t>二极管的简化模型</a:t>
            </a:r>
            <a:endParaRPr lang="zh-CN" altLang="en-US" sz="2800" b="1">
              <a:cs typeface="Times New Roman" panose="02020603050405020304" pitchFamily="18" charset="0"/>
              <a:sym typeface="+mn-ea"/>
            </a:endParaRPr>
          </a:p>
          <a:p>
            <a:pPr marL="0" indent="-457200" latinLnBrk="0">
              <a:lnSpc>
                <a:spcPct val="130000"/>
              </a:lnSpc>
              <a:spcBef>
                <a:spcPts val="600"/>
              </a:spcBef>
              <a:spcAft>
                <a:spcPts val="600"/>
              </a:spcAft>
            </a:pPr>
            <a:r>
              <a:rPr lang="zh-CN" altLang="en-US" sz="2800" b="1">
                <a:cs typeface="Times New Roman" panose="02020603050405020304" pitchFamily="18" charset="0"/>
                <a:sym typeface="+mn-ea"/>
              </a:rPr>
              <a:t>二极管应用电路的分析和计算</a:t>
            </a:r>
            <a:endParaRPr lang="zh-CN" altLang="en-US" sz="2800" b="1">
              <a:cs typeface="Times New Roman" panose="02020603050405020304" pitchFamily="18" charset="0"/>
              <a:sym typeface="+mn-ea"/>
            </a:endParaRPr>
          </a:p>
          <a:p>
            <a:pPr marL="0" indent="-457200" latinLnBrk="0">
              <a:lnSpc>
                <a:spcPct val="130000"/>
              </a:lnSpc>
              <a:spcBef>
                <a:spcPts val="600"/>
              </a:spcBef>
              <a:spcAft>
                <a:spcPts val="600"/>
              </a:spcAft>
            </a:pPr>
            <a:r>
              <a:rPr lang="zh-CN" altLang="en-US" sz="2800" b="1" dirty="0" smtClean="0">
                <a:latin typeface="Times New Roman" panose="02020603050405020304" pitchFamily="18" charset="0"/>
                <a:cs typeface="Times New Roman" panose="02020603050405020304" pitchFamily="18" charset="0"/>
                <a:sym typeface="+mn-ea"/>
              </a:rPr>
              <a:t>稳压二极管</a:t>
            </a:r>
            <a:endParaRPr lang="zh-CN" altLang="en-US" sz="28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9A0DB2DC-4C9A-4742-B13C-FB6460FD3503}" type="slidenum">
              <a:rPr lang="zh-CN" altLang="en-US" sz="1200" dirty="0"/>
            </a:fld>
            <a:endParaRPr lang="zh-CN" altLang="en-US" sz="1200" dirty="0"/>
          </a:p>
        </p:txBody>
      </p:sp>
      <p:sp>
        <p:nvSpPr>
          <p:cNvPr id="2" name="文本框 1"/>
          <p:cNvSpPr txBox="1"/>
          <p:nvPr/>
        </p:nvSpPr>
        <p:spPr>
          <a:xfrm>
            <a:off x="3940175" y="1988820"/>
            <a:ext cx="4826000" cy="3046095"/>
          </a:xfrm>
          <a:prstGeom prst="rect">
            <a:avLst/>
          </a:prstGeom>
        </p:spPr>
        <p:txBody>
          <a:bodyPr wrap="square">
            <a:spAutoFit/>
          </a:bodyPr>
          <a:p>
            <a:pPr marL="0" indent="0" algn="l" defTabSz="266700">
              <a:lnSpc>
                <a:spcPct val="150000"/>
              </a:lnSpc>
              <a:spcAft>
                <a:spcPct val="0"/>
              </a:spcAft>
            </a:pPr>
            <a:r>
              <a:rPr lang="en-US" altLang="zh-CN" sz="3200" b="1">
                <a:latin typeface="宋体" panose="02010600030101010101" pitchFamily="2" charset="-122"/>
                <a:ea typeface="宋体" panose="02010600030101010101" pitchFamily="2" charset="-122"/>
              </a:rPr>
              <a:t>   </a:t>
            </a:r>
            <a:r>
              <a:rPr lang="zh-CN" altLang="en-US" sz="3200" b="1">
                <a:latin typeface="宋体" panose="02010600030101010101" pitchFamily="2" charset="-122"/>
                <a:ea typeface="宋体" panose="02010600030101010101" pitchFamily="2" charset="-122"/>
              </a:rPr>
              <a:t>第一章作业</a:t>
            </a:r>
            <a:endParaRPr lang="zh-CN" altLang="en-US" sz="3200" b="1">
              <a:latin typeface="宋体" panose="02010600030101010101" pitchFamily="2" charset="-122"/>
              <a:ea typeface="宋体" panose="02010600030101010101" pitchFamily="2" charset="-122"/>
            </a:endParaRPr>
          </a:p>
          <a:p>
            <a:pPr marL="0" indent="0" algn="l" defTabSz="266700">
              <a:lnSpc>
                <a:spcPct val="150000"/>
              </a:lnSpc>
              <a:spcAft>
                <a:spcPct val="0"/>
              </a:spcAft>
            </a:pPr>
            <a:r>
              <a:rPr lang="zh-CN" altLang="en-US" sz="3200" b="1">
                <a:latin typeface="Times New Roman" panose="02020603050405020304"/>
                <a:ea typeface="宋体" panose="02010600030101010101" pitchFamily="2" charset="-122"/>
              </a:rPr>
              <a:t>二极管：</a:t>
            </a:r>
            <a:r>
              <a:rPr lang="en-US" altLang="zh-CN" sz="3200" b="1">
                <a:latin typeface="Times New Roman" panose="02020603050405020304"/>
                <a:ea typeface="宋体" panose="02010600030101010101" pitchFamily="2" charset="-122"/>
              </a:rPr>
              <a:t>1.3</a:t>
            </a:r>
            <a:r>
              <a:rPr lang="zh-CN" altLang="en-US" sz="3200" b="1">
                <a:latin typeface="宋体" panose="02010600030101010101" pitchFamily="2" charset="-122"/>
                <a:ea typeface="宋体" panose="02010600030101010101" pitchFamily="2" charset="-122"/>
              </a:rPr>
              <a:t>、</a:t>
            </a:r>
            <a:r>
              <a:rPr lang="en-US" altLang="zh-CN" sz="3200" b="1">
                <a:latin typeface="Times New Roman" panose="02020603050405020304"/>
                <a:ea typeface="宋体" panose="02010600030101010101" pitchFamily="2" charset="-122"/>
              </a:rPr>
              <a:t>1.4</a:t>
            </a:r>
            <a:endParaRPr lang="zh-CN" altLang="en-US" sz="3200" b="1">
              <a:latin typeface="宋体" panose="02010600030101010101" pitchFamily="2" charset="-122"/>
              <a:ea typeface="宋体" panose="02010600030101010101" pitchFamily="2" charset="-122"/>
            </a:endParaRPr>
          </a:p>
          <a:p>
            <a:pPr marL="0" indent="0" algn="l" defTabSz="266700">
              <a:lnSpc>
                <a:spcPct val="150000"/>
              </a:lnSpc>
              <a:spcAft>
                <a:spcPct val="0"/>
              </a:spcAft>
            </a:pPr>
            <a:r>
              <a:rPr lang="zh-CN" altLang="en-US" sz="3200" b="1">
                <a:latin typeface="Times New Roman" panose="02020603050405020304"/>
                <a:ea typeface="宋体" panose="02010600030101010101" pitchFamily="2" charset="-122"/>
              </a:rPr>
              <a:t>三极管：</a:t>
            </a:r>
            <a:r>
              <a:rPr lang="en-US" altLang="zh-CN" sz="3200" b="1">
                <a:latin typeface="Times New Roman" panose="02020603050405020304"/>
                <a:ea typeface="宋体" panose="02010600030101010101" pitchFamily="2" charset="-122"/>
              </a:rPr>
              <a:t>1.10</a:t>
            </a:r>
            <a:r>
              <a:rPr lang="zh-CN" altLang="en-US" sz="3200" b="1">
                <a:latin typeface="宋体" panose="02010600030101010101" pitchFamily="2" charset="-122"/>
                <a:ea typeface="宋体" panose="02010600030101010101" pitchFamily="2" charset="-122"/>
              </a:rPr>
              <a:t>、</a:t>
            </a:r>
            <a:r>
              <a:rPr lang="en-US" altLang="zh-CN" sz="3200" b="1">
                <a:latin typeface="Times New Roman" panose="02020603050405020304"/>
                <a:ea typeface="宋体" panose="02010600030101010101" pitchFamily="2" charset="-122"/>
              </a:rPr>
              <a:t>1.12</a:t>
            </a:r>
            <a:endParaRPr lang="zh-CN" altLang="en-US" sz="3200" b="1">
              <a:latin typeface="宋体" panose="02010600030101010101" pitchFamily="2" charset="-122"/>
              <a:ea typeface="宋体" panose="02010600030101010101" pitchFamily="2" charset="-122"/>
            </a:endParaRPr>
          </a:p>
          <a:p>
            <a:pPr marL="0" indent="0" algn="l" defTabSz="266700">
              <a:lnSpc>
                <a:spcPct val="150000"/>
              </a:lnSpc>
              <a:spcAft>
                <a:spcPct val="0"/>
              </a:spcAft>
            </a:pPr>
            <a:r>
              <a:rPr lang="zh-CN" altLang="en-US" sz="3200" b="1">
                <a:latin typeface="Times New Roman" panose="02020603050405020304"/>
                <a:ea typeface="宋体" panose="02010600030101010101" pitchFamily="2" charset="-122"/>
              </a:rPr>
              <a:t>场效应管：</a:t>
            </a:r>
            <a:r>
              <a:rPr lang="en-US" altLang="zh-CN" sz="3200" b="1">
                <a:latin typeface="Times New Roman" panose="02020603050405020304"/>
                <a:ea typeface="宋体" panose="02010600030101010101" pitchFamily="2" charset="-122"/>
              </a:rPr>
              <a:t>1.15</a:t>
            </a:r>
            <a:endParaRPr lang="en-US" altLang="zh-CN" sz="3200" b="1">
              <a:latin typeface="Times New Roman" panose="02020603050405020304"/>
              <a:ea typeface="宋体" panose="02010600030101010101"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076596" y="609250"/>
            <a:ext cx="8637212" cy="534035"/>
          </a:xfrm>
          <a:prstGeom prst="rect">
            <a:avLst/>
          </a:prstGeom>
          <a:noFill/>
          <a:ln w="9525">
            <a:noFill/>
          </a:ln>
        </p:spPr>
        <p:txBody>
          <a:bodyPr wrap="square">
            <a:spAutoFit/>
          </a:bodyPr>
          <a:lstStyle>
            <a:defPPr>
              <a:defRPr lang="zh-CN"/>
            </a:defPPr>
            <a:lvl1pPr>
              <a:defRPr sz="2800" b="1">
                <a:solidFill>
                  <a:srgbClr val="FF0000"/>
                </a:solidFill>
              </a:defRPr>
            </a:lvl1pPr>
          </a:lstStyle>
          <a:p>
            <a:pPr algn="just">
              <a:buClrTx/>
              <a:buSzTx/>
              <a:buFontTx/>
            </a:pPr>
            <a:r>
              <a:rPr lang="en-US" altLang="zh-CN" sz="2875" dirty="0">
                <a:solidFill>
                  <a:srgbClr val="0000FF"/>
                </a:solidFill>
                <a:cs typeface="Times New Roman" panose="02020603050405020304" pitchFamily="18" charset="0"/>
              </a:rPr>
              <a:t> </a:t>
            </a:r>
            <a:r>
              <a:rPr lang="zh-CN" altLang="en-US" sz="2875" dirty="0">
                <a:solidFill>
                  <a:srgbClr val="0000FF"/>
                </a:solidFill>
                <a:ea typeface="黑体" panose="02010609060101010101" pitchFamily="49" charset="-122"/>
                <a:cs typeface="Times New Roman" panose="02020603050405020304" pitchFamily="18" charset="0"/>
              </a:rPr>
              <a:t>(1)</a:t>
            </a:r>
            <a:r>
              <a:rPr lang="en-US" altLang="zh-CN" sz="2875" dirty="0">
                <a:solidFill>
                  <a:srgbClr val="0000FF"/>
                </a:solidFill>
                <a:ea typeface="黑体" panose="02010609060101010101" pitchFamily="49" charset="-122"/>
                <a:cs typeface="Times New Roman" panose="02020603050405020304" pitchFamily="18" charset="0"/>
              </a:rPr>
              <a:t> </a:t>
            </a:r>
            <a:r>
              <a:rPr lang="zh-CN" altLang="en-US" sz="2875" dirty="0">
                <a:solidFill>
                  <a:srgbClr val="0000FF"/>
                </a:solidFill>
                <a:ea typeface="黑体" panose="02010609060101010101" pitchFamily="49" charset="-122"/>
                <a:cs typeface="Times New Roman" panose="02020603050405020304" pitchFamily="18" charset="0"/>
              </a:rPr>
              <a:t>PN结外加</a:t>
            </a:r>
            <a:r>
              <a:rPr lang="zh-CN" altLang="en-US" sz="2875" dirty="0">
                <a:solidFill>
                  <a:srgbClr val="FF0000"/>
                </a:solidFill>
                <a:ea typeface="黑体" panose="02010609060101010101" pitchFamily="49" charset="-122"/>
                <a:cs typeface="Times New Roman" panose="02020603050405020304" pitchFamily="18" charset="0"/>
              </a:rPr>
              <a:t>正向</a:t>
            </a:r>
            <a:r>
              <a:rPr lang="zh-CN" altLang="en-US" sz="2875" dirty="0">
                <a:solidFill>
                  <a:srgbClr val="0000FF"/>
                </a:solidFill>
                <a:ea typeface="黑体" panose="02010609060101010101" pitchFamily="49" charset="-122"/>
                <a:cs typeface="Times New Roman" panose="02020603050405020304" pitchFamily="18" charset="0"/>
              </a:rPr>
              <a:t>电压时处于</a:t>
            </a:r>
            <a:r>
              <a:rPr lang="zh-CN" altLang="en-US" sz="2875" dirty="0">
                <a:solidFill>
                  <a:srgbClr val="FF0000"/>
                </a:solidFill>
                <a:ea typeface="黑体" panose="02010609060101010101" pitchFamily="49" charset="-122"/>
                <a:cs typeface="Times New Roman" panose="02020603050405020304" pitchFamily="18" charset="0"/>
              </a:rPr>
              <a:t>导通</a:t>
            </a:r>
            <a:r>
              <a:rPr lang="zh-CN" altLang="en-US" sz="2875" dirty="0">
                <a:solidFill>
                  <a:srgbClr val="0000FF"/>
                </a:solidFill>
                <a:ea typeface="黑体" panose="02010609060101010101" pitchFamily="49" charset="-122"/>
                <a:cs typeface="Times New Roman" panose="02020603050405020304" pitchFamily="18" charset="0"/>
              </a:rPr>
              <a:t>状态</a:t>
            </a:r>
            <a:endParaRPr lang="zh-CN" altLang="en-US" sz="2875" dirty="0">
              <a:solidFill>
                <a:srgbClr val="0000FF"/>
              </a:solidFill>
              <a:ea typeface="黑体" panose="02010609060101010101" pitchFamily="49" charset="-122"/>
              <a:cs typeface="Times New Roman" panose="02020603050405020304" pitchFamily="18" charset="0"/>
            </a:endParaRPr>
          </a:p>
        </p:txBody>
      </p:sp>
      <p:sp>
        <p:nvSpPr>
          <p:cNvPr id="10243" name="Text Box 3"/>
          <p:cNvSpPr txBox="1">
            <a:spLocks noChangeArrowheads="1"/>
          </p:cNvSpPr>
          <p:nvPr/>
        </p:nvSpPr>
        <p:spPr bwMode="auto">
          <a:xfrm>
            <a:off x="1001986" y="5669488"/>
            <a:ext cx="10267206" cy="119888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00000"/>
              </a:lnSpc>
            </a:pPr>
            <a:r>
              <a:rPr lang="en-US" altLang="zh-CN" b="1" dirty="0" smtClean="0">
                <a:solidFill>
                  <a:srgbClr val="003300"/>
                </a:solidFill>
                <a:latin typeface="宋体" panose="02010600030101010101" pitchFamily="2" charset="-122"/>
              </a:rPr>
              <a:t>  </a:t>
            </a:r>
            <a:r>
              <a:rPr lang="zh-CN" b="1" dirty="0" smtClean="0">
                <a:solidFill>
                  <a:schemeClr val="tx1"/>
                </a:solidFill>
                <a:latin typeface="宋体" panose="02010600030101010101" pitchFamily="2" charset="-122"/>
              </a:rPr>
              <a:t>外电场将多子推向空间电荷区，使其变窄</a:t>
            </a:r>
            <a:r>
              <a:rPr lang="zh-CN" altLang="en-US" b="1" dirty="0" smtClean="0">
                <a:solidFill>
                  <a:schemeClr val="tx1"/>
                </a:solidFill>
                <a:latin typeface="宋体" panose="02010600030101010101" pitchFamily="2" charset="-122"/>
              </a:rPr>
              <a:t>，削弱了内电场，破坏了原有的平衡，使扩散运动加剧，漂移运动减弱。由于电源的作用，扩散运动持续进行，形成</a:t>
            </a:r>
            <a:r>
              <a:rPr lang="zh-CN" altLang="en-US" b="1" dirty="0" smtClean="0">
                <a:solidFill>
                  <a:srgbClr val="FF0000"/>
                </a:solidFill>
                <a:latin typeface="宋体" panose="02010600030101010101" pitchFamily="2" charset="-122"/>
              </a:rPr>
              <a:t>正向电流</a:t>
            </a:r>
            <a:r>
              <a:rPr lang="zh-CN" altLang="en-US" b="1" dirty="0" smtClean="0">
                <a:solidFill>
                  <a:srgbClr val="003300"/>
                </a:solidFill>
                <a:latin typeface="宋体" panose="02010600030101010101" pitchFamily="2" charset="-122"/>
              </a:rPr>
              <a:t>，</a:t>
            </a:r>
            <a:r>
              <a:rPr lang="en-US" altLang="zh-CN" b="1" dirty="0" smtClean="0">
                <a:solidFill>
                  <a:srgbClr val="FF0000"/>
                </a:solidFill>
              </a:rPr>
              <a:t>PN</a:t>
            </a:r>
            <a:r>
              <a:rPr lang="zh-CN" altLang="en-US" b="1" dirty="0" smtClean="0">
                <a:solidFill>
                  <a:srgbClr val="FF0000"/>
                </a:solidFill>
                <a:latin typeface="宋体" panose="02010600030101010101" pitchFamily="2" charset="-122"/>
              </a:rPr>
              <a:t>结导通</a:t>
            </a:r>
            <a:r>
              <a:rPr lang="zh-CN" altLang="en-US" b="1" dirty="0" smtClean="0">
                <a:solidFill>
                  <a:schemeClr val="tx1"/>
                </a:solidFill>
                <a:latin typeface="宋体" panose="02010600030101010101" pitchFamily="2" charset="-122"/>
              </a:rPr>
              <a:t>（</a:t>
            </a:r>
            <a:r>
              <a:rPr lang="zh-CN" altLang="en-US" b="1" dirty="0" smtClean="0">
                <a:solidFill>
                  <a:schemeClr val="tx1"/>
                </a:solidFill>
                <a:sym typeface="+mn-ea"/>
              </a:rPr>
              <a:t>呈现</a:t>
            </a:r>
            <a:r>
              <a:rPr lang="zh-CN" altLang="en-US" b="1" dirty="0" smtClean="0">
                <a:solidFill>
                  <a:srgbClr val="FF0000"/>
                </a:solidFill>
                <a:latin typeface="宋体" panose="02010600030101010101" pitchFamily="2" charset="-122"/>
              </a:rPr>
              <a:t>低阻性</a:t>
            </a:r>
            <a:r>
              <a:rPr lang="zh-CN" altLang="en-US" b="1" dirty="0" smtClean="0">
                <a:solidFill>
                  <a:schemeClr val="tx1"/>
                </a:solidFill>
                <a:latin typeface="宋体" panose="02010600030101010101" pitchFamily="2" charset="-122"/>
              </a:rPr>
              <a:t>）。</a:t>
            </a:r>
            <a:endParaRPr lang="zh-CN" altLang="en-US" b="1" dirty="0" smtClean="0">
              <a:solidFill>
                <a:schemeClr val="tx1"/>
              </a:solidFill>
              <a:latin typeface="宋体" panose="02010600030101010101" pitchFamily="2" charset="-122"/>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24577" name="图片 14337" descr="Dz010106"/>
          <p:cNvPicPr>
            <a:picLocks noChangeAspect="1"/>
          </p:cNvPicPr>
          <p:nvPr/>
        </p:nvPicPr>
        <p:blipFill>
          <a:blip r:embed="rId1">
            <a:clrChange>
              <a:clrFrom>
                <a:srgbClr val="FFFFFF"/>
              </a:clrFrom>
              <a:clrTo>
                <a:srgbClr val="FFFFFF">
                  <a:alpha val="0"/>
                </a:srgbClr>
              </a:clrTo>
            </a:clrChange>
          </a:blip>
          <a:srcRect l="-1888" r="-1888" b="18332"/>
          <a:stretch>
            <a:fillRect/>
          </a:stretch>
        </p:blipFill>
        <p:spPr>
          <a:xfrm>
            <a:off x="2815458" y="1270079"/>
            <a:ext cx="6012170" cy="4276353"/>
          </a:xfrm>
          <a:prstGeom prst="rect">
            <a:avLst/>
          </a:prstGeom>
          <a:solidFill>
            <a:srgbClr val="FFFFFF"/>
          </a:solidFill>
          <a:ln w="9525">
            <a:noFill/>
          </a:ln>
        </p:spPr>
      </p:pic>
      <p:grpSp>
        <p:nvGrpSpPr>
          <p:cNvPr id="5" name="组合 4"/>
          <p:cNvGrpSpPr/>
          <p:nvPr/>
        </p:nvGrpSpPr>
        <p:grpSpPr>
          <a:xfrm>
            <a:off x="9011868" y="3939848"/>
            <a:ext cx="2425576" cy="1275978"/>
            <a:chOff x="11030" y="5175"/>
            <a:chExt cx="3186" cy="1676"/>
          </a:xfrm>
        </p:grpSpPr>
        <p:sp>
          <p:nvSpPr>
            <p:cNvPr id="3" name="Text Box 4"/>
            <p:cNvSpPr txBox="1">
              <a:spLocks noChangeArrowheads="1"/>
            </p:cNvSpPr>
            <p:nvPr/>
          </p:nvSpPr>
          <p:spPr bwMode="auto">
            <a:xfrm>
              <a:off x="11030" y="5175"/>
              <a:ext cx="3186" cy="109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dirty="0" smtClean="0">
                  <a:solidFill>
                    <a:srgbClr val="FF3300"/>
                  </a:solidFill>
                </a:rPr>
                <a:t>PN</a:t>
              </a:r>
              <a:r>
                <a:rPr lang="zh-CN" altLang="en-US" b="1" dirty="0" smtClean="0">
                  <a:solidFill>
                    <a:srgbClr val="FF3300"/>
                  </a:solidFill>
                  <a:latin typeface="宋体" panose="02010600030101010101" pitchFamily="2" charset="-122"/>
                </a:rPr>
                <a:t>结加正向电压</a:t>
              </a:r>
              <a:endParaRPr lang="zh-CN" altLang="en-US" b="1" dirty="0" smtClean="0">
                <a:solidFill>
                  <a:srgbClr val="FF3300"/>
                </a:solidFill>
                <a:latin typeface="宋体" panose="02010600030101010101" pitchFamily="2" charset="-122"/>
              </a:endParaRPr>
            </a:p>
            <a:p>
              <a:pPr algn="ctr"/>
              <a:r>
                <a:rPr lang="zh-CN" altLang="en-US" b="1" dirty="0" smtClean="0">
                  <a:solidFill>
                    <a:srgbClr val="FF3300"/>
                  </a:solidFill>
                  <a:latin typeface="宋体" panose="02010600030101010101" pitchFamily="2" charset="-122"/>
                </a:rPr>
                <a:t>时的导电情况</a:t>
              </a:r>
              <a:endParaRPr lang="zh-CN" altLang="en-US" b="1" dirty="0" smtClean="0">
                <a:solidFill>
                  <a:srgbClr val="FF3300"/>
                </a:solidFill>
                <a:latin typeface="宋体" panose="02010600030101010101" pitchFamily="2" charset="-122"/>
              </a:endParaRPr>
            </a:p>
          </p:txBody>
        </p:sp>
        <p:sp>
          <p:nvSpPr>
            <p:cNvPr id="4" name="Text Box 20"/>
            <p:cNvSpPr txBox="1">
              <a:spLocks noChangeArrowheads="1"/>
            </p:cNvSpPr>
            <p:nvPr/>
          </p:nvSpPr>
          <p:spPr bwMode="auto">
            <a:xfrm>
              <a:off x="11111" y="6150"/>
              <a:ext cx="3102" cy="701"/>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875" b="1" dirty="0" smtClean="0">
                  <a:solidFill>
                    <a:srgbClr val="003300"/>
                  </a:solidFill>
                </a:rPr>
                <a:t>  </a:t>
              </a:r>
              <a:r>
                <a:rPr lang="zh-CN" altLang="en-US" b="1" dirty="0" smtClean="0">
                  <a:solidFill>
                    <a:srgbClr val="003300"/>
                  </a:solidFill>
                  <a:hlinkClick r:id="rId2"/>
                </a:rPr>
                <a:t>（动画</a:t>
              </a:r>
              <a:r>
                <a:rPr lang="en-US" altLang="zh-CN" b="1" dirty="0" smtClean="0">
                  <a:solidFill>
                    <a:srgbClr val="003300"/>
                  </a:solidFill>
                  <a:hlinkClick r:id="rId2"/>
                </a:rPr>
                <a:t>4-4</a:t>
              </a:r>
              <a:r>
                <a:rPr lang="zh-CN" altLang="en-US" b="1" dirty="0" smtClean="0">
                  <a:solidFill>
                    <a:srgbClr val="003300"/>
                  </a:solidFill>
                  <a:hlinkClick r:id="rId2"/>
                </a:rPr>
                <a:t>）</a:t>
              </a:r>
              <a:endParaRPr lang="zh-CN" altLang="en-US" b="1" dirty="0" smtClean="0">
                <a:solidFill>
                  <a:srgbClr val="003300"/>
                </a:solidFill>
                <a:hlinkClick r:id="rId2"/>
              </a:endParaRPr>
            </a:p>
          </p:txBody>
        </p:sp>
      </p:grpSp>
      <p:sp>
        <p:nvSpPr>
          <p:cNvPr id="14344" name="线形标注 1 14343"/>
          <p:cNvSpPr/>
          <p:nvPr/>
        </p:nvSpPr>
        <p:spPr>
          <a:xfrm>
            <a:off x="9116931" y="2915107"/>
            <a:ext cx="1894172" cy="477350"/>
          </a:xfrm>
          <a:prstGeom prst="borderCallout1">
            <a:avLst>
              <a:gd name="adj1" fmla="val 104548"/>
              <a:gd name="adj2" fmla="val 0"/>
              <a:gd name="adj3" fmla="val 433652"/>
              <a:gd name="adj4" fmla="val -119453"/>
            </a:avLst>
          </a:prstGeom>
          <a:noFill/>
          <a:ln w="19050" cap="flat" cmpd="sng">
            <a:solidFill>
              <a:srgbClr val="FF0000"/>
            </a:solidFill>
            <a:prstDash val="solid"/>
            <a:miter/>
            <a:headEnd type="none" w="med" len="med"/>
            <a:tailEnd type="none" w="med" len="med"/>
          </a:ln>
          <a:extLst>
            <a:ext uri="{909E8E84-426E-40DD-AFC4-6F175D3DCCD1}">
              <a14:hiddenFill xmlns:a14="http://schemas.microsoft.com/office/drawing/2010/main">
                <a:solidFill>
                  <a:srgbClr val="66FFFF"/>
                </a:solidFill>
              </a14:hiddenFill>
            </a:ext>
          </a:extLst>
        </p:spPr>
        <p:txBody>
          <a:bodyPr anchor="t" anchorCtr="0"/>
          <a:p>
            <a:pPr algn="ctr"/>
            <a:r>
              <a:rPr lang="zh-CN" altLang="en-US" b="1" dirty="0">
                <a:latin typeface="Times New Roman" panose="02020603050405020304" pitchFamily="18" charset="0"/>
                <a:ea typeface="宋体" panose="02010600030101010101" pitchFamily="2" charset="-122"/>
              </a:rPr>
              <a:t>必要吗？</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blinds(horizontal)">
                                      <p:cBhvr>
                                        <p:cTn id="12" dur="500"/>
                                        <p:tgtEl>
                                          <p:spTgt spid="1024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blinds(horizontal)">
                                      <p:cBhvr>
                                        <p:cTn id="15" dur="500"/>
                                        <p:tgtEl>
                                          <p:spTgt spid="61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344"/>
                                        </p:tgtEl>
                                        <p:attrNameLst>
                                          <p:attrName>style.visibility</p:attrName>
                                        </p:attrNameLst>
                                      </p:cBhvr>
                                      <p:to>
                                        <p:strVal val="visible"/>
                                      </p:to>
                                    </p:set>
                                    <p:animEffect transition="in" filter="wipe(left)">
                                      <p:cBhvr>
                                        <p:cTn id="20" dur="500"/>
                                        <p:tgtEl>
                                          <p:spTgt spid="14344"/>
                                        </p:tgtEl>
                                      </p:cBhvr>
                                    </p:animEffect>
                                  </p:childTnLst>
                                  <p:subTnLst>
                                    <p:set>
                                      <p:cBhvr override="childStyle">
                                        <p:cTn dur="1" fill="hold" display="0" masterRel="nextClick" afterEffect="1"/>
                                        <p:tgtEl>
                                          <p:spTgt spid="143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animBg="1"/>
      <p:bldP spid="6146" grpId="0"/>
      <p:bldP spid="1024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718012" y="5588596"/>
            <a:ext cx="10634925" cy="119888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b="1" dirty="0" smtClean="0">
                <a:solidFill>
                  <a:srgbClr val="003300"/>
                </a:solidFill>
              </a:rPr>
              <a:t>    </a:t>
            </a:r>
            <a:r>
              <a:rPr lang="zh-CN" b="1" dirty="0" smtClean="0">
                <a:solidFill>
                  <a:srgbClr val="000000"/>
                </a:solidFill>
              </a:rPr>
              <a:t>外电场使空间电荷区变宽</a:t>
            </a:r>
            <a:r>
              <a:rPr lang="zh-CN" altLang="en-US" b="1" dirty="0" smtClean="0">
                <a:solidFill>
                  <a:schemeClr val="tx1"/>
                </a:solidFill>
              </a:rPr>
              <a:t>，加强了内电场，</a:t>
            </a:r>
            <a:r>
              <a:rPr lang="zh-CN" altLang="en-US" b="1" dirty="0" smtClean="0">
                <a:solidFill>
                  <a:srgbClr val="000000"/>
                </a:solidFill>
              </a:rPr>
              <a:t>对多子的扩散运动的阻碍增强，但加剧了漂移运动，形成</a:t>
            </a:r>
            <a:r>
              <a:rPr lang="zh-CN" altLang="en-US" b="1" dirty="0" smtClean="0">
                <a:solidFill>
                  <a:srgbClr val="FF0000"/>
                </a:solidFill>
              </a:rPr>
              <a:t>反向电流</a:t>
            </a:r>
            <a:r>
              <a:rPr lang="zh-CN" altLang="en-US" b="1" dirty="0" smtClean="0">
                <a:solidFill>
                  <a:srgbClr val="000000"/>
                </a:solidFill>
              </a:rPr>
              <a:t>（</a:t>
            </a:r>
            <a:r>
              <a:rPr lang="zh-CN" altLang="en-US" b="1" dirty="0" smtClean="0">
                <a:solidFill>
                  <a:srgbClr val="FF0000"/>
                </a:solidFill>
              </a:rPr>
              <a:t>漂移电流</a:t>
            </a:r>
            <a:r>
              <a:rPr lang="zh-CN" altLang="en-US" b="1" dirty="0" smtClean="0">
                <a:solidFill>
                  <a:srgbClr val="000000"/>
                </a:solidFill>
              </a:rPr>
              <a:t>）。</a:t>
            </a:r>
            <a:r>
              <a:rPr lang="zh-CN" b="1" dirty="0" smtClean="0">
                <a:solidFill>
                  <a:srgbClr val="000000"/>
                </a:solidFill>
              </a:rPr>
              <a:t>因为少子的数量极少</a:t>
            </a:r>
            <a:r>
              <a:rPr lang="zh-CN" altLang="en-US" b="1" dirty="0" smtClean="0">
                <a:solidFill>
                  <a:srgbClr val="000000"/>
                </a:solidFill>
              </a:rPr>
              <a:t>，所以反向电流非常小，可认为</a:t>
            </a:r>
            <a:r>
              <a:rPr lang="en-US" altLang="zh-CN" b="1" dirty="0" smtClean="0">
                <a:solidFill>
                  <a:srgbClr val="FF0000"/>
                </a:solidFill>
              </a:rPr>
              <a:t>PN</a:t>
            </a:r>
            <a:r>
              <a:rPr lang="zh-CN" altLang="en-US" b="1" dirty="0" smtClean="0">
                <a:solidFill>
                  <a:srgbClr val="FF0000"/>
                </a:solidFill>
              </a:rPr>
              <a:t>结截止</a:t>
            </a:r>
            <a:r>
              <a:rPr lang="zh-CN" altLang="en-US" b="1" dirty="0" smtClean="0">
                <a:solidFill>
                  <a:srgbClr val="003300"/>
                </a:solidFill>
                <a:latin typeface="宋体" panose="02010600030101010101" pitchFamily="2" charset="-122"/>
                <a:sym typeface="+mn-ea"/>
              </a:rPr>
              <a:t>（</a:t>
            </a:r>
            <a:r>
              <a:rPr lang="zh-CN" altLang="en-US" b="1" dirty="0" smtClean="0">
                <a:solidFill>
                  <a:srgbClr val="000000"/>
                </a:solidFill>
              </a:rPr>
              <a:t>呈现</a:t>
            </a:r>
            <a:r>
              <a:rPr lang="zh-CN" altLang="en-US" b="1" dirty="0" smtClean="0">
                <a:solidFill>
                  <a:srgbClr val="FF0000"/>
                </a:solidFill>
              </a:rPr>
              <a:t>高阻性</a:t>
            </a:r>
            <a:r>
              <a:rPr lang="zh-CN" altLang="en-US" b="1" dirty="0" smtClean="0">
                <a:solidFill>
                  <a:srgbClr val="003300"/>
                </a:solidFill>
                <a:latin typeface="宋体" panose="02010600030101010101" pitchFamily="2" charset="-122"/>
                <a:sym typeface="+mn-ea"/>
              </a:rPr>
              <a:t>）</a:t>
            </a:r>
            <a:r>
              <a:rPr lang="zh-CN" altLang="en-US" b="1" dirty="0" smtClean="0">
                <a:solidFill>
                  <a:srgbClr val="000000"/>
                </a:solidFill>
              </a:rPr>
              <a:t>。        </a:t>
            </a:r>
            <a:endParaRPr lang="zh-CN" altLang="en-US" b="1"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pic>
        <p:nvPicPr>
          <p:cNvPr id="14339" name="图片 14338" descr="Dz010107"/>
          <p:cNvPicPr>
            <a:picLocks noChangeAspect="1"/>
          </p:cNvPicPr>
          <p:nvPr/>
        </p:nvPicPr>
        <p:blipFill>
          <a:blip r:embed="rId1">
            <a:clrChange>
              <a:clrFrom>
                <a:srgbClr val="FFFFFF"/>
              </a:clrFrom>
              <a:clrTo>
                <a:srgbClr val="FFFFFF">
                  <a:alpha val="0"/>
                </a:srgbClr>
              </a:clrTo>
            </a:clrChange>
          </a:blip>
          <a:srcRect l="-1755" r="3510" b="16399"/>
          <a:stretch>
            <a:fillRect/>
          </a:stretch>
        </p:blipFill>
        <p:spPr>
          <a:xfrm>
            <a:off x="2815458" y="1270079"/>
            <a:ext cx="6038055" cy="4204788"/>
          </a:xfrm>
          <a:prstGeom prst="rect">
            <a:avLst/>
          </a:prstGeom>
          <a:solidFill>
            <a:srgbClr val="FFFFFF"/>
          </a:solidFill>
          <a:ln w="9525">
            <a:noFill/>
          </a:ln>
        </p:spPr>
      </p:pic>
      <p:grpSp>
        <p:nvGrpSpPr>
          <p:cNvPr id="4" name="组合 3"/>
          <p:cNvGrpSpPr/>
          <p:nvPr/>
        </p:nvGrpSpPr>
        <p:grpSpPr>
          <a:xfrm>
            <a:off x="8508633" y="3776925"/>
            <a:ext cx="3116857" cy="1285875"/>
            <a:chOff x="10369" y="4961"/>
            <a:chExt cx="4094" cy="1689"/>
          </a:xfrm>
        </p:grpSpPr>
        <p:sp>
          <p:nvSpPr>
            <p:cNvPr id="11284" name="Text Box 20"/>
            <p:cNvSpPr txBox="1">
              <a:spLocks noChangeArrowheads="1"/>
            </p:cNvSpPr>
            <p:nvPr/>
          </p:nvSpPr>
          <p:spPr bwMode="auto">
            <a:xfrm>
              <a:off x="10922" y="6045"/>
              <a:ext cx="3120" cy="60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dirty="0" smtClean="0">
                  <a:solidFill>
                    <a:srgbClr val="003300"/>
                  </a:solidFill>
                </a:rPr>
                <a:t>  </a:t>
              </a:r>
              <a:r>
                <a:rPr lang="zh-CN" altLang="en-US" b="1" dirty="0" smtClean="0">
                  <a:solidFill>
                    <a:srgbClr val="003300"/>
                  </a:solidFill>
                  <a:hlinkClick r:id="rId2"/>
                </a:rPr>
                <a:t>（动画</a:t>
              </a:r>
              <a:r>
                <a:rPr lang="en-US" altLang="zh-CN" b="1" dirty="0" smtClean="0">
                  <a:solidFill>
                    <a:srgbClr val="003300"/>
                  </a:solidFill>
                  <a:hlinkClick r:id="rId2"/>
                </a:rPr>
                <a:t>4-5</a:t>
              </a:r>
              <a:r>
                <a:rPr lang="zh-CN" altLang="en-US" b="1" dirty="0" smtClean="0">
                  <a:solidFill>
                    <a:srgbClr val="003300"/>
                  </a:solidFill>
                  <a:hlinkClick r:id="rId2"/>
                </a:rPr>
                <a:t>）</a:t>
              </a:r>
              <a:endParaRPr lang="zh-CN" altLang="en-US" b="1" dirty="0" smtClean="0">
                <a:solidFill>
                  <a:srgbClr val="003300"/>
                </a:solidFill>
                <a:hlinkClick r:id="rId2"/>
              </a:endParaRPr>
            </a:p>
          </p:txBody>
        </p:sp>
        <p:sp>
          <p:nvSpPr>
            <p:cNvPr id="3" name="Text Box 17"/>
            <p:cNvSpPr txBox="1">
              <a:spLocks noChangeArrowheads="1"/>
            </p:cNvSpPr>
            <p:nvPr/>
          </p:nvSpPr>
          <p:spPr bwMode="auto">
            <a:xfrm>
              <a:off x="10369" y="4961"/>
              <a:ext cx="4094" cy="1090"/>
            </a:xfrm>
            <a:prstGeom prst="rect">
              <a:avLst/>
            </a:prstGeom>
            <a:noFill/>
            <a:ln>
              <a:noFill/>
            </a:ln>
            <a:effectLst/>
            <a:extLst>
              <a:ext uri="{909E8E84-426E-40DD-AFC4-6F175D3DCCD1}">
                <a14:hiddenFill xmlns:a14="http://schemas.microsoft.com/office/drawing/2010/main">
                  <a:gradFill rotWithShape="0">
                    <a:gsLst>
                      <a:gs pos="0">
                        <a:srgbClr val="FFCC99"/>
                      </a:gs>
                      <a:gs pos="100000">
                        <a:srgbClr val="FFDAB4"/>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dirty="0" smtClean="0">
                  <a:solidFill>
                    <a:srgbClr val="FF3300"/>
                  </a:solidFill>
                </a:rPr>
                <a:t> PN</a:t>
              </a:r>
              <a:r>
                <a:rPr lang="zh-CN" altLang="en-US" b="1" dirty="0" smtClean="0">
                  <a:solidFill>
                    <a:srgbClr val="FF3300"/>
                  </a:solidFill>
                </a:rPr>
                <a:t>结加反向电压时的导电情况</a:t>
              </a:r>
              <a:endParaRPr lang="zh-CN" altLang="en-US" b="1" dirty="0" smtClean="0">
                <a:solidFill>
                  <a:srgbClr val="FF3300"/>
                </a:solidFill>
              </a:endParaRPr>
            </a:p>
          </p:txBody>
        </p:sp>
      </p:grpSp>
      <p:sp>
        <p:nvSpPr>
          <p:cNvPr id="6146" name="Text Box 2"/>
          <p:cNvSpPr txBox="1">
            <a:spLocks noChangeArrowheads="1"/>
          </p:cNvSpPr>
          <p:nvPr/>
        </p:nvSpPr>
        <p:spPr bwMode="auto">
          <a:xfrm>
            <a:off x="1162625" y="609250"/>
            <a:ext cx="8637212" cy="534035"/>
          </a:xfrm>
          <a:prstGeom prst="rect">
            <a:avLst/>
          </a:prstGeom>
          <a:noFill/>
          <a:ln w="9525">
            <a:noFill/>
          </a:ln>
        </p:spPr>
        <p:txBody>
          <a:bodyPr wrap="square">
            <a:spAutoFit/>
          </a:bodyPr>
          <a:lstStyle>
            <a:defPPr>
              <a:defRPr lang="zh-CN"/>
            </a:defPPr>
            <a:lvl1pPr>
              <a:defRPr sz="2800" b="1">
                <a:solidFill>
                  <a:srgbClr val="FF0000"/>
                </a:solidFill>
              </a:defRPr>
            </a:lvl1pPr>
          </a:lstStyle>
          <a:p>
            <a:pPr algn="just">
              <a:buClrTx/>
              <a:buSzTx/>
              <a:buFontTx/>
            </a:pPr>
            <a:r>
              <a:rPr lang="en-US" altLang="zh-CN" sz="2875" dirty="0">
                <a:solidFill>
                  <a:srgbClr val="0000FF"/>
                </a:solidFill>
                <a:cs typeface="Times New Roman" panose="02020603050405020304" pitchFamily="18" charset="0"/>
              </a:rPr>
              <a:t> </a:t>
            </a:r>
            <a:r>
              <a:rPr lang="zh-CN" altLang="en-US" sz="2875" dirty="0">
                <a:solidFill>
                  <a:srgbClr val="0000FF"/>
                </a:solidFill>
                <a:ea typeface="黑体" panose="02010609060101010101" pitchFamily="49" charset="-122"/>
                <a:cs typeface="Times New Roman" panose="02020603050405020304" pitchFamily="18" charset="0"/>
              </a:rPr>
              <a:t>(</a:t>
            </a:r>
            <a:r>
              <a:rPr lang="en-US" altLang="zh-CN" sz="2875" dirty="0">
                <a:solidFill>
                  <a:srgbClr val="0000FF"/>
                </a:solidFill>
                <a:ea typeface="黑体" panose="02010609060101010101" pitchFamily="49" charset="-122"/>
                <a:cs typeface="Times New Roman" panose="02020603050405020304" pitchFamily="18" charset="0"/>
              </a:rPr>
              <a:t>2</a:t>
            </a:r>
            <a:r>
              <a:rPr lang="zh-CN" altLang="en-US" sz="2875" dirty="0">
                <a:solidFill>
                  <a:srgbClr val="0000FF"/>
                </a:solidFill>
                <a:ea typeface="黑体" panose="02010609060101010101" pitchFamily="49" charset="-122"/>
                <a:cs typeface="Times New Roman" panose="02020603050405020304" pitchFamily="18" charset="0"/>
              </a:rPr>
              <a:t>)</a:t>
            </a:r>
            <a:r>
              <a:rPr lang="en-US" altLang="zh-CN" sz="2875" dirty="0">
                <a:solidFill>
                  <a:srgbClr val="0000FF"/>
                </a:solidFill>
                <a:ea typeface="黑体" panose="02010609060101010101" pitchFamily="49" charset="-122"/>
                <a:cs typeface="Times New Roman" panose="02020603050405020304" pitchFamily="18" charset="0"/>
              </a:rPr>
              <a:t> </a:t>
            </a:r>
            <a:r>
              <a:rPr lang="zh-CN" altLang="en-US" sz="2875" dirty="0">
                <a:solidFill>
                  <a:srgbClr val="0000FF"/>
                </a:solidFill>
                <a:ea typeface="黑体" panose="02010609060101010101" pitchFamily="49" charset="-122"/>
                <a:cs typeface="Times New Roman" panose="02020603050405020304" pitchFamily="18" charset="0"/>
              </a:rPr>
              <a:t>PN结外加</a:t>
            </a:r>
            <a:r>
              <a:rPr lang="zh-CN" altLang="en-US" sz="2875" dirty="0">
                <a:solidFill>
                  <a:srgbClr val="FF0000"/>
                </a:solidFill>
                <a:ea typeface="黑体" panose="02010609060101010101" pitchFamily="49" charset="-122"/>
                <a:cs typeface="Times New Roman" panose="02020603050405020304" pitchFamily="18" charset="0"/>
              </a:rPr>
              <a:t>反向</a:t>
            </a:r>
            <a:r>
              <a:rPr lang="zh-CN" altLang="en-US" sz="2875" dirty="0">
                <a:solidFill>
                  <a:srgbClr val="0000FF"/>
                </a:solidFill>
                <a:ea typeface="黑体" panose="02010609060101010101" pitchFamily="49" charset="-122"/>
                <a:cs typeface="Times New Roman" panose="02020603050405020304" pitchFamily="18" charset="0"/>
              </a:rPr>
              <a:t>电压时处于</a:t>
            </a:r>
            <a:r>
              <a:rPr lang="zh-CN" altLang="en-US" sz="2875" dirty="0">
                <a:solidFill>
                  <a:srgbClr val="FF0000"/>
                </a:solidFill>
                <a:ea typeface="黑体" panose="02010609060101010101" pitchFamily="49" charset="-122"/>
                <a:cs typeface="Times New Roman" panose="02020603050405020304" pitchFamily="18" charset="0"/>
              </a:rPr>
              <a:t>截止</a:t>
            </a:r>
            <a:r>
              <a:rPr lang="zh-CN" altLang="en-US" sz="2875" dirty="0">
                <a:solidFill>
                  <a:srgbClr val="0000FF"/>
                </a:solidFill>
                <a:ea typeface="黑体" panose="02010609060101010101" pitchFamily="49" charset="-122"/>
                <a:cs typeface="Times New Roman" panose="02020603050405020304" pitchFamily="18" charset="0"/>
              </a:rPr>
              <a:t>状态</a:t>
            </a:r>
            <a:endParaRPr lang="zh-CN" altLang="en-US" sz="2875" dirty="0">
              <a:solidFill>
                <a:srgbClr val="0000FF"/>
              </a:solidFill>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267"/>
                                        </p:tgtEl>
                                        <p:attrNameLst>
                                          <p:attrName>style.visibility</p:attrName>
                                        </p:attrNameLst>
                                      </p:cBhvr>
                                      <p:to>
                                        <p:strVal val="visible"/>
                                      </p:to>
                                    </p:set>
                                    <p:animEffect transition="in" filter="blinds(horizontal)">
                                      <p:cBhvr>
                                        <p:cTn id="15"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0" animBg="1"/>
      <p:bldP spid="61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8" name="Text Box 14"/>
          <p:cNvSpPr txBox="1">
            <a:spLocks noChangeArrowheads="1"/>
          </p:cNvSpPr>
          <p:nvPr/>
        </p:nvSpPr>
        <p:spPr bwMode="auto">
          <a:xfrm>
            <a:off x="1347693" y="2290894"/>
            <a:ext cx="9496615" cy="1685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en-US" altLang="zh-CN" sz="2875" b="1" dirty="0" smtClean="0">
                <a:solidFill>
                  <a:srgbClr val="000000"/>
                </a:solidFill>
              </a:rPr>
              <a:t>        </a:t>
            </a:r>
            <a:r>
              <a:rPr lang="zh-CN" altLang="en-US" sz="2875" b="1" dirty="0" smtClean="0">
                <a:solidFill>
                  <a:srgbClr val="000000"/>
                </a:solidFill>
              </a:rPr>
              <a:t>在一定的温度条件下，由本征激发决定的少子浓度是一定的，故</a:t>
            </a:r>
            <a:r>
              <a:rPr lang="zh-CN" altLang="en-US" sz="2875" b="1" dirty="0" smtClean="0">
                <a:solidFill>
                  <a:srgbClr val="FF0000"/>
                </a:solidFill>
              </a:rPr>
              <a:t>少子</a:t>
            </a:r>
            <a:r>
              <a:rPr lang="zh-CN" altLang="en-US" sz="2875" b="1" dirty="0" smtClean="0">
                <a:solidFill>
                  <a:srgbClr val="000000"/>
                </a:solidFill>
              </a:rPr>
              <a:t>形成的</a:t>
            </a:r>
            <a:r>
              <a:rPr lang="zh-CN" altLang="en-US" sz="2875" b="1" dirty="0" smtClean="0">
                <a:solidFill>
                  <a:srgbClr val="FF0000"/>
                </a:solidFill>
              </a:rPr>
              <a:t>漂移电流</a:t>
            </a:r>
            <a:r>
              <a:rPr lang="zh-CN" altLang="en-US" sz="2875" b="1" dirty="0" smtClean="0">
                <a:solidFill>
                  <a:srgbClr val="000000"/>
                </a:solidFill>
              </a:rPr>
              <a:t>是恒定的，基本上与所加反向电压的大小无关</a:t>
            </a:r>
            <a:r>
              <a:rPr lang="zh-CN" altLang="en-US" sz="2875" b="1" dirty="0" smtClean="0">
                <a:solidFill>
                  <a:srgbClr val="003300"/>
                </a:solidFill>
              </a:rPr>
              <a:t>，</a:t>
            </a:r>
            <a:r>
              <a:rPr lang="zh-CN" altLang="en-US" sz="2875" b="1" dirty="0" smtClean="0">
                <a:solidFill>
                  <a:srgbClr val="000000"/>
                </a:solidFill>
              </a:rPr>
              <a:t>这个电流也称为</a:t>
            </a:r>
            <a:r>
              <a:rPr lang="zh-CN" altLang="en-US" sz="2875" b="1" dirty="0" smtClean="0">
                <a:solidFill>
                  <a:srgbClr val="FF0000"/>
                </a:solidFill>
              </a:rPr>
              <a:t>反向</a:t>
            </a:r>
            <a:r>
              <a:rPr lang="zh-CN" altLang="en-US" sz="2875" b="1" dirty="0" smtClean="0">
                <a:solidFill>
                  <a:srgbClr val="FF0000"/>
                </a:solidFill>
                <a:highlight>
                  <a:srgbClr val="FFFF00"/>
                </a:highlight>
              </a:rPr>
              <a:t>饱和</a:t>
            </a:r>
            <a:r>
              <a:rPr lang="zh-CN" altLang="en-US" sz="2875" b="1" dirty="0" smtClean="0">
                <a:solidFill>
                  <a:srgbClr val="FF0000"/>
                </a:solidFill>
              </a:rPr>
              <a:t>电流</a:t>
            </a:r>
            <a:r>
              <a:rPr lang="en-US" altLang="zh-CN" sz="2875" b="1" dirty="0" smtClean="0">
                <a:solidFill>
                  <a:srgbClr val="FF0000"/>
                </a:solidFill>
              </a:rPr>
              <a:t> </a:t>
            </a:r>
            <a:r>
              <a:rPr lang="en-US" altLang="zh-CN" sz="2875" b="1" i="1" dirty="0" smtClean="0">
                <a:solidFill>
                  <a:srgbClr val="FF0000"/>
                </a:solidFill>
              </a:rPr>
              <a:t>I</a:t>
            </a:r>
            <a:r>
              <a:rPr lang="en-US" altLang="zh-CN" sz="2875" b="1" baseline="-25000" dirty="0" smtClean="0">
                <a:solidFill>
                  <a:srgbClr val="FF0000"/>
                </a:solidFill>
              </a:rPr>
              <a:t>S</a:t>
            </a:r>
            <a:r>
              <a:rPr lang="zh-CN" altLang="en-US" sz="2875" b="1" dirty="0" smtClean="0">
                <a:solidFill>
                  <a:srgbClr val="003300"/>
                </a:solidFill>
              </a:rPr>
              <a:t>。        </a:t>
            </a:r>
            <a:endParaRPr lang="zh-CN" altLang="en-US" sz="2875" b="1" dirty="0" smtClean="0">
              <a:solidFill>
                <a:srgbClr val="0033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sz="1200" dirty="0"/>
            </a:fld>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TABLE_BEAUTIFY" val="smartTable{b4255281-b4f0-4a72-b54a-b0f27149fdfc}"/>
  <p:tag name="TABLE_ENDDRAG_ORIGIN_RECT" val="416*145"/>
  <p:tag name="TABLE_ENDDRAG_RECT" val="35*282*416*145"/>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PLACING_PICTURE_USER_VIEWPORT" val="{&quot;height&quot;:3533,&quot;width&quot;:4343}"/>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57.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58.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59.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61.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62.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68.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69.xml><?xml version="1.0" encoding="utf-8"?>
<p:tagLst xmlns:p="http://schemas.openxmlformats.org/presentationml/2006/main">
  <p:tag name="KSO_WM_DIAGRAM_VIRTUALLY_FRAME" val="{&quot;height&quot;:467.0791338582677,&quot;left&quot;:67.08700787401575,&quot;top&quot;:53.0936220472441,&quot;width&quot;:455.65504410632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PP_MARK_KEY" val="ca987537-aafd-4de1-bcb2-485c43d75020"/>
  <p:tag name="COMMONDATA" val="eyJoZGlkIjoiODMzOTQ1NTE0YjYyYjYzMTVlNjc1MDFkNmM2ZjQxNjMifQ=="/>
  <p:tag name="commondata" val="eyJoZGlkIjoiNjFhYmUzM2QxNDBmNGNlMjhlZjk3OTQxYTY2MGQxYjM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2.GIF"/></Relationships>
</file>

<file path=ppt/theme/_rels/theme2.xml.rels><?xml version="1.0" encoding="UTF-8" standalone="yes"?>
<Relationships xmlns="http://schemas.openxmlformats.org/package/2006/relationships"><Relationship Id="rId1" Type="http://schemas.openxmlformats.org/officeDocument/2006/relationships/image" Target="../media/image2.GIF"/></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288290" indent="-288290">
          <a:lnSpc>
            <a:spcPct val="110000"/>
          </a:lnSpc>
          <a:buBlip>
            <a:blip xmlns:r="http://schemas.openxmlformats.org/officeDocument/2006/relationships" r:embed="rId1"/>
          </a:buBlip>
          <a:defRPr sz="2400" b="1" dirty="0" smtClean="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288290" indent="-288290">
          <a:lnSpc>
            <a:spcPct val="110000"/>
          </a:lnSpc>
          <a:buBlip>
            <a:blip xmlns:r="http://schemas.openxmlformats.org/officeDocument/2006/relationships" r:embed="rId1"/>
          </a:buBlip>
          <a:defRPr sz="2400" b="1" dirty="0" smtClean="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6686</Words>
  <Application>WPS 演示</Application>
  <PresentationFormat>全屏显示(4:3)</PresentationFormat>
  <Paragraphs>786</Paragraphs>
  <Slides>62</Slides>
  <Notes>60</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61</vt:i4>
      </vt:variant>
      <vt:variant>
        <vt:lpstr>幻灯片标题</vt:lpstr>
      </vt:variant>
      <vt:variant>
        <vt:i4>62</vt:i4>
      </vt:variant>
    </vt:vector>
  </HeadingPairs>
  <TitlesOfParts>
    <vt:vector size="140" baseType="lpstr">
      <vt:lpstr>Arial</vt:lpstr>
      <vt:lpstr>宋体</vt:lpstr>
      <vt:lpstr>Wingdings</vt:lpstr>
      <vt:lpstr>Times New Roman</vt:lpstr>
      <vt:lpstr>Calibri</vt:lpstr>
      <vt:lpstr>黑体</vt:lpstr>
      <vt:lpstr>Symbol</vt:lpstr>
      <vt:lpstr>微软雅黑</vt:lpstr>
      <vt:lpstr>Arial Unicode MS</vt:lpstr>
      <vt:lpstr>楷体</vt:lpstr>
      <vt:lpstr>Helvetica Neue</vt:lpstr>
      <vt:lpstr>华文行楷</vt:lpstr>
      <vt:lpstr>Wingdings</vt:lpstr>
      <vt:lpstr>幼圆</vt:lpstr>
      <vt:lpstr>Times New Roman</vt:lpstr>
      <vt:lpstr>Office 主题</vt:lpstr>
      <vt:lpstr>1_Office 主题</vt:lpstr>
      <vt:lpstr>MSPhotoEd.3</vt:lpstr>
      <vt:lpstr>Paint.Picture</vt:lpstr>
      <vt:lpstr>Paint.Picture</vt:lpstr>
      <vt:lpstr>Paint.Picture</vt:lpstr>
      <vt:lpstr>Paint.Picture</vt:lpstr>
      <vt:lpstr>MSPhotoEd.3</vt:lpstr>
      <vt:lpstr>Paint.Picture</vt:lpstr>
      <vt:lpstr>Paint.Picture</vt:lpstr>
      <vt:lpstr>Paint.Picture</vt:lpstr>
      <vt:lpstr>Equation.3</vt:lpstr>
      <vt:lpstr>Paint.Picture</vt:lpstr>
      <vt:lpstr>MSPhotoEd.3</vt:lpstr>
      <vt:lpstr>MSPhotoEd.3</vt:lpstr>
      <vt:lpstr>Visio.Drawing.11</vt:lpstr>
      <vt:lpstr>Visio.Drawing.11</vt:lpstr>
      <vt:lpstr>Visio.Drawing.11</vt:lpstr>
      <vt:lpstr>Visio.Drawing.11</vt:lpstr>
      <vt:lpstr>Equation.DSMT4</vt:lpstr>
      <vt:lpstr>Equation.DSMT4</vt:lpstr>
      <vt:lpstr>MSPhotoEd.3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MSPhotoEd.3</vt:lpstr>
      <vt:lpstr>MSPhotoEd.3</vt:lpstr>
      <vt:lpstr>MSPhotoEd.3</vt:lpstr>
      <vt:lpstr>MSPhotoEd.3</vt:lpstr>
      <vt:lpstr>Paint.Picture</vt:lpstr>
      <vt:lpstr>Paint.Picture</vt:lpstr>
      <vt:lpstr>Paint.Picture</vt:lpstr>
      <vt:lpstr>Paint.Picture</vt:lpstr>
      <vt:lpstr>Equation.DSMT4</vt:lpstr>
      <vt:lpstr>Paint.Picture</vt:lpstr>
      <vt:lpstr>Equation.DSMT4</vt:lpstr>
      <vt:lpstr>Equation.DSMT4</vt:lpstr>
      <vt:lpstr>Equation.DSMT4</vt:lpstr>
      <vt:lpstr>Equation.DSMT4</vt:lpstr>
      <vt:lpstr>Equation.DSMT4</vt:lpstr>
      <vt:lpstr>Equation.DSMT4</vt:lpstr>
      <vt:lpstr>Equation.DSMT4</vt:lpstr>
      <vt:lpstr>Equation.DSMT4</vt:lpstr>
      <vt:lpstr>Paint.Picture</vt:lpstr>
      <vt:lpstr>Equation.DSMT4</vt:lpstr>
      <vt:lpstr>Paint.Picture</vt:lpstr>
      <vt:lpstr>Paint.Picture</vt:lpstr>
      <vt:lpstr>Equation.DSMT4</vt:lpstr>
      <vt:lpstr>Equation.DSMT4</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HIT 603</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Davy</dc:creator>
  <cp:lastModifiedBy>chen</cp:lastModifiedBy>
  <cp:revision>1040</cp:revision>
  <cp:lastPrinted>2022-02-24T03:33:00Z</cp:lastPrinted>
  <dcterms:created xsi:type="dcterms:W3CDTF">1998-09-02T23:56:00Z</dcterms:created>
  <dcterms:modified xsi:type="dcterms:W3CDTF">2024-09-03T00:59:16Z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C9CEC33FB51E4084847D9E1B3E0EF775_13</vt:lpwstr>
  </property>
  <property fmtid="{D5CDD505-2E9C-101B-9397-08002B2CF9AE}" pid="3" name="KSOProductBuildVer">
    <vt:lpwstr>2052-12.1.0.17857</vt:lpwstr>
  </property>
  <property fmtid="{D5CDD505-2E9C-101B-9397-08002B2CF9AE}" pid="4" name="commondata">
    <vt:lpwstr>eyJoZGlkIjoiNDJmYmUwMzRkNWQ5OTE5MTY2OTJiYzViYTRjN2U2YjQifQ==</vt:lpwstr>
  </property>
</Properties>
</file>